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305" r:id="rId3"/>
    <p:sldId id="293" r:id="rId4"/>
    <p:sldId id="260" r:id="rId5"/>
    <p:sldId id="306" r:id="rId6"/>
    <p:sldId id="316" r:id="rId7"/>
    <p:sldId id="307" r:id="rId8"/>
    <p:sldId id="308" r:id="rId9"/>
    <p:sldId id="309" r:id="rId10"/>
    <p:sldId id="310" r:id="rId11"/>
    <p:sldId id="312" r:id="rId12"/>
    <p:sldId id="313" r:id="rId13"/>
    <p:sldId id="314" r:id="rId14"/>
    <p:sldId id="315" r:id="rId15"/>
    <p:sldId id="301" r:id="rId16"/>
    <p:sldId id="317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FB"/>
    <a:srgbClr val="008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9" autoAdjust="0"/>
  </p:normalViewPr>
  <p:slideViewPr>
    <p:cSldViewPr>
      <p:cViewPr varScale="1">
        <p:scale>
          <a:sx n="102" d="100"/>
          <a:sy n="102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5FEA2E-9917-42B8-AE99-84D4AAEB748B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F74383-B677-4015-BED4-3EAF7F3A9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681895-C138-4790-A457-421B6A1A9019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1903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5CC400-C7D3-4183-B051-3EA996EAAE82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0220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A3C560-22EE-4A82-B9FD-B7F38B0B81C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1984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04C9DF-648D-4EAB-9351-5F1196ACDA90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3046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16D62D-01A7-4069-8186-68D22254A1B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4600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72BF77-7277-4AC1-85DC-1F6E1839E416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4312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F7040C-7C7B-4CB4-9EEF-6F374635E77A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4308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3FBBE4-92BD-455F-A8B3-63224F09BD19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9826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CE66-AE14-43D9-81E4-8A42EC32818C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6DC1-8D18-43E1-901E-AF5EF8CB0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02087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08AA-671A-4FE3-B25F-2EA37E86C14D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09AD-4B80-46E7-A83A-8DC4FE422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2532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39A-8E1C-4C18-9A4A-39E303414EFC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711E-422A-49CE-B4B6-A2E663097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24511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B1AF-E380-45D4-9601-3680D4B922B8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4A9AE-CA8A-4F9B-92EE-544E71AF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66685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F13F-1E51-486C-BF33-F103CC943220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4C3D-A4F6-42ED-A39F-B1A52C770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3807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536E-4E03-4ACD-A22B-CC8305462D05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71AC-832E-4EFD-81B0-27D81AE9A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29034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E3E8-0516-409D-9049-CB8BBE1EB42F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C6B4-B353-4817-AB5B-51FF4EAB1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80401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3DDC-DEBF-4BDD-953D-BC23F1A444F5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3765-C2ED-4736-B517-AF672DF98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4847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3660-D0E2-48B6-B4FA-7081F10EB7E7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B2CE-57DA-417B-BA7E-57FB5F6EA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94995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E72D-1729-4B11-800D-7ACBA27C5EA7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FD69-7C84-4BD2-983D-BA27E37A7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87761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5783-3C14-4364-B9D5-6C50D625CAAB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0C84-725C-4610-99A0-495026AAC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58999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6D543-48B7-4920-AD2D-BB5F05B8EC56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A189F9-B91B-4518-B72D-5D9B3797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40;.&#1055;.&#1041;&#1086;&#1088;&#1086;&#1076;&#1080;&#1085;%20-%20&#1057;&#1080;&#1084;&#1092;&#1086;&#1085;&#1080;&#1103;%20&#1041;&#1086;&#1075;&#1072;&#1090;&#1099;&#1088;&#1089;&#1082;&#1072;&#1103;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ba.finlit.fi/kalevala/index.php?m=300&amp;s=306&amp;l=14" TargetMode="External"/><Relationship Id="rId2" Type="http://schemas.openxmlformats.org/officeDocument/2006/relationships/hyperlink" Target="http://www.nado5.ru/e-book/mif-geroicheskii-ehpo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41;&#1099;&#1083;&#1080;&#1085;&#1072;%20-%20&#1042;&#1086;&#1083;&#1100;&#1075;&#1072;%20&#1080;%20&#1052;&#1080;&#1082;&#1091;&#1083;&#1072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0" y="666750"/>
            <a:ext cx="9144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i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«Героический эпос народов мира»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(урок 2/2)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925499"/>
            <a:ext cx="5904656" cy="39325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50" y="76200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0" y="5373688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75" y="139700"/>
            <a:ext cx="9144000" cy="963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 в произведениях  деятелей разных видов  искусства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5" y="1628775"/>
            <a:ext cx="5786438" cy="4900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6000" indent="-324000">
              <a:lnSpc>
                <a:spcPts val="27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Американский поэт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Г.Лонгфелло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создал по мо­тивам индейского эпоса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«Песнь о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Гайавате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396000" indent="-324000">
              <a:lnSpc>
                <a:spcPts val="27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Поэма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Ш.Руставели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«Ви­тязь в тигровой шкуре»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вобрала в себя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героев грузинских преданий.</a:t>
            </a:r>
          </a:p>
          <a:p>
            <a:pPr marL="396000" indent="-324000">
              <a:lnSpc>
                <a:spcPts val="27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Эпические традиции русского фольклора нашли отражение в произведениях отечественной литературы: в пушкинских сказках,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лер­монтовских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«Бородино» и «Песне про купца Калашникова».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39688" y="1125538"/>
            <a:ext cx="2516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Литература</a:t>
            </a:r>
          </a:p>
        </p:txBody>
      </p:sp>
      <p:pic>
        <p:nvPicPr>
          <p:cNvPr id="12293" name="Picture 2" descr="http://modernlib.ru/books/bse/bolshaya_sovetskaya_enciklopediya_ru/i010-001-247157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713" y="1372644"/>
            <a:ext cx="3524281" cy="44752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3713" y="5724525"/>
            <a:ext cx="34194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 поэме 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«Ви­тязь в тигровой шкуре»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268413"/>
            <a:ext cx="9144000" cy="2116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эпоса сложились эпические </a:t>
            </a:r>
          </a:p>
          <a:p>
            <a:pPr marL="288000" indent="-288000">
              <a:lnSpc>
                <a:spcPts val="24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песенные симфонии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А.Бородина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(«Богатырская»), </a:t>
            </a:r>
          </a:p>
          <a:p>
            <a:pPr marL="288000" indent="-288000">
              <a:lnSpc>
                <a:spcPts val="24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оперы </a:t>
            </a:r>
            <a:r>
              <a:rPr lang="ru-RU" sz="23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М.Мусоргского</a:t>
            </a:r>
            <a:r>
              <a:rPr lang="ru-RU" sz="23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23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Хованщина</a:t>
            </a:r>
            <a:r>
              <a:rPr lang="ru-RU" sz="23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3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Сорочинская</a:t>
            </a:r>
            <a:r>
              <a:rPr lang="ru-RU" sz="23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ярмарка») </a:t>
            </a:r>
          </a:p>
          <a:p>
            <a:pPr marL="288000" indent="-288000">
              <a:lnSpc>
                <a:spcPts val="24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оперы-былины и оперы-сказки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Н.Римского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-Корсакова («Садко», «Сказание о невидимом граде Китеже и деве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Февронии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Псковитянка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525" y="28575"/>
            <a:ext cx="91360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525" y="549275"/>
            <a:ext cx="9145588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Высшие достижения русской музыкальной культуры также неотде­лимы от эпических традиций.</a:t>
            </a:r>
          </a:p>
        </p:txBody>
      </p:sp>
      <p:pic>
        <p:nvPicPr>
          <p:cNvPr id="5" name="Picture 1" descr="C:\Users\пользователь\Desktop\borodin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03" y="3359746"/>
            <a:ext cx="262656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6" descr="mus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871" y="3327490"/>
            <a:ext cx="2742493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7" descr="rim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656" y="3334768"/>
            <a:ext cx="2755419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25800" y="6113463"/>
            <a:ext cx="223202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М.П.Мусоргский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(1839-1881)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53150" y="6100763"/>
            <a:ext cx="29527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Н.А.Римский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-Корсаков </a:t>
            </a:r>
          </a:p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(1844-1908)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5913" y="6113463"/>
            <a:ext cx="27114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А.П.Бородин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(1833-1887)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6092825"/>
            <a:ext cx="5976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А.П.Бородин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Симфония «Богатырская»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первой части.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4" y="125303"/>
            <a:ext cx="1877214" cy="25928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740224"/>
            <a:ext cx="6119722" cy="34970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96022">
            <a:off x="6467116" y="3373015"/>
            <a:ext cx="2557764" cy="24895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98581">
            <a:off x="2123017" y="404953"/>
            <a:ext cx="4327588" cy="23349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463" y="2071688"/>
            <a:ext cx="27114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А.П.Бородин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(1833-1887)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1395">
            <a:off x="6487409" y="586242"/>
            <a:ext cx="2517179" cy="24410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А.П.Бородин - Симфония Богатыр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6297613"/>
            <a:ext cx="490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650" y="765175"/>
            <a:ext cx="62515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значителен вклад  русских художников,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прежде всего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В.Васнецова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положившего начало эпической теме в русской живописи.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1113" y="44450"/>
            <a:ext cx="91440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Изобразительное искусство</a:t>
            </a:r>
          </a:p>
        </p:txBody>
      </p:sp>
      <p:pic>
        <p:nvPicPr>
          <p:cNvPr id="30722" name="Picture 2" descr="File:Wiktor Michajlowitsch Wassnezow 0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548680"/>
            <a:ext cx="2522804" cy="20075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25" y="1981200"/>
            <a:ext cx="2641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spc="-80" dirty="0" err="1">
                <a:solidFill>
                  <a:srgbClr val="EEF2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В.М.Васнецов</a:t>
            </a:r>
            <a:r>
              <a:rPr lang="ru-RU" sz="1600" b="1" i="1" spc="-80" dirty="0">
                <a:solidFill>
                  <a:srgbClr val="EEF2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(1848-1926)</a:t>
            </a:r>
          </a:p>
          <a:p>
            <a:pPr algn="ctr">
              <a:defRPr/>
            </a:pPr>
            <a:r>
              <a:rPr lang="ru-RU" sz="1600" b="1" i="1" spc="-100" dirty="0">
                <a:solidFill>
                  <a:srgbClr val="EEF2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Автопортрет. 1873г.</a:t>
            </a:r>
          </a:p>
        </p:txBody>
      </p:sp>
      <p:pic>
        <p:nvPicPr>
          <p:cNvPr id="18441" name="Picture 5" descr="File:19-v 2h Vasnets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384" y="2636912"/>
            <a:ext cx="6848000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7938" y="6453188"/>
            <a:ext cx="91249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В.М.Васнецов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Витязь на распутье. 1878г.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36513" y="6443663"/>
            <a:ext cx="9166226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В.М.Васнецов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Встреча Олега с кудесником (волхвом). 1899г.</a:t>
            </a:r>
          </a:p>
        </p:txBody>
      </p:sp>
      <p:pic>
        <p:nvPicPr>
          <p:cNvPr id="16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4190" y="2636912"/>
            <a:ext cx="6164154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16"/>
          <p:cNvSpPr/>
          <p:nvPr/>
        </p:nvSpPr>
        <p:spPr>
          <a:xfrm>
            <a:off x="0" y="6453188"/>
            <a:ext cx="91551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В.М.Васнецов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Богатыри. 1898г.</a:t>
            </a:r>
          </a:p>
        </p:txBody>
      </p:sp>
      <p:pic>
        <p:nvPicPr>
          <p:cNvPr id="18" name="Picture 7" descr="File:Песнь о вещем Олеге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606770"/>
            <a:ext cx="5923054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" y="265113"/>
            <a:ext cx="50038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Эпические традиции 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определили творческие поиски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Врубеля, И.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Рериха, К. Коровина,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Кибрика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К. Воробьёва.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475" y="4149725"/>
            <a:ext cx="2952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Врубель. </a:t>
            </a:r>
          </a:p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Богатырь. Декоративное панно. 1898г.</a:t>
            </a: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46" y="2276872"/>
            <a:ext cx="3013145" cy="440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394075" y="5540375"/>
            <a:ext cx="2617788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о полку Игореве. </a:t>
            </a:r>
          </a:p>
          <a:p>
            <a:pPr algn="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Книжная графика</a:t>
            </a:r>
          </a:p>
        </p:txBody>
      </p:sp>
      <p:pic>
        <p:nvPicPr>
          <p:cNvPr id="19462" name="Picture 2" descr="http://upload.wikimedia.org/wikipedia/commons/6/6e/Biliwar.jpg?uselang=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140648"/>
            <a:ext cx="2673317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500563" y="2962275"/>
            <a:ext cx="1447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Рерих. </a:t>
            </a:r>
          </a:p>
          <a:p>
            <a:pPr algn="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Заморские </a:t>
            </a:r>
          </a:p>
          <a:p>
            <a:pPr algn="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гости. </a:t>
            </a:r>
          </a:p>
          <a:p>
            <a:pPr algn="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1901г.</a:t>
            </a:r>
          </a:p>
        </p:txBody>
      </p:sp>
      <p:pic>
        <p:nvPicPr>
          <p:cNvPr id="19464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8043"/>
            <a:ext cx="3922067" cy="2879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36050" cy="3765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2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468000" indent="-288000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героический эпос? </a:t>
            </a:r>
          </a:p>
          <a:p>
            <a:pPr marL="468000" indent="-288000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проявился героический эпос у русского народа? </a:t>
            </a:r>
          </a:p>
          <a:p>
            <a:pPr marL="468000" indent="-288000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олонхо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 </a:t>
            </a:r>
          </a:p>
          <a:p>
            <a:pPr marL="468000" indent="-288000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литературные произведения русского эпоса.</a:t>
            </a:r>
          </a:p>
          <a:p>
            <a:pPr marL="468000" indent="-288000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жанрах искусства, кроме литературы, проявился героический эпос? </a:t>
            </a:r>
          </a:p>
          <a:p>
            <a:pPr marL="468000" indent="-288000">
              <a:lnSpc>
                <a:spcPts val="2600"/>
              </a:lnSpc>
              <a:spcAft>
                <a:spcPts val="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музыкальные произведения вы знаете созданные на эпическую тему? </a:t>
            </a:r>
          </a:p>
          <a:p>
            <a:pPr marL="468000" indent="-2880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художники обращались к героическому эпосу?</a:t>
            </a: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1843755" cy="29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Ньургун Боотур сражается с хитростью, коварством, со злыми чудовищами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3861048"/>
            <a:ext cx="1944217" cy="29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2241" y="3861048"/>
            <a:ext cx="1800200" cy="298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861048"/>
            <a:ext cx="3744416" cy="2988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1196975"/>
            <a:ext cx="8135937" cy="3446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художественной культуры (поурочное планирование), 8 класс.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Ю.Е.Галушкина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Волгоград. Учитель. 2007 год.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художественной культуры (поурочное планирование), 8 класс.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Н.Н.Куцман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Волгоград. Корифей. 2009 год.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http://www.nado5.ru/e-book/mif-geroicheskii-ehpos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http://neba.finlit.fi/kalevala/index.php?m=300&amp;s=306&amp;l=14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36050" cy="3554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468000" indent="-3240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обозначает слово «эпос»?</a:t>
            </a:r>
          </a:p>
          <a:p>
            <a:pPr marL="468000" indent="-3240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героический  эпос?</a:t>
            </a:r>
          </a:p>
          <a:p>
            <a:pPr marL="468000" indent="-3240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же возник и сложился героический эпос народов мира?</a:t>
            </a:r>
          </a:p>
          <a:p>
            <a:pPr marL="468000" indent="-3240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памятники героического эпоса народов мира. </a:t>
            </a:r>
          </a:p>
          <a:p>
            <a:pPr marL="468000" indent="-3240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ком нам рассказывает шумерский эпос «Сказание о Гильгамеше»?</a:t>
            </a:r>
          </a:p>
        </p:txBody>
      </p:sp>
      <p:pic>
        <p:nvPicPr>
          <p:cNvPr id="3" name="Picture 8" descr="gilgamesh4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46" y="3717032"/>
            <a:ext cx="2932502" cy="297371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/>
        </p:blipFill>
        <p:spPr>
          <a:xfrm>
            <a:off x="3058146" y="3284984"/>
            <a:ext cx="3667305" cy="34777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http://www.myjulia.ru/data/cache/2009/01/28/30286_3396-800x600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350" y="3284984"/>
            <a:ext cx="2306924" cy="34777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1113" y="595313"/>
            <a:ext cx="75596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Героический эпос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народов мира являет­ся единственным свидетелем отдалённой эпохи.</a:t>
            </a:r>
          </a:p>
        </p:txBody>
      </p:sp>
      <p:pic>
        <p:nvPicPr>
          <p:cNvPr id="49156" name="Picture 4" descr="http://www.erzan.ru/files/u1/________________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539585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4175" y="1747838"/>
            <a:ext cx="5327650" cy="52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8138" y="2643188"/>
            <a:ext cx="2879725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750" y="3384550"/>
            <a:ext cx="3887788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исторических событиях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3" y="3386138"/>
            <a:ext cx="3856037" cy="830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подвигах легендарных героев</a:t>
            </a:r>
          </a:p>
        </p:txBody>
      </p:sp>
      <p:cxnSp>
        <p:nvCxnSpPr>
          <p:cNvPr id="8" name="Прямая со стрелкой 7"/>
          <p:cNvCxnSpPr>
            <a:stCxn id="3" idx="2"/>
            <a:endCxn id="4" idx="0"/>
          </p:cNvCxnSpPr>
          <p:nvPr/>
        </p:nvCxnSpPr>
        <p:spPr>
          <a:xfrm>
            <a:off x="4318000" y="2270125"/>
            <a:ext cx="0" cy="373063"/>
          </a:xfrm>
          <a:prstGeom prst="straightConnector1">
            <a:avLst/>
          </a:prstGeom>
          <a:ln w="57150" cap="sq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6" idx="0"/>
          </p:cNvCxnSpPr>
          <p:nvPr/>
        </p:nvCxnSpPr>
        <p:spPr>
          <a:xfrm>
            <a:off x="4318000" y="3105150"/>
            <a:ext cx="2395538" cy="280988"/>
          </a:xfrm>
          <a:prstGeom prst="straightConnector1">
            <a:avLst/>
          </a:prstGeom>
          <a:ln w="57150" cap="sq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5" idx="0"/>
          </p:cNvCxnSpPr>
          <p:nvPr/>
        </p:nvCxnSpPr>
        <p:spPr>
          <a:xfrm flipH="1">
            <a:off x="2103438" y="3105150"/>
            <a:ext cx="2214562" cy="279400"/>
          </a:xfrm>
          <a:prstGeom prst="straightConnector1">
            <a:avLst/>
          </a:prstGeom>
          <a:ln w="57150" cap="sq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10" descr="http://myfhology.info/heroes/g/herakl3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494213"/>
            <a:ext cx="28432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" name="Прямоугольник 5119"/>
          <p:cNvSpPr/>
          <p:nvPr/>
        </p:nvSpPr>
        <p:spPr>
          <a:xfrm>
            <a:off x="900113" y="6454775"/>
            <a:ext cx="9779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Геракл</a:t>
            </a:r>
          </a:p>
        </p:txBody>
      </p:sp>
      <p:pic>
        <p:nvPicPr>
          <p:cNvPr id="5132" name="Picture 12" descr="http://harmonia.tomsk.ru/files/bez_razgadki_24/Urij_Pantuhin._Aleksandr_Nevskij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676" y="4470445"/>
            <a:ext cx="2871257" cy="23029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Прямоугольник 5120"/>
          <p:cNvSpPr/>
          <p:nvPr/>
        </p:nvSpPr>
        <p:spPr>
          <a:xfrm>
            <a:off x="3563938" y="4494213"/>
            <a:ext cx="24447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Невский</a:t>
            </a:r>
          </a:p>
        </p:txBody>
      </p:sp>
      <p:pic>
        <p:nvPicPr>
          <p:cNvPr id="5134" name="Picture 14" descr="http://1.bp.blogspot.com/_MLBR1d2y1Hc/R3PgjV4yIXI/AAAAAAAAADg/Y8tUIvfWvn0/s320/murom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49" y="4429542"/>
            <a:ext cx="2097987" cy="23105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7499350" y="4405313"/>
            <a:ext cx="1355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Муромец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61925"/>
            <a:ext cx="9036050" cy="1416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3360"/>
              </a:lnSpc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Эпос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греч. - «слово, повество­вание») –</a:t>
            </a:r>
          </a:p>
          <a:p>
            <a:pPr algn="ctr" eaLnBrk="1" hangingPunct="1">
              <a:lnSpc>
                <a:spcPts val="3360"/>
              </a:lnSpc>
              <a:defRPr/>
            </a:pPr>
            <a:r>
              <a:rPr lang="ru-RU" sz="28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трёх родов литературы, повествующий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различных событиях, происшедших в прошлом.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" y="46038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 русского народа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11200"/>
            <a:ext cx="9144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средние века так же сложился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эпос русского народа,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отра­зивший в былинном творчестве представления защитнике Отечества.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65500" y="6096000"/>
            <a:ext cx="29876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-6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 былине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Вольга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Микула»</a:t>
            </a:r>
          </a:p>
        </p:txBody>
      </p:sp>
      <p:pic>
        <p:nvPicPr>
          <p:cNvPr id="8197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2776740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813" y="1772816"/>
            <a:ext cx="2795019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58"/>
          <a:stretch/>
        </p:blipFill>
        <p:spPr bwMode="auto">
          <a:xfrm>
            <a:off x="141974" y="1772816"/>
            <a:ext cx="3205890" cy="43924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56325" y="6092825"/>
            <a:ext cx="29876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-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 былине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«Рождение Дуная»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075" y="6021388"/>
            <a:ext cx="3216275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Муромец. Фрагмент картины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В.Васнецова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«Богатыри». 1881-1898гг.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files.myopera.com/pa-m-xa/albums/3398232/%D0%92%D0%BE%D0%BB%D1%8C%D0%B3%D0%B0%20%D0%B8%20%D0%9C%D0%B8%D0%BA%D1%83%D0%BB%D0%B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652">
            <a:off x="435983" y="3456984"/>
            <a:ext cx="4176464" cy="30404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http://ic.pics.livejournal.com/vospit/16330949/22721/22721_origin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7904">
            <a:off x="4686485" y="3637068"/>
            <a:ext cx="4155368" cy="29662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http://www.igralkino.ru/pictures/841_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49" y="80378"/>
            <a:ext cx="4854176" cy="33979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25" y="6453188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к былине «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Вольга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Микула»</a:t>
            </a:r>
          </a:p>
        </p:txBody>
      </p:sp>
      <p:pic>
        <p:nvPicPr>
          <p:cNvPr id="2" name="Былина - Вольга и Мику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8096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 descr="http://www.proza.ru/pics/2012/01/17/107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4800">
            <a:off x="5614880" y="72858"/>
            <a:ext cx="2808772" cy="360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3350"/>
            <a:ext cx="9144000" cy="1208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Значительный вклад в сокровищницу мировой художественной культуры внесли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 </a:t>
            </a:r>
          </a:p>
          <a:p>
            <a:pPr algn="ctr">
              <a:lnSpc>
                <a:spcPts val="2900"/>
              </a:lnSpc>
              <a:defRPr/>
            </a:pP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Востока и Крайнего Севера. </a:t>
            </a:r>
          </a:p>
        </p:txBody>
      </p:sp>
      <p:pic>
        <p:nvPicPr>
          <p:cNvPr id="9219" name="Picture 2" descr="Ньургун Боотур сражается с хитростью, коварством, со злыми чудовищами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653" y="2205344"/>
            <a:ext cx="3108851" cy="43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Согласно якутской мифологии вселенная делится на три мира: верхний средний нижний. Верхний средний нижний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205344"/>
            <a:ext cx="2952328" cy="43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Согласно якутской мифологии вселенная делится на три мира: верхний средний нижний. Верхний средний нижний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205344"/>
            <a:ext cx="3111874" cy="43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1113" y="6381750"/>
            <a:ext cx="9144001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к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олохно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сказаниям якутского народа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113" y="1347788"/>
            <a:ext cx="9144001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 известны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олонхо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сказания якутского народа о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подвигах богатырей защищающих людей от злых чудовищ.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" y="1095375"/>
            <a:ext cx="41338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Нартский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эпос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кавказских народов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(осетин, аб­хазов, адыгейцев, кабардинцев и черкесов), повествующий 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нартах — доб­лестном древнем племени богатырей, боровшихся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чудовищами, враждебными князьями и граби­телями.</a:t>
            </a:r>
          </a:p>
        </p:txBody>
      </p:sp>
      <p:pic>
        <p:nvPicPr>
          <p:cNvPr id="10243" name="Picture 2" descr="http://www.galga.ru/_ph/3/2/33096519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47" y="35632"/>
            <a:ext cx="4920708" cy="33213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noar.ru/upload/pl_news/narty1_copy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47" y="3284984"/>
            <a:ext cx="4951779" cy="33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0563" y="6453188"/>
            <a:ext cx="43751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к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нартским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эпосам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4163"/>
            <a:ext cx="9134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Борьбу за освобождение Родины и преумножение её богатств от­ражают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армянский героический эпос «Давид Сасунский» и эпос киргиз­ского народа «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4175" y="6048375"/>
            <a:ext cx="46450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Давиду Сасунскому герою армянского эпоса. Ереван</a:t>
            </a:r>
          </a:p>
        </p:txBody>
      </p:sp>
      <p:pic>
        <p:nvPicPr>
          <p:cNvPr id="11268" name="Picture 2" descr="http://dic.academic.ru/pictures/enc_pictures/1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13802"/>
            <a:ext cx="4633084" cy="46515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825" y="6132513"/>
            <a:ext cx="39131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 киргизскому эпосу "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pic>
        <p:nvPicPr>
          <p:cNvPr id="11270" name="Picture 4" descr="http://manas11.kloop.kg/files/2011/03/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3" y="1508724"/>
            <a:ext cx="3024337" cy="47622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693</Words>
  <Application>Microsoft Office PowerPoint</Application>
  <PresentationFormat>Экран (4:3)</PresentationFormat>
  <Paragraphs>111</Paragraphs>
  <Slides>16</Slides>
  <Notes>8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Arbat</vt:lpstr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115</cp:revision>
  <dcterms:created xsi:type="dcterms:W3CDTF">2010-09-27T06:15:14Z</dcterms:created>
  <dcterms:modified xsi:type="dcterms:W3CDTF">2016-01-21T10:40:06Z</dcterms:modified>
</cp:coreProperties>
</file>