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3" r:id="rId3"/>
    <p:sldId id="274" r:id="rId4"/>
    <p:sldId id="275" r:id="rId5"/>
    <p:sldId id="284" r:id="rId6"/>
    <p:sldId id="276" r:id="rId7"/>
    <p:sldId id="270" r:id="rId8"/>
    <p:sldId id="277" r:id="rId9"/>
    <p:sldId id="259" r:id="rId10"/>
    <p:sldId id="278" r:id="rId11"/>
    <p:sldId id="258" r:id="rId12"/>
    <p:sldId id="268" r:id="rId13"/>
    <p:sldId id="279" r:id="rId14"/>
    <p:sldId id="263" r:id="rId15"/>
    <p:sldId id="280" r:id="rId16"/>
    <p:sldId id="262" r:id="rId17"/>
    <p:sldId id="281" r:id="rId18"/>
    <p:sldId id="282" r:id="rId19"/>
    <p:sldId id="283" r:id="rId20"/>
    <p:sldId id="285" r:id="rId21"/>
    <p:sldId id="287" r:id="rId22"/>
    <p:sldId id="288" r:id="rId23"/>
    <p:sldId id="264" r:id="rId24"/>
    <p:sldId id="289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CC"/>
    <a:srgbClr val="3399FF"/>
    <a:srgbClr val="FFFF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725A63E-8F7F-46F9-9002-7C508419A4AF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DF7A690-68AE-4000-B751-8606F9E3C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680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BD7197-8E9B-45FB-97B6-D3C2AD82BA8D}" type="slidenum">
              <a:rPr lang="ru-RU" smtClean="0">
                <a:cs typeface="Arial" panose="020B0604020202020204" pitchFamily="34" charset="0"/>
              </a:rPr>
              <a:pPr/>
              <a:t>2</a:t>
            </a:fld>
            <a:endParaRPr 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68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598F8-AA2D-4DA5-BCA7-A2E1473F6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089295"/>
      </p:ext>
    </p:extLst>
  </p:cSld>
  <p:clrMapOvr>
    <a:masterClrMapping/>
  </p:clrMapOvr>
  <p:transition spd="slow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C28F2-540F-4B61-A7D1-D3CEA8AD5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465716"/>
      </p:ext>
    </p:extLst>
  </p:cSld>
  <p:clrMapOvr>
    <a:masterClrMapping/>
  </p:clrMapOvr>
  <p:transition spd="slow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71137-C007-424B-A49C-F25F542EB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610845"/>
      </p:ext>
    </p:extLst>
  </p:cSld>
  <p:clrMapOvr>
    <a:masterClrMapping/>
  </p:clrMapOvr>
  <p:transition spd="slow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9AD62-D41B-4E9E-A76C-47BA5394E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849746"/>
      </p:ext>
    </p:extLst>
  </p:cSld>
  <p:clrMapOvr>
    <a:masterClrMapping/>
  </p:clrMapOvr>
  <p:transition spd="slow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DBDF6-C7AF-4175-B209-7FB1994D1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162547"/>
      </p:ext>
    </p:extLst>
  </p:cSld>
  <p:clrMapOvr>
    <a:masterClrMapping/>
  </p:clrMapOvr>
  <p:transition spd="slow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E9F7C-ACAE-4599-B10D-380795DAA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133471"/>
      </p:ext>
    </p:extLst>
  </p:cSld>
  <p:clrMapOvr>
    <a:masterClrMapping/>
  </p:clrMapOvr>
  <p:transition spd="slow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70AC1-23D2-4479-90EE-91F83EB3C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24431"/>
      </p:ext>
    </p:extLst>
  </p:cSld>
  <p:clrMapOvr>
    <a:masterClrMapping/>
  </p:clrMapOvr>
  <p:transition spd="slow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5F3E4-9FFF-4FDA-B8D3-2218CA0DA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908434"/>
      </p:ext>
    </p:extLst>
  </p:cSld>
  <p:clrMapOvr>
    <a:masterClrMapping/>
  </p:clrMapOvr>
  <p:transition spd="slow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7FB6-862D-4F0C-A401-BF974F474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615799"/>
      </p:ext>
    </p:extLst>
  </p:cSld>
  <p:clrMapOvr>
    <a:masterClrMapping/>
  </p:clrMapOvr>
  <p:transition spd="slow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C0EA0-A9B3-4528-B823-406E6F7D1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58098"/>
      </p:ext>
    </p:extLst>
  </p:cSld>
  <p:clrMapOvr>
    <a:masterClrMapping/>
  </p:clrMapOvr>
  <p:transition spd="slow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57579-FA81-4EB3-9018-DDAB20915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78005"/>
      </p:ext>
    </p:extLst>
  </p:cSld>
  <p:clrMapOvr>
    <a:masterClrMapping/>
  </p:clrMapOvr>
  <p:transition spd="slow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EA5BB8C-3942-4807-B5ED-DEACF7AAE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hecke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lalitavistara.free.fr/Hinduism/Hinduism_Pix/Krishna_Arjuna_0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eronika\Desktop\&#1069;&#1087;&#1086;&#1089;%20&#1050;&#1072;&#1083;&#1077;&#1074;&#1072;&#1083;&#1072;%20-%201%20&#1088;&#1091;&#1085;&#1072;.mp3" TargetMode="Externa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riefly.ru/_/kalevala/" TargetMode="External"/><Relationship Id="rId2" Type="http://schemas.openxmlformats.org/officeDocument/2006/relationships/hyperlink" Target="https://ru.wikipedia.org/wiki/%D0%9A%D0%B0%D0%BB%D0%B5%D0%B2%D0%B0%D0%BB%D0%B0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63" y="947738"/>
            <a:ext cx="9112250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 eaLnBrk="1" hangingPunct="1">
              <a:defRPr/>
            </a:pPr>
            <a:r>
              <a:rPr lang="ru-RU" sz="6600" b="1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 и темы народного эпоса</a:t>
            </a:r>
          </a:p>
        </p:txBody>
      </p:sp>
      <p:pic>
        <p:nvPicPr>
          <p:cNvPr id="2053" name="Picture 5" descr="http://g2tour.com/ru/wp-content/uploads/2010/12/07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54138" y="3284984"/>
            <a:ext cx="4867300" cy="3384376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63" y="115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с.Лозовое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 Тамбовского района Амурской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32588" y="5084763"/>
            <a:ext cx="286385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8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4450"/>
            <a:ext cx="9144000" cy="18240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Излюбленным сюжетом эпоса становится чудесное рождение героя и его первые подвиги в юности. </a:t>
            </a:r>
          </a:p>
          <a:p>
            <a:pPr marL="396000" indent="-324000" eaLnBrk="1" hangingPunct="1">
              <a:lnSpc>
                <a:spcPts val="2700"/>
              </a:lnSpc>
              <a:buFont typeface="Wingdings" panose="05000000000000000000" pitchFamily="2" charset="2"/>
              <a:buChar char="ü"/>
              <a:defRPr/>
            </a:pPr>
            <a:r>
              <a:rPr lang="ru-RU" sz="2400" b="1" spc="-8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богатырь </a:t>
            </a:r>
            <a:r>
              <a:rPr lang="ru-RU" sz="2400" b="1" spc="-8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Манас</a:t>
            </a:r>
            <a:r>
              <a:rPr lang="ru-RU" sz="2400" b="1" spc="-8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рож­дён от вкушения его матерью яблока, </a:t>
            </a:r>
          </a:p>
          <a:p>
            <a:pPr marL="396000" indent="-324000" eaLnBrk="1" hangingPunct="1">
              <a:lnSpc>
                <a:spcPts val="2700"/>
              </a:lnSpc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герой осетинского </a:t>
            </a:r>
            <a:r>
              <a:rPr lang="ru-RU" sz="24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нартского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эпоса родился из камня, </a:t>
            </a:r>
          </a:p>
          <a:p>
            <a:pPr marL="396000" indent="-324000" eaLnBrk="1" hangingPunct="1">
              <a:lnSpc>
                <a:spcPts val="2700"/>
              </a:lnSpc>
              <a:buFont typeface="Wingdings" panose="05000000000000000000" pitchFamily="2" charset="2"/>
              <a:buChar char="ü"/>
              <a:defRPr/>
            </a:pPr>
            <a:r>
              <a:rPr lang="ru-RU" sz="2400" b="1" spc="-9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Вяйнямёйнен</a:t>
            </a:r>
            <a:r>
              <a:rPr lang="ru-RU" sz="2400" b="1" spc="-9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герой «Калевалы» родился от мате­ри воды.</a:t>
            </a:r>
          </a:p>
        </p:txBody>
      </p:sp>
      <p:pic>
        <p:nvPicPr>
          <p:cNvPr id="13315" name="Picture 2" descr="http://manas11.kloop.kg/files/2011/03/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844824"/>
            <a:ext cx="3242779" cy="471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8494" y="1844824"/>
            <a:ext cx="3415914" cy="471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99125" y="6373813"/>
            <a:ext cx="17526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Вяйнямёйнен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2051050" y="6381750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Манас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913"/>
            <a:ext cx="9144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Распространённым сюжетом народного эпоса становится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сва­товство героя, 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которого перед ним ставят трудновыполни­мые условия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(добывание огня, изго­товление орудий труда и т. д.).</a:t>
            </a:r>
          </a:p>
        </p:txBody>
      </p:sp>
      <p:pic>
        <p:nvPicPr>
          <p:cNvPr id="14339" name="Picture 7" descr="http://api.ning.com/files/SHzTPBUijBb1-ONmvoKtEFIzKZcHr2wtoXEEa19O0Zz7NeVl9YTTdSADQA*-Wh*6eBLFd2hGqw7sHHm9GD8DYR4FLFItUfOQ/3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158" y="1727273"/>
            <a:ext cx="6573682" cy="493760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650" y="333375"/>
            <a:ext cx="76327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Зна­чительную часть эпоса составляет о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писание битвы, 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которой герой являет подлинные чудеса отваги, находчивости и мужества. </a:t>
            </a: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982788" y="4032250"/>
            <a:ext cx="1844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Калмыцкий </a:t>
            </a:r>
          </a:p>
          <a:p>
            <a:pPr algn="r" eaLnBrk="1" hangingPunct="1">
              <a:defRPr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народный эпос 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Джангар</a:t>
            </a:r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4" name="Picture 6" descr="http://www.djangar.info/images/djangar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752600"/>
            <a:ext cx="5043488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http://www.djangar.info/images/djangar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7463" y="4092575"/>
            <a:ext cx="496093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93675"/>
            <a:ext cx="903605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Часто герои гибнут в неравной схватке с противником. </a:t>
            </a:r>
          </a:p>
          <a:p>
            <a:pPr marL="432000" indent="-324000" eaLnBrk="1" hangingPunct="1"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Ахилл и Гектор – герои гомеровского эпоса. </a:t>
            </a:r>
          </a:p>
          <a:p>
            <a:pPr marL="432000" indent="-324000" eaLnBrk="1" hangingPunct="1"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доблестный рыцарь Роланд, защищая Францию. </a:t>
            </a:r>
          </a:p>
          <a:p>
            <a:pPr marL="432000" indent="-324000" eaLnBrk="1" hangingPunct="1">
              <a:buFont typeface="Wingdings" panose="05000000000000000000" pitchFamily="2" charset="2"/>
              <a:buChar char="ü"/>
              <a:defRPr/>
            </a:pPr>
            <a:r>
              <a:rPr lang="ru-RU" sz="2400" b="1" spc="-6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Зигфрид и рыцари-</a:t>
            </a:r>
            <a:r>
              <a:rPr lang="ru-RU" sz="2400" b="1" spc="-6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нибелунги</a:t>
            </a:r>
            <a:r>
              <a:rPr lang="ru-RU" sz="2400" b="1" spc="-6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герои германского эпоса. </a:t>
            </a:r>
          </a:p>
          <a:p>
            <a:pPr marL="432000" indent="-324000" eaLnBrk="1" hangingPunct="1"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убит после победоносного похода </a:t>
            </a:r>
            <a:r>
              <a:rPr lang="ru-RU" sz="24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Манас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16387" name="Picture 4" descr="465645667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27" y="2133336"/>
            <a:ext cx="4324649" cy="432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5138" y="6308725"/>
            <a:ext cx="334486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Гибель Ахилла.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П.П.Рубенс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9" name="Picture 4" descr="597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33025" y="2133336"/>
            <a:ext cx="4675479" cy="432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67400" y="6308725"/>
            <a:ext cx="20478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Гибель Роланда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0638" y="85725"/>
            <a:ext cx="9134476" cy="1758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Трагична судьба братьев </a:t>
            </a:r>
            <a:r>
              <a:rPr lang="ru-RU" sz="24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Пандавы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 индийского эпоса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«Махабхарата». 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Лишь самому старшему из братьев удаётся достигнуть желаемой цели. Он с честью выдержал все испытания, а потому боги оставили его рядом с собой на небесах.</a:t>
            </a:r>
          </a:p>
        </p:txBody>
      </p:sp>
      <p:pic>
        <p:nvPicPr>
          <p:cNvPr id="17411" name="Picture 5" descr="Картинка 5 из 89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027" y="1773336"/>
            <a:ext cx="5719109" cy="46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875" y="6308725"/>
            <a:ext cx="91281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Братья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Пандава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 эпоса «Махабхарата»</a:t>
            </a:r>
          </a:p>
        </p:txBody>
      </p:sp>
      <p:pic>
        <p:nvPicPr>
          <p:cNvPr id="8" name="Picture 8" descr="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746524"/>
            <a:ext cx="3283299" cy="468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1695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500"/>
              </a:lnSpc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 народного эпоса защищают Отчизну, 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не менее значимы для них собственные свобода и независимость. </a:t>
            </a:r>
            <a:r>
              <a:rPr lang="ru-RU" sz="2400" b="1" spc="-6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на один готовы они сразиться с врагом в чистом поле. </a:t>
            </a:r>
          </a:p>
          <a:p>
            <a:pPr algn="ctr" eaLnBrk="1" hangingPunct="1">
              <a:lnSpc>
                <a:spcPts val="2500"/>
              </a:lnSpc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русского богатыря смерть в бою не страшна и «не писана», в конечном счёте,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богатырь одерживает победу.</a:t>
            </a:r>
          </a:p>
        </p:txBody>
      </p:sp>
      <p:pic>
        <p:nvPicPr>
          <p:cNvPr id="18435" name="Picture 4" descr="1476514b1de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17" y="1770102"/>
            <a:ext cx="5636611" cy="475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46175" y="6372225"/>
            <a:ext cx="33543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Илья Муромец.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В.Васнецов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8" name="Picture 2" descr="Илья Муромец и Идолище поганое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9562" y="1772816"/>
            <a:ext cx="3274926" cy="457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5580063" y="6167438"/>
            <a:ext cx="3563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Илья Муромец и Идолище поганое. Георгий Юдин.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0350"/>
            <a:ext cx="9144000" cy="2092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Героический эпос прославляет верность  дружбе, </a:t>
            </a:r>
            <a:r>
              <a:rPr lang="ru-RU" sz="2400" b="1" spc="-7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великодушие и честь.</a:t>
            </a:r>
            <a:r>
              <a:rPr lang="ru-RU" sz="2400" b="1" spc="-7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эпосе о </a:t>
            </a:r>
            <a:r>
              <a:rPr lang="ru-RU" sz="2400" b="1" spc="-7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Гильгамеше</a:t>
            </a:r>
            <a:r>
              <a:rPr lang="ru-RU" sz="2400" b="1" spc="-7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рассказывается 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верной и преданной дружбе, способной облагородить человека. Чтобы вернуть погибшему другу </a:t>
            </a:r>
            <a:r>
              <a:rPr lang="ru-RU" sz="24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Энкиду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жизнь, </a:t>
            </a:r>
            <a:r>
              <a:rPr lang="ru-RU" sz="2400" b="1" spc="-1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Гильгамеш отправляет­ся в подземный мир. Плач </a:t>
            </a:r>
            <a:r>
              <a:rPr lang="ru-RU" sz="2400" b="1" spc="-10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Гильгамеша по</a:t>
            </a:r>
            <a:r>
              <a:rPr lang="ru-RU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Энкиду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одно из самых поэтичных мест эпоса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042025"/>
            <a:ext cx="9144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Иллюстрации к эпосу «Гильгамеш»</a:t>
            </a:r>
          </a:p>
        </p:txBody>
      </p:sp>
      <p:pic>
        <p:nvPicPr>
          <p:cNvPr id="19460" name="Picture 4" descr="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3603" y="2492896"/>
            <a:ext cx="2878877" cy="36004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http://ligos.com.ua/images_site/0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386" y="2558269"/>
            <a:ext cx="5707182" cy="352214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13" y="107950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Карело-финский эпос «Калевала»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20713"/>
            <a:ext cx="91440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 веков назад 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краю лесных озёр и рек, шумящих елей и сосен, под суровым небом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северных земель Карелии и Финляндии сложил народ удивительные по красоте предания. 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 и торжественно звучат руны о далёких временах мира и о первых героях.</a:t>
            </a:r>
          </a:p>
        </p:txBody>
      </p:sp>
      <p:pic>
        <p:nvPicPr>
          <p:cNvPr id="20484" name="Picture 2" descr="http://kgkm.karelia.ru/files/exhibit/59/image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725" y="2543175"/>
            <a:ext cx="3000375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poezhaika.ru/userfiles/eP16s0wq_6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780928"/>
            <a:ext cx="4915746" cy="345638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13" y="112713"/>
            <a:ext cx="9144000" cy="2092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герой «Калевалы»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Вейнямёйнен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старый певец и мудрый прорицатель, 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пахарь, охотник и умелый мастеровой. Выше всего в жизни он ценит воинскую доблесть, трудовые подвиги и приобретённые знания. </a:t>
            </a:r>
            <a:r>
              <a:rPr lang="ru-RU" sz="2400" b="1" spc="-7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Вейнямёйнен</a:t>
            </a:r>
            <a:r>
              <a:rPr lang="ru-RU" sz="2400" b="1" spc="-7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первый творец мира, постигший жизненную 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мудрость и снискавший славу у своего народа.</a:t>
            </a:r>
          </a:p>
        </p:txBody>
      </p:sp>
      <p:pic>
        <p:nvPicPr>
          <p:cNvPr id="21507" name="Picture 2" descr="http://sampo.tv/video/preview/296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3477" y="2132856"/>
            <a:ext cx="7258923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7463" y="157163"/>
            <a:ext cx="9144001" cy="1758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Основу сюжета «Калевалы» составляет борьба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Вейнямёйнена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его товарищей за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Сампо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маленькую волшебную мельницу - источник изо­билия. 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Вместе с двумя своими друзьями </a:t>
            </a:r>
            <a:r>
              <a:rPr lang="ru-RU" sz="24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Вейнямёйнен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отправляется по морю в лодке в </a:t>
            </a:r>
            <a:r>
              <a:rPr lang="ru-RU" sz="24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Похъелу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надежде добыть </a:t>
            </a:r>
            <a:r>
              <a:rPr lang="ru-RU" sz="24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Сампо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22531" name="Picture 2" descr="http://3.bp.blogspot.com/_HxpKPDArMos/SwkOdl7t6jI/AAAAAAAAACU/xnl4crPpKXs/s1600/kalevala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05" y="1845376"/>
            <a:ext cx="3999687" cy="496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http://detilus.ucoz.ru/_pu/0/649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917" y="1845376"/>
            <a:ext cx="3746531" cy="496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50800"/>
            <a:ext cx="9036050" cy="38163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задания.</a:t>
            </a:r>
          </a:p>
          <a:p>
            <a:pPr marL="468000" indent="-288000" eaLnBrk="1" hangingPunct="1">
              <a:lnSpc>
                <a:spcPts val="2600"/>
              </a:lnSpc>
              <a:spcAft>
                <a:spcPts val="2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героический эпос? </a:t>
            </a:r>
          </a:p>
          <a:p>
            <a:pPr marL="468000" indent="-288000" eaLnBrk="1" hangingPunct="1">
              <a:lnSpc>
                <a:spcPts val="2600"/>
              </a:lnSpc>
              <a:spcAft>
                <a:spcPts val="2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проявился героический эпос у русского народа? </a:t>
            </a:r>
          </a:p>
          <a:p>
            <a:pPr marL="468000" indent="-288000" eaLnBrk="1" hangingPunct="1">
              <a:lnSpc>
                <a:spcPts val="2600"/>
              </a:lnSpc>
              <a:spcAft>
                <a:spcPts val="2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«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олонхо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»? </a:t>
            </a:r>
          </a:p>
          <a:p>
            <a:pPr marL="468000" indent="-288000" eaLnBrk="1" hangingPunct="1">
              <a:lnSpc>
                <a:spcPts val="2600"/>
              </a:lnSpc>
              <a:spcAft>
                <a:spcPts val="2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Назвать литературные произведения русского эпоса.</a:t>
            </a:r>
          </a:p>
          <a:p>
            <a:pPr marL="468000" indent="-288000" eaLnBrk="1" hangingPunct="1">
              <a:lnSpc>
                <a:spcPts val="2600"/>
              </a:lnSpc>
              <a:spcAft>
                <a:spcPts val="2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каких жанрах искусства, кроме литературы, проявился героический эпос? </a:t>
            </a:r>
          </a:p>
          <a:p>
            <a:pPr marL="468000" indent="-288000" eaLnBrk="1" hangingPunct="1">
              <a:lnSpc>
                <a:spcPts val="2600"/>
              </a:lnSpc>
              <a:spcAft>
                <a:spcPts val="2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музыкальные произведения вы знаете созданные на эпическую тему? </a:t>
            </a:r>
          </a:p>
          <a:p>
            <a:pPr marL="468000" indent="-288000" eaLnBrk="1" hangingPunct="1">
              <a:lnSpc>
                <a:spcPts val="2600"/>
              </a:lnSpc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художники обращались к героическому эпосу?</a:t>
            </a:r>
          </a:p>
        </p:txBody>
      </p:sp>
      <p:pic>
        <p:nvPicPr>
          <p:cNvPr id="6" name="Рисунок 7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339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1843755" cy="298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Ньургун Боотур сражается с хитростью, коварством, со злыми чудовищами.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rgbClr val="339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3861048"/>
            <a:ext cx="1944217" cy="298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rgbClr val="339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2241" y="3861048"/>
            <a:ext cx="1800200" cy="2988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email">
            <a:duotone>
              <a:prstClr val="black"/>
              <a:srgbClr val="339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8" y="3861048"/>
            <a:ext cx="3744416" cy="29880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288" y="115888"/>
            <a:ext cx="9158288" cy="2170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 прибывают в </a:t>
            </a:r>
            <a:r>
              <a:rPr lang="ru-RU" sz="24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Похъёлу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но хозяйка не соглашается отдать </a:t>
            </a:r>
            <a:r>
              <a:rPr lang="ru-RU" sz="24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Сампо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Тогда </a:t>
            </a:r>
            <a:r>
              <a:rPr lang="ru-RU" sz="24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Вейнямёйнен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берёт в руки кантеле и начинает играть, погру­жая в сон всех собравшихся. Вместе с товарищами он разыски­вает </a:t>
            </a:r>
            <a:r>
              <a:rPr lang="ru-RU" sz="24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Сампо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достаёт его из каменной горы, кладёт в лодку и отправляется в путь. </a:t>
            </a:r>
            <a:r>
              <a:rPr lang="ru-RU" sz="2400" b="1" spc="-1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третий день пробудилась хозяйка и обнаружи­ла пропажу</a:t>
            </a:r>
          </a:p>
        </p:txBody>
      </p:sp>
      <p:pic>
        <p:nvPicPr>
          <p:cNvPr id="23555" name="Picture 7" descr="70750531_7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057" y="2276872"/>
            <a:ext cx="3078783" cy="432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 descr="http://1.bp.blogspot.com/_HxpKPDArMos/S88s3hf1jHI/AAAAAAAAAEc/Y6e63XGxPL8/s1600/kalevala1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5662" y="2421368"/>
            <a:ext cx="3102522" cy="432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http://img1.liveinternet.ru/images/attach/b/3/26/51/26051326_Kalevala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2277352"/>
            <a:ext cx="2880320" cy="432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2700" y="266700"/>
            <a:ext cx="9144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хо­зяйка </a:t>
            </a:r>
            <a:r>
              <a:rPr lang="ru-RU" sz="24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Похъёлы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унимается: она насылает на Калевалу ужасные болез­ни. И снова </a:t>
            </a:r>
            <a:r>
              <a:rPr lang="ru-RU" sz="24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Вейнямёйнен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приходит на помощь людям. </a:t>
            </a:r>
          </a:p>
        </p:txBody>
      </p:sp>
      <p:pic>
        <p:nvPicPr>
          <p:cNvPr id="24579" name="Picture 2" descr="http://catalog.karelia.ru/kalevala/images2/010037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698673"/>
            <a:ext cx="3991140" cy="498055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http://2.bp.blogspot.com/-IhUXWHw340M/TfEE9W_AD3I/AAAAAAAABpk/qCvrL5XpVJI/s320/kalevala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8644" y="2280740"/>
            <a:ext cx="4964682" cy="381642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cs307301.vk.me/v307301993/4a97/NbwIVUhcUI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609012"/>
            <a:ext cx="4536504" cy="605250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bochkavpechatleniy.com/data/upload/3843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7748">
            <a:off x="3968796" y="3042298"/>
            <a:ext cx="5000012" cy="340000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 descr="http://www.art-gid.ru/picture/kaleva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93778">
            <a:off x="611560" y="3367149"/>
            <a:ext cx="2857500" cy="32194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70750687_43979716_Runopevcu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459" y="167729"/>
            <a:ext cx="3528392" cy="3158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738" y="115888"/>
            <a:ext cx="4946650" cy="2801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CrownStyle" pitchFamily="2" charset="0"/>
              </a:rPr>
              <a:t>Карело-финский эпос «Калевала» </a:t>
            </a:r>
          </a:p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CrownStyle" pitchFamily="2" charset="0"/>
              </a:rPr>
              <a:t>1 руна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381750"/>
            <a:ext cx="9144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spc="-1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Народный эпос «Калевала» был собран и записан в середине </a:t>
            </a:r>
            <a:r>
              <a:rPr lang="en-US" b="1" i="1" spc="-1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</a:t>
            </a:r>
            <a:r>
              <a:rPr lang="ru-RU" b="1" i="1" spc="-1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века Э. </a:t>
            </a:r>
            <a:r>
              <a:rPr lang="ru-RU" b="1" i="1" spc="-10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Ленротом</a:t>
            </a:r>
            <a:endParaRPr lang="ru-RU" b="1" i="1" spc="-100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Эпос Калевала - 1 ру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0" y="157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0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950" y="115888"/>
            <a:ext cx="9036050" cy="32273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материала. </a:t>
            </a:r>
          </a:p>
          <a:p>
            <a:pPr marL="342900" indent="-342900" eaLnBrk="1" hangingPunct="1">
              <a:lnSpc>
                <a:spcPts val="26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вам известно о героическом эпосе народов мира? </a:t>
            </a:r>
          </a:p>
          <a:p>
            <a:pPr marL="342900" indent="-342900" eaLnBrk="1" hangingPunct="1">
              <a:lnSpc>
                <a:spcPts val="26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Каковы главные темы и сюжеты произведений народного эпоса? </a:t>
            </a:r>
          </a:p>
          <a:p>
            <a:pPr marL="342900" indent="-342900" eaLnBrk="1" hangingPunct="1">
              <a:lnSpc>
                <a:spcPts val="26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пред­ставляют собой главные герои героического эпоса? Кто они? </a:t>
            </a:r>
          </a:p>
          <a:p>
            <a:pPr marL="342900" indent="-342900" eaLnBrk="1" hangingPunct="1">
              <a:lnSpc>
                <a:spcPts val="26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черты героического эпоса присущи карело-финскому эпосу «Калевала»?</a:t>
            </a:r>
          </a:p>
        </p:txBody>
      </p:sp>
      <p:pic>
        <p:nvPicPr>
          <p:cNvPr id="4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3364664"/>
            <a:ext cx="2157608" cy="342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5736" y="3364664"/>
            <a:ext cx="2206008" cy="342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3.bp.blogspot.com/_HxpKPDArMos/SwkOdl7t6jI/AAAAAAAAACU/xnl4crPpKXs/s1600/kalevala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3356992"/>
            <a:ext cx="2467750" cy="34200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Илья Муромец и Идолище поганое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3364664"/>
            <a:ext cx="2300468" cy="342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5038" y="1125538"/>
            <a:ext cx="8208962" cy="4718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Учебник «Мировая художественная культура». 7-9 классы: Базовый уровень. 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Г.И.Данилова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Москва. Дрофа. 2010 год.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художественной культуры (поурочное планирование), 8 класс.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Ю.Е.Галушкина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Волгоград. Учитель. 2007 год.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художественной культуры (поурочное планирование), 8 класс.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Н.Н.Куцман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Волгоград. Корифей. 2009 год.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https://ru.wikipedia.org/wiki/%D0%9A%D0%B0%D0%BB%D0%B5%D0%B2%D0%B0%D0%BB%D0%B0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http://briefly.ru/_/kalevala/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13" y="404813"/>
            <a:ext cx="4716462" cy="54784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Словарная работа </a:t>
            </a:r>
          </a:p>
          <a:p>
            <a:pPr marL="504000" indent="-324000" eaLnBrk="1" hangingPunct="1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Ру́ны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письменность древних германцев, древних славян и древних тюрков. </a:t>
            </a:r>
          </a:p>
          <a:p>
            <a:pPr marL="504000" indent="-324000" eaLnBrk="1" hangingPunct="1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Ка́нтеле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карельский и финский щипковый струнный инструмент, родственный гуслям.          На кантеле играют соло, аккомпанируют рунам народного эпоса «Калевала».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94513" y="1816100"/>
            <a:ext cx="203676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Страница из рунической рукописи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Codex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Runicus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File:CodexRunicus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5740" y="101667"/>
            <a:ext cx="2463503" cy="324316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08513" y="616743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Карело-Финские музыканты играющие на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ка́нтеле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1949 год.</a:t>
            </a:r>
          </a:p>
        </p:txBody>
      </p:sp>
      <p:pic>
        <p:nvPicPr>
          <p:cNvPr id="19460" name="Picture 4" descr="File:Bundesarchiv Bild 183-10624-0003, Budapest, II. Weltfestspiele, sowjetische Musikgrupp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4" y="3305944"/>
            <a:ext cx="4556848" cy="30033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3438" y="1125538"/>
            <a:ext cx="4213225" cy="4154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Героический эпос у разных народов слагался в разные времена и в разной исторической обстановке, но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имеет много об­щих черт и сходных признаков: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повторяемо­сть тем и сюжетов,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общность характеристик главных героев.</a:t>
            </a:r>
          </a:p>
        </p:txBody>
      </p:sp>
      <p:pic>
        <p:nvPicPr>
          <p:cNvPr id="28674" name="Picture 2" descr="http://www.iea.ras.ru/engine/doc_images/titul_fu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364402" cy="6120680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50" y="782638"/>
            <a:ext cx="4968875" cy="5062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Сюжеты героических эпосов:</a:t>
            </a:r>
          </a:p>
          <a:p>
            <a:pPr marL="432000" indent="-324000"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сотворение мира,</a:t>
            </a:r>
          </a:p>
          <a:p>
            <a:pPr marL="432000" indent="-324000"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чудесное рождение героя,</a:t>
            </a:r>
          </a:p>
          <a:p>
            <a:pPr marL="432000" indent="-324000"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подвиги героев в юности, </a:t>
            </a:r>
          </a:p>
          <a:p>
            <a:pPr marL="432000" indent="-324000"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сватовство героя и его испытания,</a:t>
            </a:r>
          </a:p>
          <a:p>
            <a:pPr marL="432000" indent="-324000"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битв,</a:t>
            </a:r>
          </a:p>
          <a:p>
            <a:pPr marL="432000" indent="-324000"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 и освобождение отчизны,</a:t>
            </a:r>
          </a:p>
          <a:p>
            <a:pPr marL="432000" indent="-324000"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прославление верности и дружбы.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3800" y="6002338"/>
            <a:ext cx="360838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Бурятский героический эпос</a:t>
            </a:r>
          </a:p>
        </p:txBody>
      </p:sp>
      <p:pic>
        <p:nvPicPr>
          <p:cNvPr id="29698" name="Picture 2" descr="http://www.ayaganga.ru/new/wp-content/uploads/2013/03/img11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09095"/>
            <a:ext cx="4300782" cy="56842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3338" y="188913"/>
            <a:ext cx="9144001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Героический эпос часто включает в себя сюжет сотворения мира.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нём рассказывается, как боги создают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гармонию мира из первоначаль­ной бездны хаоса.</a:t>
            </a:r>
          </a:p>
        </p:txBody>
      </p:sp>
      <p:pic>
        <p:nvPicPr>
          <p:cNvPr id="3" name="Picture 5" descr="450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758300"/>
            <a:ext cx="6480720" cy="486086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53988"/>
            <a:ext cx="9144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исландском эпосе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«Старшая Эдда»  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рассказывается о сотворении мира и Миро­вом Древе — ясене </a:t>
            </a:r>
            <a:r>
              <a:rPr lang="ru-RU" sz="24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Иггдрассиле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 eaLnBrk="1" hangingPunct="1">
              <a:defRPr/>
            </a:pPr>
            <a:r>
              <a:rPr lang="ru-RU" sz="2400" b="1" spc="-6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Отвоевав пространство у мировой без­дны, боги приступают 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созданию космоса, упорядоченного мира гар­монии.</a:t>
            </a:r>
          </a:p>
        </p:txBody>
      </p:sp>
      <p:pic>
        <p:nvPicPr>
          <p:cNvPr id="18437" name="Picture 5" descr="File:Yggdras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1694" y="1676166"/>
            <a:ext cx="3872811" cy="486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3775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878887"/>
            <a:ext cx="2907747" cy="4440810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538788" y="6319838"/>
            <a:ext cx="15541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Иггдрасиль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94225" y="4017963"/>
            <a:ext cx="4500563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славян и у некоторых угро-финских народов существует легенда о том, что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землю для сотворения суши достаёт со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дна океана птица.</a:t>
            </a:r>
          </a:p>
        </p:txBody>
      </p:sp>
      <p:pic>
        <p:nvPicPr>
          <p:cNvPr id="23560" name="Picture 8" descr="http://www.onelegend.ru/images/gamayun_big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16632"/>
            <a:ext cx="7171771" cy="324036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00563" y="3311525"/>
            <a:ext cx="13970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Легенда о </a:t>
            </a:r>
          </a:p>
          <a:p>
            <a:pPr eaLnBrk="1" hangingPunct="1">
              <a:defRPr/>
            </a:pP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Гамаюне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62" name="Picture 10" descr="http://godsbay.ru/slavs/images/slav0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77" y="3338990"/>
            <a:ext cx="4517364" cy="338802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1113" y="115888"/>
            <a:ext cx="9144001" cy="2093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500"/>
              </a:lnSpc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Выразительна и поэтична легенда о сотворении мира в </a:t>
            </a:r>
            <a:r>
              <a:rPr lang="ru-RU" sz="24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индийском эпо­се. </a:t>
            </a:r>
            <a:r>
              <a:rPr lang="ru-RU" sz="2400" b="1" spc="-1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нем говорится, что сначала появились 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воды, породившие огонь. Огнём в них рождено Золотое яйцо. Из зародыша яйца возник Прародитель Брахма, надвое расколовший скорлупу. Верхняя часть - небо, а нижняя - земля. Пространство между ними - воздух.</a:t>
            </a:r>
          </a:p>
        </p:txBody>
      </p:sp>
      <p:pic>
        <p:nvPicPr>
          <p:cNvPr id="12291" name="Picture 5" descr="_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059034"/>
            <a:ext cx="3889961" cy="46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059034"/>
            <a:ext cx="3663687" cy="46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575" y="6308725"/>
            <a:ext cx="10461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Брахма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лубая">
  <a:themeElements>
    <a:clrScheme name="Голуба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Голуба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Голуба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луба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луба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луба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луба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луба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олуба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олуба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олуба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олуба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олуба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олуба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Голубая</Template>
  <TotalTime>423</TotalTime>
  <Words>980</Words>
  <Application>Microsoft Office PowerPoint</Application>
  <PresentationFormat>Экран (4:3)</PresentationFormat>
  <Paragraphs>92</Paragraphs>
  <Slides>24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AGCrownStyle</vt:lpstr>
      <vt:lpstr>Arial</vt:lpstr>
      <vt:lpstr>Calibri</vt:lpstr>
      <vt:lpstr>Wingdings</vt:lpstr>
      <vt:lpstr>Голубая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NhT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*</dc:creator>
  <cp:lastModifiedBy>Вероника</cp:lastModifiedBy>
  <cp:revision>51</cp:revision>
  <dcterms:created xsi:type="dcterms:W3CDTF">2010-10-01T17:41:02Z</dcterms:created>
  <dcterms:modified xsi:type="dcterms:W3CDTF">2016-01-21T06:42:45Z</dcterms:modified>
</cp:coreProperties>
</file>