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4661" r:id="rId3"/>
  </p:sldMasterIdLst>
  <p:notesMasterIdLst>
    <p:notesMasterId r:id="rId21"/>
  </p:notesMasterIdLst>
  <p:sldIdLst>
    <p:sldId id="256" r:id="rId4"/>
    <p:sldId id="258"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 id="273" r:id="rId19"/>
    <p:sldId id="257"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14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B9824-25D6-46AE-BB82-D0E97BA349DD}" type="datetimeFigureOut">
              <a:rPr lang="ru-RU" smtClean="0"/>
              <a:t>21.01.2016</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E46C4-3CBF-415D-AA21-B957A5C9A3B8}" type="slidenum">
              <a:rPr lang="ru-RU" smtClean="0"/>
              <a:t>‹#›</a:t>
            </a:fld>
            <a:endParaRPr lang="ru-RU"/>
          </a:p>
        </p:txBody>
      </p:sp>
    </p:spTree>
    <p:extLst>
      <p:ext uri="{BB962C8B-B14F-4D97-AF65-F5344CB8AC3E}">
        <p14:creationId xmlns:p14="http://schemas.microsoft.com/office/powerpoint/2010/main" val="2375593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44E46C4-3CBF-415D-AA21-B957A5C9A3B8}" type="slidenum">
              <a:rPr lang="ru-RU" smtClean="0"/>
              <a:t>1</a:t>
            </a:fld>
            <a:endParaRPr lang="ru-RU"/>
          </a:p>
        </p:txBody>
      </p:sp>
    </p:spTree>
    <p:extLst>
      <p:ext uri="{BB962C8B-B14F-4D97-AF65-F5344CB8AC3E}">
        <p14:creationId xmlns:p14="http://schemas.microsoft.com/office/powerpoint/2010/main" val="1543384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4138180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57049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637355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1201199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3747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760597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AFAC419-BAE1-43AC-9211-6C71E5C56DF8}" type="datetimeFigureOut">
              <a:rPr lang="ru-RU" smtClean="0"/>
              <a:t>20.01.2016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4086239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7AFAC419-BAE1-43AC-9211-6C71E5C56DF8}" type="datetimeFigureOut">
              <a:rPr lang="ru-RU" smtClean="0"/>
              <a:t>20.01.2016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2FA0EEA-FEC1-44BE-90B9-C8BFE4BF6DFD}"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1057561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FAC419-BAE1-43AC-9211-6C71E5C56DF8}" type="datetimeFigureOut">
              <a:rPr lang="ru-RU" smtClean="0"/>
              <a:t>20.01.2016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2FA0EEA-FEC1-44BE-90B9-C8BFE4BF6DFD}"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3006488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AC419-BAE1-43AC-9211-6C71E5C56DF8}" type="datetimeFigureOut">
              <a:rPr lang="ru-RU" smtClean="0"/>
              <a:t>20.01.2016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3362276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7AFAC419-BAE1-43AC-9211-6C71E5C56DF8}" type="datetimeFigureOut">
              <a:rPr lang="ru-RU" smtClean="0"/>
              <a:t>20.01.2016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416040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1322320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7AFAC419-BAE1-43AC-9211-6C71E5C56DF8}" type="datetimeFigureOut">
              <a:rPr lang="ru-RU" smtClean="0"/>
              <a:t>20.01.2016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538838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2353251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40497646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2">
                    <a:lumMod val="75000"/>
                  </a:schemeClr>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rgbClr val="FFFFFF"/>
                </a:solidFill>
                <a:latin typeface="+mn-lt"/>
              </a:defRPr>
            </a:lvl1pPr>
          </a:lstStyle>
          <a:p>
            <a:fld id="{7AFAC419-BAE1-43AC-9211-6C71E5C56DF8}" type="datetimeFigureOut">
              <a:rPr lang="ru-RU" smtClean="0"/>
              <a:t>20.01.2016</a:t>
            </a:fld>
            <a:endParaRPr lang="ru-RU"/>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ru-RU"/>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42FA0EEA-FEC1-44BE-90B9-C8BFE4BF6DFD}" type="slidenum">
              <a:rPr lang="ru-RU" smtClean="0"/>
              <a:t>‹#›</a:t>
            </a:fld>
            <a:endParaRPr lang="ru-RU"/>
          </a:p>
        </p:txBody>
      </p:sp>
    </p:spTree>
    <p:extLst>
      <p:ext uri="{BB962C8B-B14F-4D97-AF65-F5344CB8AC3E}">
        <p14:creationId xmlns:p14="http://schemas.microsoft.com/office/powerpoint/2010/main" val="1677576146"/>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AFAC419-BAE1-43AC-9211-6C71E5C56DF8}" type="datetimeFigureOut">
              <a:rPr lang="ru-RU" smtClean="0"/>
              <a:t>20.01.2016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9869110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rgbClr val="FFFFFF"/>
                </a:solidFill>
                <a:latin typeface="+mn-lt"/>
                <a:ea typeface="+mn-ea"/>
                <a:cs typeface="+mn-cs"/>
              </a:defRPr>
            </a:lvl1p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ru-RU"/>
          </a:p>
        </p:txBody>
      </p:sp>
      <p:sp>
        <p:nvSpPr>
          <p:cNvPr id="6" name="Slide Number Placeholder 5"/>
          <p:cNvSpPr>
            <a:spLocks noGrp="1"/>
          </p:cNvSpPr>
          <p:nvPr>
            <p:ph type="sldNum" sz="quarter" idx="12"/>
          </p:nvPr>
        </p:nvSpPr>
        <p:spPr>
          <a:xfrm>
            <a:off x="6453378" y="5211060"/>
            <a:ext cx="1584198" cy="228600"/>
          </a:xfrm>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2555560458"/>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AFAC419-BAE1-43AC-9211-6C71E5C56DF8}" type="datetimeFigureOut">
              <a:rPr lang="ru-RU" smtClean="0"/>
              <a:t>20.01.2016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32842131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AFAC419-BAE1-43AC-9211-6C71E5C56DF8}" type="datetimeFigureOut">
              <a:rPr lang="ru-RU" smtClean="0"/>
              <a:t>20.01.2016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7471156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AFAC419-BAE1-43AC-9211-6C71E5C56DF8}" type="datetimeFigureOut">
              <a:rPr lang="ru-RU" smtClean="0"/>
              <a:t>20.01.2016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17117822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AC419-BAE1-43AC-9211-6C71E5C56DF8}" type="datetimeFigureOut">
              <a:rPr lang="ru-RU" smtClean="0"/>
              <a:t>20.01.2016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410816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23678241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chemeClr val="tx1"/>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7AFAC419-BAE1-43AC-9211-6C71E5C56DF8}" type="datetimeFigureOut">
              <a:rPr lang="ru-RU" smtClean="0"/>
              <a:t>20.01.2016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7746008" y="6302326"/>
            <a:ext cx="1097280" cy="274320"/>
          </a:xfrm>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13297137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0" name="Rectangle 9"/>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chemeClr val="tx1"/>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AFAC419-BAE1-43AC-9211-6C71E5C56DF8}" type="datetimeFigureOut">
              <a:rPr lang="ru-RU" smtClean="0"/>
              <a:t>20.01.2016</a:t>
            </a:fld>
            <a:endParaRPr lang="ru-RU"/>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chemeClr val="tx1">
                    <a:lumMod val="75000"/>
                    <a:lumOff val="25000"/>
                  </a:schemeClr>
                </a:solidFill>
              </a:defRPr>
            </a:lvl1pPr>
          </a:lstStyle>
          <a:p>
            <a:fld id="{42FA0EEA-FEC1-44BE-90B9-C8BFE4BF6DFD}" type="slidenum">
              <a:rPr lang="ru-RU" smtClean="0"/>
              <a:t>‹#›</a:t>
            </a:fld>
            <a:endParaRPr lang="ru-RU"/>
          </a:p>
        </p:txBody>
      </p:sp>
    </p:spTree>
    <p:extLst>
      <p:ext uri="{BB962C8B-B14F-4D97-AF65-F5344CB8AC3E}">
        <p14:creationId xmlns:p14="http://schemas.microsoft.com/office/powerpoint/2010/main" val="7616233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9679940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AFAC419-BAE1-43AC-9211-6C71E5C56DF8}" type="datetimeFigureOut">
              <a:rPr lang="ru-RU" smtClean="0"/>
              <a:t>20.01.2016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250739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AFAC419-BAE1-43AC-9211-6C71E5C56DF8}" type="datetimeFigureOut">
              <a:rPr lang="ru-RU" smtClean="0"/>
              <a:t>20.01.2016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70406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7AFAC419-BAE1-43AC-9211-6C71E5C56DF8}" type="datetimeFigureOut">
              <a:rPr lang="ru-RU" smtClean="0"/>
              <a:t>20.01.2016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2FA0EEA-FEC1-44BE-90B9-C8BFE4BF6DFD}"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234470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FAC419-BAE1-43AC-9211-6C71E5C56DF8}" type="datetimeFigureOut">
              <a:rPr lang="ru-RU" smtClean="0"/>
              <a:t>20.01.2016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2FA0EEA-FEC1-44BE-90B9-C8BFE4BF6DFD}"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4172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AC419-BAE1-43AC-9211-6C71E5C56DF8}" type="datetimeFigureOut">
              <a:rPr lang="ru-RU" smtClean="0"/>
              <a:t>20.01.2016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1930111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7AFAC419-BAE1-43AC-9211-6C71E5C56DF8}" type="datetimeFigureOut">
              <a:rPr lang="ru-RU" smtClean="0"/>
              <a:t>20.01.2016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6735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7AFAC419-BAE1-43AC-9211-6C71E5C56DF8}" type="datetimeFigureOut">
              <a:rPr lang="ru-RU" smtClean="0"/>
              <a:t>20.01.2016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FA0EEA-FEC1-44BE-90B9-C8BFE4BF6DFD}" type="slidenum">
              <a:rPr lang="ru-RU" smtClean="0"/>
              <a:t>‹#›</a:t>
            </a:fld>
            <a:endParaRPr lang="ru-RU"/>
          </a:p>
        </p:txBody>
      </p:sp>
    </p:spTree>
    <p:extLst>
      <p:ext uri="{BB962C8B-B14F-4D97-AF65-F5344CB8AC3E}">
        <p14:creationId xmlns:p14="http://schemas.microsoft.com/office/powerpoint/2010/main" val="76384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7AFAC419-BAE1-43AC-9211-6C71E5C56DF8}" type="datetimeFigureOut">
              <a:rPr lang="ru-RU" smtClean="0"/>
              <a:t>20.01.2016</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42FA0EEA-FEC1-44BE-90B9-C8BFE4BF6DFD}" type="slidenum">
              <a:rPr lang="ru-RU" smtClean="0"/>
              <a:t>‹#›</a:t>
            </a:fld>
            <a:endParaRPr lang="ru-RU"/>
          </a:p>
        </p:txBody>
      </p:sp>
    </p:spTree>
    <p:extLst>
      <p:ext uri="{BB962C8B-B14F-4D97-AF65-F5344CB8AC3E}">
        <p14:creationId xmlns:p14="http://schemas.microsoft.com/office/powerpoint/2010/main" val="4075883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7AFAC419-BAE1-43AC-9211-6C71E5C56DF8}" type="datetimeFigureOut">
              <a:rPr lang="ru-RU" smtClean="0"/>
              <a:t>20.01.2016</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42FA0EEA-FEC1-44BE-90B9-C8BFE4BF6DFD}" type="slidenum">
              <a:rPr lang="ru-RU" smtClean="0"/>
              <a:t>‹#›</a:t>
            </a:fld>
            <a:endParaRPr lang="ru-RU"/>
          </a:p>
        </p:txBody>
      </p:sp>
    </p:spTree>
    <p:extLst>
      <p:ext uri="{BB962C8B-B14F-4D97-AF65-F5344CB8AC3E}">
        <p14:creationId xmlns:p14="http://schemas.microsoft.com/office/powerpoint/2010/main" val="42329493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8" name="Rectangle 7"/>
          <p:cNvSpPr/>
          <p:nvPr/>
        </p:nvSpPr>
        <p:spPr>
          <a:xfrm>
            <a:off x="292608" y="292608"/>
            <a:ext cx="8558784" cy="6272784"/>
          </a:xfrm>
          <a:prstGeom prst="rect">
            <a:avLst/>
          </a:prstGeom>
          <a:noFill/>
          <a:ln w="6350" cap="sq" cmpd="sng" algn="ctr">
            <a:solidFill>
              <a:schemeClr val="tx1">
                <a:lumMod val="75000"/>
                <a:lumOff val="25000"/>
              </a:schemeClr>
            </a:solidFill>
            <a:prstDash val="solid"/>
            <a:miter lim="800000"/>
          </a:ln>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12142" y="6302326"/>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7AFAC419-BAE1-43AC-9211-6C71E5C56DF8}" type="datetimeFigureOut">
              <a:rPr lang="ru-RU" smtClean="0"/>
              <a:t>20.01.2016</a:t>
            </a:fld>
            <a:endParaRPr lang="ru-RU"/>
          </a:p>
        </p:txBody>
      </p:sp>
      <p:sp>
        <p:nvSpPr>
          <p:cNvPr id="5" name="Footer Placeholder 4"/>
          <p:cNvSpPr>
            <a:spLocks noGrp="1"/>
          </p:cNvSpPr>
          <p:nvPr>
            <p:ph type="ftr" sz="quarter" idx="3"/>
          </p:nvPr>
        </p:nvSpPr>
        <p:spPr>
          <a:xfrm>
            <a:off x="2596896" y="6302326"/>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7753042" y="6302326"/>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2FA0EEA-FEC1-44BE-90B9-C8BFE4BF6DFD}" type="slidenum">
              <a:rPr lang="ru-RU" smtClean="0"/>
              <a:t>‹#›</a:t>
            </a:fld>
            <a:endParaRPr lang="ru-RU"/>
          </a:p>
        </p:txBody>
      </p:sp>
    </p:spTree>
    <p:extLst>
      <p:ext uri="{BB962C8B-B14F-4D97-AF65-F5344CB8AC3E}">
        <p14:creationId xmlns:p14="http://schemas.microsoft.com/office/powerpoint/2010/main" val="1870696334"/>
      </p:ext>
    </p:extLst>
  </p:cSld>
  <p:clrMap bg1="lt1" tx1="dk1" bg2="lt2" tx2="dk2" accent1="accent1" accent2="accent2" accent3="accent3" accent4="accent4" accent5="accent5" accent6="accent6" hlink="hlink" folHlink="folHlink"/>
  <p:sldLayoutIdLst>
    <p:sldLayoutId id="2147484662" r:id="rId1"/>
    <p:sldLayoutId id="2147484663" r:id="rId2"/>
    <p:sldLayoutId id="2147484664" r:id="rId3"/>
    <p:sldLayoutId id="2147484665" r:id="rId4"/>
    <p:sldLayoutId id="2147484666" r:id="rId5"/>
    <p:sldLayoutId id="2147484667" r:id="rId6"/>
    <p:sldLayoutId id="2147484668" r:id="rId7"/>
    <p:sldLayoutId id="2147484669" r:id="rId8"/>
    <p:sldLayoutId id="2147484670" r:id="rId9"/>
    <p:sldLayoutId id="2147484671" r:id="rId10"/>
    <p:sldLayoutId id="2147484672"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 y="1850297"/>
            <a:ext cx="9144000" cy="1224808"/>
          </a:xfrm>
        </p:spPr>
        <p:txBody>
          <a:bodyPr>
            <a:noAutofit/>
          </a:bodyPr>
          <a:lstStyle/>
          <a:p>
            <a:r>
              <a:rPr lang="ru-RU" sz="1800" cap="none" dirty="0">
                <a:solidFill>
                  <a:schemeClr val="tx1">
                    <a:lumMod val="95000"/>
                    <a:lumOff val="5000"/>
                  </a:schemeClr>
                </a:solidFill>
                <a:latin typeface="Arial Black" panose="020B0A04020102020204" pitchFamily="34" charset="0"/>
                <a:cs typeface="Times New Roman" panose="02020603050405020304" pitchFamily="18" charset="0"/>
              </a:rPr>
              <a:t>ФГБОУ </a:t>
            </a:r>
            <a:r>
              <a:rPr lang="ru-RU" sz="1800" cap="none" dirty="0" smtClean="0">
                <a:solidFill>
                  <a:schemeClr val="tx1">
                    <a:lumMod val="95000"/>
                    <a:lumOff val="5000"/>
                  </a:schemeClr>
                </a:solidFill>
                <a:latin typeface="Arial Black" panose="020B0A04020102020204" pitchFamily="34" charset="0"/>
                <a:cs typeface="Times New Roman" panose="02020603050405020304" pitchFamily="18" charset="0"/>
              </a:rPr>
              <a:t>ВПО«МАГУ»</a:t>
            </a:r>
            <a:br>
              <a:rPr lang="ru-RU" sz="1800" cap="none" dirty="0" smtClean="0">
                <a:solidFill>
                  <a:schemeClr val="tx1">
                    <a:lumMod val="95000"/>
                    <a:lumOff val="5000"/>
                  </a:schemeClr>
                </a:solidFill>
                <a:latin typeface="Arial Black" panose="020B0A04020102020204" pitchFamily="34" charset="0"/>
                <a:cs typeface="Times New Roman" panose="02020603050405020304" pitchFamily="18" charset="0"/>
              </a:rPr>
            </a:br>
            <a:r>
              <a:rPr lang="ru-RU" sz="1800" cap="none" dirty="0" smtClean="0">
                <a:solidFill>
                  <a:schemeClr val="tx1">
                    <a:lumMod val="95000"/>
                    <a:lumOff val="5000"/>
                  </a:schemeClr>
                </a:solidFill>
                <a:latin typeface="Arial Black" panose="020B0A04020102020204" pitchFamily="34" charset="0"/>
                <a:cs typeface="Times New Roman" panose="02020603050405020304" pitchFamily="18" charset="0"/>
              </a:rPr>
              <a:t>Учебная дисциплина: Педагогика</a:t>
            </a:r>
            <a:br>
              <a:rPr lang="ru-RU" sz="1800" cap="none" dirty="0" smtClean="0">
                <a:solidFill>
                  <a:schemeClr val="tx1">
                    <a:lumMod val="95000"/>
                    <a:lumOff val="5000"/>
                  </a:schemeClr>
                </a:solidFill>
                <a:latin typeface="Arial Black" panose="020B0A04020102020204" pitchFamily="34" charset="0"/>
                <a:cs typeface="Times New Roman" panose="02020603050405020304" pitchFamily="18" charset="0"/>
              </a:rPr>
            </a:br>
            <a:r>
              <a:rPr lang="ru-RU" sz="1800" cap="none" dirty="0" smtClean="0">
                <a:solidFill>
                  <a:schemeClr val="tx1">
                    <a:lumMod val="95000"/>
                    <a:lumOff val="5000"/>
                  </a:schemeClr>
                </a:solidFill>
                <a:latin typeface="Arial Black" panose="020B0A04020102020204" pitchFamily="34" charset="0"/>
                <a:cs typeface="Times New Roman" panose="02020603050405020304" pitchFamily="18" charset="0"/>
              </a:rPr>
              <a:t>Дидактическая единица: </a:t>
            </a:r>
            <a:br>
              <a:rPr lang="ru-RU" sz="1800" cap="none" dirty="0" smtClean="0">
                <a:solidFill>
                  <a:schemeClr val="tx1">
                    <a:lumMod val="95000"/>
                    <a:lumOff val="5000"/>
                  </a:schemeClr>
                </a:solidFill>
                <a:latin typeface="Arial Black" panose="020B0A04020102020204" pitchFamily="34" charset="0"/>
                <a:cs typeface="Times New Roman" panose="02020603050405020304" pitchFamily="18" charset="0"/>
              </a:rPr>
            </a:br>
            <a:r>
              <a:rPr lang="ru-RU" sz="1800" cap="none" dirty="0" smtClean="0">
                <a:solidFill>
                  <a:schemeClr val="tx1">
                    <a:lumMod val="95000"/>
                    <a:lumOff val="5000"/>
                  </a:schemeClr>
                </a:solidFill>
                <a:latin typeface="Arial Black" panose="020B0A04020102020204" pitchFamily="34" charset="0"/>
                <a:cs typeface="Times New Roman" panose="02020603050405020304" pitchFamily="18" charset="0"/>
              </a:rPr>
              <a:t>История образования и педагогической мысли</a:t>
            </a:r>
            <a:endParaRPr lang="ru-RU" sz="1800" dirty="0"/>
          </a:p>
        </p:txBody>
      </p:sp>
      <p:sp>
        <p:nvSpPr>
          <p:cNvPr id="3" name="Подзаголовок 2"/>
          <p:cNvSpPr>
            <a:spLocks noGrp="1"/>
          </p:cNvSpPr>
          <p:nvPr>
            <p:ph type="subTitle" idx="1"/>
          </p:nvPr>
        </p:nvSpPr>
        <p:spPr>
          <a:xfrm>
            <a:off x="1128715" y="3944202"/>
            <a:ext cx="3943343" cy="1325204"/>
          </a:xfrm>
        </p:spPr>
        <p:txBody>
          <a:bodyPr>
            <a:noAutofit/>
          </a:bodyPr>
          <a:lstStyle/>
          <a:p>
            <a:pPr algn="l"/>
            <a:r>
              <a:rPr lang="ru-RU" sz="1600" dirty="0" smtClean="0">
                <a:solidFill>
                  <a:schemeClr val="tx1">
                    <a:lumMod val="95000"/>
                    <a:lumOff val="5000"/>
                  </a:schemeClr>
                </a:solidFill>
              </a:rPr>
              <a:t>Выполнила: </a:t>
            </a:r>
            <a:endParaRPr lang="ru-RU" sz="1600" dirty="0">
              <a:solidFill>
                <a:schemeClr val="tx1">
                  <a:lumMod val="95000"/>
                  <a:lumOff val="5000"/>
                </a:schemeClr>
              </a:solidFill>
            </a:endParaRPr>
          </a:p>
          <a:p>
            <a:pPr algn="l"/>
            <a:r>
              <a:rPr lang="ru-RU" sz="1600" b="1" dirty="0" smtClean="0">
                <a:solidFill>
                  <a:schemeClr val="tx1">
                    <a:lumMod val="95000"/>
                    <a:lumOff val="5000"/>
                  </a:schemeClr>
                </a:solidFill>
              </a:rPr>
              <a:t>Кравченко Анастасия Владиславовна</a:t>
            </a:r>
            <a:r>
              <a:rPr lang="ru-RU" sz="1600" dirty="0" smtClean="0">
                <a:solidFill>
                  <a:schemeClr val="tx1">
                    <a:lumMod val="95000"/>
                    <a:lumOff val="5000"/>
                  </a:schemeClr>
                </a:solidFill>
              </a:rPr>
              <a:t>,</a:t>
            </a:r>
            <a:r>
              <a:rPr lang="ru-RU" sz="1600" dirty="0">
                <a:solidFill>
                  <a:schemeClr val="tx1">
                    <a:lumMod val="95000"/>
                    <a:lumOff val="5000"/>
                  </a:schemeClr>
                </a:solidFill>
              </a:rPr>
              <a:t/>
            </a:r>
            <a:br>
              <a:rPr lang="ru-RU" sz="1600" dirty="0">
                <a:solidFill>
                  <a:schemeClr val="tx1">
                    <a:lumMod val="95000"/>
                    <a:lumOff val="5000"/>
                  </a:schemeClr>
                </a:solidFill>
              </a:rPr>
            </a:br>
            <a:r>
              <a:rPr lang="ru-RU" sz="1600" dirty="0" smtClean="0">
                <a:solidFill>
                  <a:schemeClr val="tx1">
                    <a:lumMod val="95000"/>
                    <a:lumOff val="5000"/>
                  </a:schemeClr>
                </a:solidFill>
              </a:rPr>
              <a:t>студентка </a:t>
            </a:r>
            <a:r>
              <a:rPr lang="ru-RU" sz="1600" dirty="0">
                <a:solidFill>
                  <a:schemeClr val="tx1">
                    <a:lumMod val="95000"/>
                    <a:lumOff val="5000"/>
                  </a:schemeClr>
                </a:solidFill>
              </a:rPr>
              <a:t>2 </a:t>
            </a:r>
            <a:r>
              <a:rPr lang="ru-RU" sz="1600" dirty="0" smtClean="0">
                <a:solidFill>
                  <a:schemeClr val="tx1">
                    <a:lumMod val="95000"/>
                    <a:lumOff val="5000"/>
                  </a:schemeClr>
                </a:solidFill>
              </a:rPr>
              <a:t>курса, </a:t>
            </a:r>
            <a:br>
              <a:rPr lang="ru-RU" sz="1600" dirty="0" smtClean="0">
                <a:solidFill>
                  <a:schemeClr val="tx1">
                    <a:lumMod val="95000"/>
                    <a:lumOff val="5000"/>
                  </a:schemeClr>
                </a:solidFill>
              </a:rPr>
            </a:br>
            <a:r>
              <a:rPr lang="ru-RU" sz="1600" smtClean="0">
                <a:solidFill>
                  <a:schemeClr val="tx1">
                    <a:lumMod val="95000"/>
                    <a:lumOff val="5000"/>
                  </a:schemeClr>
                </a:solidFill>
              </a:rPr>
              <a:t>направление «</a:t>
            </a:r>
            <a:r>
              <a:rPr lang="ru-RU" sz="1600" dirty="0">
                <a:solidFill>
                  <a:schemeClr val="tx1">
                    <a:lumMod val="95000"/>
                    <a:lumOff val="5000"/>
                  </a:schemeClr>
                </a:solidFill>
              </a:rPr>
              <a:t>Начальное образование</a:t>
            </a:r>
            <a:r>
              <a:rPr lang="ru-RU" sz="1600" dirty="0" smtClean="0">
                <a:solidFill>
                  <a:schemeClr val="tx1">
                    <a:lumMod val="95000"/>
                    <a:lumOff val="5000"/>
                  </a:schemeClr>
                </a:solidFill>
              </a:rPr>
              <a:t>»</a:t>
            </a:r>
            <a:endParaRPr lang="ru-RU" sz="1600" dirty="0">
              <a:solidFill>
                <a:schemeClr val="tx1">
                  <a:lumMod val="95000"/>
                  <a:lumOff val="5000"/>
                </a:schemeClr>
              </a:solidFill>
            </a:endParaRPr>
          </a:p>
        </p:txBody>
      </p:sp>
      <p:sp>
        <p:nvSpPr>
          <p:cNvPr id="4" name="TextBox 3"/>
          <p:cNvSpPr txBox="1"/>
          <p:nvPr/>
        </p:nvSpPr>
        <p:spPr>
          <a:xfrm>
            <a:off x="3500437" y="5899149"/>
            <a:ext cx="2143125" cy="707886"/>
          </a:xfrm>
          <a:prstGeom prst="rect">
            <a:avLst/>
          </a:prstGeom>
          <a:noFill/>
        </p:spPr>
        <p:txBody>
          <a:bodyPr wrap="square" rtlCol="0">
            <a:spAutoFit/>
          </a:bodyPr>
          <a:lstStyle/>
          <a:p>
            <a:pPr algn="ctr"/>
            <a:r>
              <a:rPr lang="ru-RU" sz="2000" b="1" dirty="0" smtClean="0"/>
              <a:t>Мурманск</a:t>
            </a:r>
            <a:br>
              <a:rPr lang="ru-RU" sz="2000" b="1" dirty="0" smtClean="0"/>
            </a:br>
            <a:r>
              <a:rPr lang="ru-RU" sz="2000" b="1" dirty="0" smtClean="0"/>
              <a:t>2016г.</a:t>
            </a:r>
            <a:endParaRPr lang="ru-RU" sz="2000" b="1" dirty="0"/>
          </a:p>
        </p:txBody>
      </p:sp>
      <p:sp>
        <p:nvSpPr>
          <p:cNvPr id="5" name="TextBox 4"/>
          <p:cNvSpPr txBox="1"/>
          <p:nvPr/>
        </p:nvSpPr>
        <p:spPr>
          <a:xfrm>
            <a:off x="1168003" y="2966184"/>
            <a:ext cx="6807994" cy="738664"/>
          </a:xfrm>
          <a:prstGeom prst="rect">
            <a:avLst/>
          </a:prstGeom>
          <a:noFill/>
        </p:spPr>
        <p:txBody>
          <a:bodyPr wrap="square" rtlCol="0">
            <a:spAutoFit/>
          </a:bodyPr>
          <a:lstStyle/>
          <a:p>
            <a:pPr algn="ctr"/>
            <a:r>
              <a:rPr lang="ru-RU" dirty="0" smtClean="0">
                <a:solidFill>
                  <a:schemeClr val="tx1">
                    <a:lumMod val="95000"/>
                    <a:lumOff val="5000"/>
                  </a:schemeClr>
                </a:solidFill>
                <a:latin typeface="Arial Black" panose="020B0A04020102020204" pitchFamily="34" charset="0"/>
                <a:cs typeface="Times New Roman" panose="02020603050405020304" pitchFamily="18" charset="0"/>
              </a:rPr>
              <a:t>Презентация на тему:</a:t>
            </a:r>
            <a:r>
              <a:rPr lang="ru-RU" sz="2400" dirty="0" smtClean="0">
                <a:solidFill>
                  <a:schemeClr val="tx1">
                    <a:lumMod val="95000"/>
                    <a:lumOff val="5000"/>
                  </a:schemeClr>
                </a:solidFill>
                <a:latin typeface="Arial Black" panose="020B0A04020102020204" pitchFamily="34" charset="0"/>
                <a:cs typeface="Times New Roman" panose="02020603050405020304" pitchFamily="18" charset="0"/>
              </a:rPr>
              <a:t/>
            </a:r>
            <a:br>
              <a:rPr lang="ru-RU" sz="2400" dirty="0" smtClean="0">
                <a:solidFill>
                  <a:schemeClr val="tx1">
                    <a:lumMod val="95000"/>
                    <a:lumOff val="5000"/>
                  </a:schemeClr>
                </a:solidFill>
                <a:latin typeface="Arial Black" panose="020B0A04020102020204" pitchFamily="34" charset="0"/>
                <a:cs typeface="Times New Roman" panose="02020603050405020304" pitchFamily="18" charset="0"/>
              </a:rPr>
            </a:br>
            <a:r>
              <a:rPr lang="ru-RU" sz="2400" dirty="0" smtClean="0">
                <a:solidFill>
                  <a:schemeClr val="tx1">
                    <a:lumMod val="95000"/>
                    <a:lumOff val="5000"/>
                  </a:schemeClr>
                </a:solidFill>
                <a:latin typeface="Arial Black" panose="020B0A04020102020204" pitchFamily="34" charset="0"/>
                <a:cs typeface="Times New Roman" panose="02020603050405020304" pitchFamily="18" charset="0"/>
              </a:rPr>
              <a:t>«Педагогические идеи Ж.Ж. Руссо»</a:t>
            </a:r>
            <a:endParaRPr lang="ru-RU" sz="2400" dirty="0"/>
          </a:p>
        </p:txBody>
      </p:sp>
      <p:sp>
        <p:nvSpPr>
          <p:cNvPr id="6" name="TextBox 5"/>
          <p:cNvSpPr txBox="1"/>
          <p:nvPr/>
        </p:nvSpPr>
        <p:spPr>
          <a:xfrm>
            <a:off x="5072059" y="3709381"/>
            <a:ext cx="3468291" cy="2092881"/>
          </a:xfrm>
          <a:prstGeom prst="rect">
            <a:avLst/>
          </a:prstGeom>
          <a:noFill/>
        </p:spPr>
        <p:txBody>
          <a:bodyPr wrap="square" rtlCol="0">
            <a:spAutoFit/>
          </a:bodyPr>
          <a:lstStyle/>
          <a:p>
            <a:pPr lvl="0"/>
            <a:r>
              <a:rPr lang="ru-RU" sz="1600" spc="80" dirty="0">
                <a:solidFill>
                  <a:schemeClr val="tx1">
                    <a:lumMod val="95000"/>
                    <a:lumOff val="5000"/>
                  </a:schemeClr>
                </a:solidFill>
              </a:rPr>
              <a:t>Преподаватель: </a:t>
            </a:r>
            <a:r>
              <a:rPr lang="ru-RU" sz="1600" spc="80" dirty="0" smtClean="0">
                <a:solidFill>
                  <a:schemeClr val="tx1">
                    <a:lumMod val="95000"/>
                    <a:lumOff val="5000"/>
                  </a:schemeClr>
                </a:solidFill>
              </a:rPr>
              <a:t/>
            </a:r>
            <a:br>
              <a:rPr lang="ru-RU" sz="1600" spc="80" dirty="0" smtClean="0">
                <a:solidFill>
                  <a:schemeClr val="tx1">
                    <a:lumMod val="95000"/>
                    <a:lumOff val="5000"/>
                  </a:schemeClr>
                </a:solidFill>
              </a:rPr>
            </a:br>
            <a:r>
              <a:rPr lang="ru-RU" sz="1600" b="1" spc="80" dirty="0" smtClean="0">
                <a:solidFill>
                  <a:schemeClr val="tx1">
                    <a:lumMod val="95000"/>
                    <a:lumOff val="5000"/>
                  </a:schemeClr>
                </a:solidFill>
              </a:rPr>
              <a:t>Панченко </a:t>
            </a:r>
            <a:r>
              <a:rPr lang="ru-RU" sz="1600" b="1" spc="80" dirty="0">
                <a:solidFill>
                  <a:schemeClr val="tx1">
                    <a:lumMod val="95000"/>
                    <a:lumOff val="5000"/>
                  </a:schemeClr>
                </a:solidFill>
              </a:rPr>
              <a:t>Татьяна </a:t>
            </a:r>
            <a:r>
              <a:rPr lang="ru-RU" sz="1600" b="1" spc="80" dirty="0" smtClean="0">
                <a:solidFill>
                  <a:schemeClr val="tx1">
                    <a:lumMod val="95000"/>
                    <a:lumOff val="5000"/>
                  </a:schemeClr>
                </a:solidFill>
              </a:rPr>
              <a:t>Владимировна</a:t>
            </a:r>
            <a:r>
              <a:rPr lang="ru-RU" sz="1600" spc="80" dirty="0" smtClean="0">
                <a:solidFill>
                  <a:schemeClr val="tx1">
                    <a:lumMod val="95000"/>
                    <a:lumOff val="5000"/>
                  </a:schemeClr>
                </a:solidFill>
              </a:rPr>
              <a:t>, </a:t>
            </a:r>
          </a:p>
          <a:p>
            <a:pPr lvl="0"/>
            <a:r>
              <a:rPr lang="ru-RU" sz="1600" dirty="0" smtClean="0"/>
              <a:t>Кандидат педагогических наук,  доцент кафедры педагогики</a:t>
            </a:r>
            <a:br>
              <a:rPr lang="ru-RU" sz="1600" dirty="0" smtClean="0"/>
            </a:br>
            <a:r>
              <a:rPr lang="ru-RU" sz="1600" dirty="0" smtClean="0"/>
              <a:t>Мурманский Арктический Государственный Университет.</a:t>
            </a:r>
            <a:endParaRPr lang="ru-RU" sz="1600" spc="80" dirty="0">
              <a:solidFill>
                <a:schemeClr val="tx1">
                  <a:lumMod val="95000"/>
                  <a:lumOff val="5000"/>
                </a:schemeClr>
              </a:solidFill>
            </a:endParaRPr>
          </a:p>
          <a:p>
            <a:endParaRPr lang="ru-RU" dirty="0"/>
          </a:p>
        </p:txBody>
      </p:sp>
    </p:spTree>
    <p:extLst>
      <p:ext uri="{BB962C8B-B14F-4D97-AF65-F5344CB8AC3E}">
        <p14:creationId xmlns:p14="http://schemas.microsoft.com/office/powerpoint/2010/main" val="644007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2963" y="1157287"/>
            <a:ext cx="8015289" cy="4524315"/>
          </a:xfrm>
          <a:prstGeom prst="rect">
            <a:avLst/>
          </a:prstGeom>
          <a:noFill/>
        </p:spPr>
        <p:txBody>
          <a:bodyPr wrap="square" rtlCol="0">
            <a:spAutoFit/>
          </a:bodyPr>
          <a:lstStyle/>
          <a:p>
            <a:pPr algn="just"/>
            <a:r>
              <a:rPr lang="ru-RU" sz="2400" dirty="0" smtClean="0"/>
              <a:t>О природе как факторе воспитания Ж.-Ж. Руссо рассуждал следующим образом: ребенок рождается чувственно восприимчивым и получает впечатления от окружающих его предметов через органы чувств. По мере роста он становится более восприимчивым, знания об окружающем расширяются, углубляются, изменяются под влиянием взрослых. Однако природа означала не первобытное звериное существование человека, а его свободу и непосредственное развитие врожденных способностей и влечений. Стремление к природе у Ж.-Ж. Руссо проявлялось в неприятии искусственности и в притягательности ко всему естественному, простому.</a:t>
            </a:r>
            <a:endParaRPr lang="ru-RU" sz="2400" dirty="0"/>
          </a:p>
        </p:txBody>
      </p:sp>
      <p:sp>
        <p:nvSpPr>
          <p:cNvPr id="4" name="TextBox 3"/>
          <p:cNvSpPr txBox="1"/>
          <p:nvPr/>
        </p:nvSpPr>
        <p:spPr>
          <a:xfrm>
            <a:off x="385763" y="1157287"/>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51274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1" y="885832"/>
            <a:ext cx="8001002" cy="1200329"/>
          </a:xfrm>
          <a:prstGeom prst="rect">
            <a:avLst/>
          </a:prstGeom>
          <a:noFill/>
        </p:spPr>
        <p:txBody>
          <a:bodyPr wrap="square" rtlCol="0">
            <a:spAutoFit/>
          </a:bodyPr>
          <a:lstStyle/>
          <a:p>
            <a:pPr algn="just"/>
            <a:r>
              <a:rPr lang="ru-RU" sz="2400" dirty="0" smtClean="0"/>
              <a:t>Ребенка Ж.-Ж. Руссо поставил в центр воспитательного процесса, но в то же время он выступал против чрезмерного потакания детям, уступок их требованиям, капризам. </a:t>
            </a:r>
            <a:endParaRPr lang="ru-RU" sz="2400" dirty="0"/>
          </a:p>
        </p:txBody>
      </p:sp>
      <p:sp>
        <p:nvSpPr>
          <p:cNvPr id="3" name="TextBox 2"/>
          <p:cNvSpPr txBox="1"/>
          <p:nvPr/>
        </p:nvSpPr>
        <p:spPr>
          <a:xfrm>
            <a:off x="857251" y="2843217"/>
            <a:ext cx="8001006" cy="2677656"/>
          </a:xfrm>
          <a:prstGeom prst="rect">
            <a:avLst/>
          </a:prstGeom>
          <a:noFill/>
        </p:spPr>
        <p:txBody>
          <a:bodyPr wrap="square" rtlCol="0">
            <a:spAutoFit/>
          </a:bodyPr>
          <a:lstStyle/>
          <a:p>
            <a:pPr algn="just"/>
            <a:r>
              <a:rPr lang="ru-RU" sz="2400" dirty="0" smtClean="0"/>
              <a:t>Воспитатель должен сопровождать ребенка во всех его испытаниях и переживаниях, направлять его формирование, способствовать его естественному росту, создавать условия для его развития, но никогда не навязывать ему своей воли. Ребенку необходима определенная среда, в которой он сможет обрести самостоятельность и свободу, реализовать заложенные в нем от природы добрые начатки. </a:t>
            </a:r>
            <a:endParaRPr lang="ru-RU" sz="2400" dirty="0"/>
          </a:p>
        </p:txBody>
      </p:sp>
      <p:sp>
        <p:nvSpPr>
          <p:cNvPr id="4" name="TextBox 3"/>
          <p:cNvSpPr txBox="1"/>
          <p:nvPr/>
        </p:nvSpPr>
        <p:spPr>
          <a:xfrm>
            <a:off x="400051" y="885832"/>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
        <p:nvSpPr>
          <p:cNvPr id="5" name="TextBox 4"/>
          <p:cNvSpPr txBox="1"/>
          <p:nvPr/>
        </p:nvSpPr>
        <p:spPr>
          <a:xfrm>
            <a:off x="400051" y="2843217"/>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3064788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2963" y="342905"/>
            <a:ext cx="8015288" cy="2677656"/>
          </a:xfrm>
          <a:prstGeom prst="rect">
            <a:avLst/>
          </a:prstGeom>
          <a:noFill/>
        </p:spPr>
        <p:txBody>
          <a:bodyPr wrap="square" rtlCol="0">
            <a:spAutoFit/>
          </a:bodyPr>
          <a:lstStyle/>
          <a:p>
            <a:pPr algn="just"/>
            <a:r>
              <a:rPr lang="ru-RU" sz="2400" dirty="0" smtClean="0"/>
              <a:t>В обучении важно, полагал Ж.-Ж. Руссо, не приспосабливать знания к уровню ученика, а соотносить их с его интересами и опытом. Важно организовать передачу знания так, чтобы ребенок сам брал на себя эту задачу. Для этого нужен педагогический подход, который основывается на значении передаваемого знания с учетом интересов каждого воспитанника.</a:t>
            </a:r>
            <a:endParaRPr lang="ru-RU" sz="2400" dirty="0"/>
          </a:p>
        </p:txBody>
      </p:sp>
      <p:sp>
        <p:nvSpPr>
          <p:cNvPr id="3" name="TextBox 2"/>
          <p:cNvSpPr txBox="1"/>
          <p:nvPr/>
        </p:nvSpPr>
        <p:spPr>
          <a:xfrm>
            <a:off x="842963" y="3134863"/>
            <a:ext cx="8015287" cy="3416320"/>
          </a:xfrm>
          <a:prstGeom prst="rect">
            <a:avLst/>
          </a:prstGeom>
          <a:noFill/>
        </p:spPr>
        <p:txBody>
          <a:bodyPr wrap="square" rtlCol="0">
            <a:spAutoFit/>
          </a:bodyPr>
          <a:lstStyle/>
          <a:p>
            <a:pPr algn="just"/>
            <a:r>
              <a:rPr lang="ru-RU" sz="2400" dirty="0" smtClean="0"/>
              <a:t>Ж.-Ж. Руссо постоянно акцентировал внимание на значении труда в воспитании. Труд внушает ребенку чувство долга, ответственности за то, что он делает. Трудовое воспитание у Ж.-Ж. Руссо связано с нравственным, умственным и физическим совершенствованием. Трудовую деятельность необходимо сочетать с умственными упражнениями так, чтобы одно было отдыхом от другого. Именно их сочетание способствует как физическому, так и умственному развитию ребенка. </a:t>
            </a:r>
            <a:endParaRPr lang="ru-RU" sz="2400" dirty="0"/>
          </a:p>
        </p:txBody>
      </p:sp>
      <p:sp>
        <p:nvSpPr>
          <p:cNvPr id="4" name="TextBox 3"/>
          <p:cNvSpPr txBox="1"/>
          <p:nvPr/>
        </p:nvSpPr>
        <p:spPr>
          <a:xfrm>
            <a:off x="385763" y="342905"/>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
        <p:nvSpPr>
          <p:cNvPr id="5" name="TextBox 4"/>
          <p:cNvSpPr txBox="1"/>
          <p:nvPr/>
        </p:nvSpPr>
        <p:spPr>
          <a:xfrm>
            <a:off x="385763" y="3134863"/>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2964042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7238" y="398448"/>
            <a:ext cx="8101013" cy="3416320"/>
          </a:xfrm>
          <a:prstGeom prst="rect">
            <a:avLst/>
          </a:prstGeom>
          <a:noFill/>
        </p:spPr>
        <p:txBody>
          <a:bodyPr wrap="square" rtlCol="0">
            <a:spAutoFit/>
          </a:bodyPr>
          <a:lstStyle/>
          <a:p>
            <a:pPr algn="just"/>
            <a:r>
              <a:rPr lang="ru-RU" sz="2400" dirty="0" smtClean="0"/>
              <a:t>Задача нравственного воспитания, по мнению Ж.-Ж. Руссо, состоит в том, чтобы предохранить ребенка от влияния испорченного общества, искусственной культуры и следить за развитием его собственных потребностей и интересов. Нравственное воспитание должно осуществляться после умственного, поэтому основная предпосылка нравственного воспитания – развитие разума. И лишь только потом – выработка моральных качеств, формирование понятий об общественных отношениях. </a:t>
            </a:r>
            <a:endParaRPr lang="ru-RU" sz="2400" dirty="0"/>
          </a:p>
        </p:txBody>
      </p:sp>
      <p:sp>
        <p:nvSpPr>
          <p:cNvPr id="5" name="TextBox 4"/>
          <p:cNvSpPr txBox="1"/>
          <p:nvPr/>
        </p:nvSpPr>
        <p:spPr>
          <a:xfrm>
            <a:off x="757237" y="3986217"/>
            <a:ext cx="8101013" cy="2308324"/>
          </a:xfrm>
          <a:prstGeom prst="rect">
            <a:avLst/>
          </a:prstGeom>
          <a:noFill/>
        </p:spPr>
        <p:txBody>
          <a:bodyPr wrap="square" rtlCol="0">
            <a:spAutoFit/>
          </a:bodyPr>
          <a:lstStyle/>
          <a:p>
            <a:pPr algn="just"/>
            <a:r>
              <a:rPr lang="ru-RU" sz="2400" dirty="0" smtClean="0"/>
              <a:t>Ж.-Ж. Руссо ставил перед нравственным воспитанием три главные задачи: выработку добрых чувств, добрых суждений и доброй воли. Прежде всего у ребенка и юноши необходимо развивать положительные эмоции, направленные на гуманное отношение к людям, доброту, сострадание. </a:t>
            </a:r>
            <a:endParaRPr lang="ru-RU" sz="2400" dirty="0"/>
          </a:p>
        </p:txBody>
      </p:sp>
      <p:sp>
        <p:nvSpPr>
          <p:cNvPr id="6" name="TextBox 5"/>
          <p:cNvSpPr txBox="1"/>
          <p:nvPr/>
        </p:nvSpPr>
        <p:spPr>
          <a:xfrm>
            <a:off x="357186" y="398448"/>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
        <p:nvSpPr>
          <p:cNvPr id="7" name="TextBox 6"/>
          <p:cNvSpPr txBox="1"/>
          <p:nvPr/>
        </p:nvSpPr>
        <p:spPr>
          <a:xfrm>
            <a:off x="357186" y="3986217"/>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1271455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5814" y="571509"/>
            <a:ext cx="8072438" cy="3416320"/>
          </a:xfrm>
          <a:prstGeom prst="rect">
            <a:avLst/>
          </a:prstGeom>
          <a:noFill/>
        </p:spPr>
        <p:txBody>
          <a:bodyPr wrap="square" rtlCol="0">
            <a:spAutoFit/>
          </a:bodyPr>
          <a:lstStyle/>
          <a:p>
            <a:r>
              <a:rPr lang="ru-RU" sz="2400" dirty="0" smtClean="0"/>
              <a:t>Рассматривая собственно проблемы воспитания детей, Ж.-Ж. Руссо жизнь ребенка делил на </a:t>
            </a:r>
            <a:r>
              <a:rPr lang="ru-RU" sz="2400" b="1" dirty="0" smtClean="0"/>
              <a:t>четыре</a:t>
            </a:r>
            <a:r>
              <a:rPr lang="ru-RU" sz="2400" dirty="0" smtClean="0"/>
              <a:t> периода. </a:t>
            </a:r>
          </a:p>
          <a:p>
            <a:r>
              <a:rPr lang="ru-RU" sz="2400" i="1" dirty="0" smtClean="0"/>
              <a:t>В первый период </a:t>
            </a:r>
            <a:r>
              <a:rPr lang="ru-RU" sz="2400" dirty="0" smtClean="0"/>
              <a:t>– от рождения ребенка до 2 лет – он считал необходимым главное внимание уделять физическому воспитанию. </a:t>
            </a:r>
          </a:p>
          <a:p>
            <a:r>
              <a:rPr lang="ru-RU" sz="2400" i="1" dirty="0" smtClean="0"/>
              <a:t>Во второй </a:t>
            </a:r>
            <a:r>
              <a:rPr lang="ru-RU" sz="2400" dirty="0" smtClean="0"/>
              <a:t>– от 2 до 12 лет – воспитанию чувств. </a:t>
            </a:r>
          </a:p>
          <a:p>
            <a:r>
              <a:rPr lang="ru-RU" sz="2400" i="1" dirty="0" smtClean="0"/>
              <a:t>В третий </a:t>
            </a:r>
            <a:r>
              <a:rPr lang="ru-RU" sz="2400" dirty="0" smtClean="0"/>
              <a:t>– от 12 до 15 лет – умственному воспитанию</a:t>
            </a:r>
          </a:p>
          <a:p>
            <a:r>
              <a:rPr lang="ru-RU" sz="2400" i="1" dirty="0"/>
              <a:t>В</a:t>
            </a:r>
            <a:r>
              <a:rPr lang="ru-RU" sz="2400" i="1" dirty="0" smtClean="0"/>
              <a:t> четвертый </a:t>
            </a:r>
            <a:r>
              <a:rPr lang="ru-RU" sz="2400" dirty="0" smtClean="0"/>
              <a:t>– от 15 до 18 лет – нравственному воспитанию. </a:t>
            </a:r>
            <a:endParaRPr lang="ru-RU" sz="2400" dirty="0"/>
          </a:p>
        </p:txBody>
      </p:sp>
      <p:sp>
        <p:nvSpPr>
          <p:cNvPr id="4" name="TextBox 3"/>
          <p:cNvSpPr txBox="1"/>
          <p:nvPr/>
        </p:nvSpPr>
        <p:spPr>
          <a:xfrm>
            <a:off x="785814" y="4043360"/>
            <a:ext cx="8072438" cy="1938992"/>
          </a:xfrm>
          <a:prstGeom prst="rect">
            <a:avLst/>
          </a:prstGeom>
          <a:noFill/>
        </p:spPr>
        <p:txBody>
          <a:bodyPr wrap="square" rtlCol="0">
            <a:spAutoFit/>
          </a:bodyPr>
          <a:lstStyle/>
          <a:p>
            <a:pPr algn="just"/>
            <a:r>
              <a:rPr lang="ru-RU" sz="2400" dirty="0" smtClean="0"/>
              <a:t>Подобно тому, что есть возраст, наиболее благоприятный для обучения, есть возраст, наиболее благоприятный для выполнения общественных обязанностей, – это возраст после 20 лет. Но следует заметить, что гражданские обязанности Ж.-Ж. Руссо возлагал только на мужчину.</a:t>
            </a:r>
            <a:endParaRPr lang="ru-RU" sz="2400" dirty="0"/>
          </a:p>
        </p:txBody>
      </p:sp>
      <p:sp>
        <p:nvSpPr>
          <p:cNvPr id="5" name="TextBox 4"/>
          <p:cNvSpPr txBox="1"/>
          <p:nvPr/>
        </p:nvSpPr>
        <p:spPr>
          <a:xfrm>
            <a:off x="385765" y="571509"/>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
        <p:nvSpPr>
          <p:cNvPr id="6" name="TextBox 5"/>
          <p:cNvSpPr txBox="1"/>
          <p:nvPr/>
        </p:nvSpPr>
        <p:spPr>
          <a:xfrm>
            <a:off x="328614" y="3987829"/>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2850981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4389" y="1571638"/>
            <a:ext cx="8043862" cy="3416320"/>
          </a:xfrm>
          <a:prstGeom prst="rect">
            <a:avLst/>
          </a:prstGeom>
          <a:noFill/>
        </p:spPr>
        <p:txBody>
          <a:bodyPr wrap="square" rtlCol="0">
            <a:spAutoFit/>
          </a:bodyPr>
          <a:lstStyle/>
          <a:p>
            <a:pPr algn="just"/>
            <a:r>
              <a:rPr lang="ru-RU" sz="2400" dirty="0" smtClean="0"/>
              <a:t>Жизненное назначение женщины он ограничивал ролью жены и матери, считая, что ей нет необходимости углубляться в науки. Женщина должна уметь шить, вязать, готовить, петь и танцевать. Ум ее должен развиваться не в чтении, а в общении с родителями, в процессе наблюдения за теми людьми, с которыми она общается. Ограничивая женщину в участии в общественной жизни, он при этом считал необходимым воспитывать уважение к ней со стороны мужа и общества. </a:t>
            </a:r>
            <a:endParaRPr lang="ru-RU" sz="2400" dirty="0"/>
          </a:p>
        </p:txBody>
      </p:sp>
      <p:sp>
        <p:nvSpPr>
          <p:cNvPr id="3" name="TextBox 2"/>
          <p:cNvSpPr txBox="1"/>
          <p:nvPr/>
        </p:nvSpPr>
        <p:spPr>
          <a:xfrm>
            <a:off x="371478" y="1571638"/>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3963685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0100" y="585790"/>
            <a:ext cx="8058154" cy="5632311"/>
          </a:xfrm>
          <a:prstGeom prst="rect">
            <a:avLst/>
          </a:prstGeom>
          <a:noFill/>
        </p:spPr>
        <p:txBody>
          <a:bodyPr wrap="square" rtlCol="0">
            <a:spAutoFit/>
          </a:bodyPr>
          <a:lstStyle/>
          <a:p>
            <a:pPr algn="just"/>
            <a:r>
              <a:rPr lang="ru-RU" sz="2400" dirty="0" smtClean="0"/>
              <a:t>Положение Ж.-Ж. Руссо о том, что свобода – одно из естественных прав человека, а роль педагога заключается в развитии активности, инициативы ребенка, в косвенном и тактичном руководстве без принуждения, – взяли за основу представители концепции свободного воспитания, получившей широкое распространение в конце XIX – начале XX в. </a:t>
            </a:r>
          </a:p>
          <a:p>
            <a:pPr algn="just"/>
            <a:endParaRPr lang="ru-RU" sz="2400" dirty="0"/>
          </a:p>
          <a:p>
            <a:pPr algn="just"/>
            <a:r>
              <a:rPr lang="ru-RU" sz="2400" dirty="0" smtClean="0"/>
              <a:t>Сторонники этого направления ставили в центр образовательного процесса ребенка его интересы, способности, возможности, стремление к творчеству, а главную задачу педагога видели в помощи естественному развитию ребенка. Их деятельность была направлена против муштры и угнетения детей, против формализма и зубрежки в обучении. </a:t>
            </a:r>
            <a:endParaRPr lang="ru-RU" sz="2400" dirty="0"/>
          </a:p>
        </p:txBody>
      </p:sp>
      <p:sp>
        <p:nvSpPr>
          <p:cNvPr id="3" name="TextBox 2"/>
          <p:cNvSpPr txBox="1"/>
          <p:nvPr/>
        </p:nvSpPr>
        <p:spPr>
          <a:xfrm>
            <a:off x="357187" y="585790"/>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
        <p:nvSpPr>
          <p:cNvPr id="4" name="TextBox 3"/>
          <p:cNvSpPr txBox="1"/>
          <p:nvPr/>
        </p:nvSpPr>
        <p:spPr>
          <a:xfrm>
            <a:off x="357187" y="3401945"/>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2722939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7243" y="1157288"/>
            <a:ext cx="7986712" cy="646331"/>
          </a:xfrm>
          <a:prstGeom prst="rect">
            <a:avLst/>
          </a:prstGeom>
          <a:noFill/>
        </p:spPr>
        <p:txBody>
          <a:bodyPr wrap="square" rtlCol="0">
            <a:spAutoFit/>
          </a:bodyPr>
          <a:lstStyle/>
          <a:p>
            <a:r>
              <a:rPr lang="ru-RU" sz="3600" b="1" dirty="0" smtClean="0"/>
              <a:t>Список использованной литературы:</a:t>
            </a:r>
            <a:endParaRPr lang="ru-RU" sz="3600" b="1" dirty="0"/>
          </a:p>
        </p:txBody>
      </p:sp>
      <p:sp>
        <p:nvSpPr>
          <p:cNvPr id="3" name="TextBox 2"/>
          <p:cNvSpPr txBox="1"/>
          <p:nvPr/>
        </p:nvSpPr>
        <p:spPr>
          <a:xfrm>
            <a:off x="1042987" y="2114550"/>
            <a:ext cx="7515225" cy="3046988"/>
          </a:xfrm>
          <a:prstGeom prst="rect">
            <a:avLst/>
          </a:prstGeom>
          <a:noFill/>
        </p:spPr>
        <p:txBody>
          <a:bodyPr wrap="square" rtlCol="0">
            <a:spAutoFit/>
          </a:bodyPr>
          <a:lstStyle/>
          <a:p>
            <a:pPr marL="457200" indent="-457200" algn="just">
              <a:buAutoNum type="arabicPeriod"/>
            </a:pPr>
            <a:r>
              <a:rPr lang="ru-RU" sz="2400" dirty="0" smtClean="0"/>
              <a:t>История педагогики и образования. От зарождения воспитания в первобытном обществе до конца XX в.: Учебное пособие для педагогических учебных заведений / Под ред. академика РАО А.И. Пискунова. – 2-е изд., </a:t>
            </a:r>
            <a:r>
              <a:rPr lang="ru-RU" sz="2400" dirty="0" err="1" smtClean="0"/>
              <a:t>испр</a:t>
            </a:r>
            <a:r>
              <a:rPr lang="ru-RU" sz="2400" dirty="0" smtClean="0"/>
              <a:t>. и </a:t>
            </a:r>
            <a:r>
              <a:rPr lang="ru-RU" sz="2400" dirty="0" err="1" smtClean="0"/>
              <a:t>дополн</a:t>
            </a:r>
            <a:r>
              <a:rPr lang="ru-RU" sz="2400" dirty="0" smtClean="0"/>
              <a:t>. – М.: ТЦ «Сфера», 2001. – 512 с. </a:t>
            </a:r>
          </a:p>
          <a:p>
            <a:pPr marL="457200" indent="-457200" algn="just">
              <a:buAutoNum type="arabicPeriod"/>
            </a:pPr>
            <a:r>
              <a:rPr lang="ru-RU" sz="2400" dirty="0" smtClean="0"/>
              <a:t>Пискунов </a:t>
            </a:r>
            <a:r>
              <a:rPr lang="ru-RU" sz="2400" dirty="0"/>
              <a:t>А. И. Хрестоматия по истории зарубежной педагогики. - М.: Просвещение, 1981. - С. </a:t>
            </a:r>
            <a:r>
              <a:rPr lang="ru-RU" sz="2400" dirty="0" smtClean="0"/>
              <a:t>202</a:t>
            </a:r>
          </a:p>
        </p:txBody>
      </p:sp>
    </p:spTree>
    <p:extLst>
      <p:ext uri="{BB962C8B-B14F-4D97-AF65-F5344CB8AC3E}">
        <p14:creationId xmlns:p14="http://schemas.microsoft.com/office/powerpoint/2010/main" val="260045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5146128" y="173038"/>
            <a:ext cx="3201987" cy="1381125"/>
          </a:xfrm>
        </p:spPr>
        <p:txBody>
          <a:bodyPr>
            <a:noAutofit/>
          </a:bodyPr>
          <a:lstStyle/>
          <a:p>
            <a:pPr algn="ctr"/>
            <a:r>
              <a:rPr lang="ru-RU" sz="4000" b="1" dirty="0" smtClean="0"/>
              <a:t>Ж. Ж. Руссо</a:t>
            </a:r>
            <a:br>
              <a:rPr lang="ru-RU" sz="4000" b="1" dirty="0" smtClean="0"/>
            </a:br>
            <a:r>
              <a:rPr lang="ru-RU" sz="4000" b="1" dirty="0" smtClean="0"/>
              <a:t>(1712-1778)</a:t>
            </a:r>
            <a:endParaRPr lang="ru-RU" sz="4000" b="1" dirty="0"/>
          </a:p>
        </p:txBody>
      </p:sp>
      <p:pic>
        <p:nvPicPr>
          <p:cNvPr id="5" name="Рисунок 4"/>
          <p:cNvPicPr>
            <a:picLocks noGrp="1" noChangeAspect="1"/>
          </p:cNvPicPr>
          <p:nvPr>
            <p:ph type="pic" idx="4294967295"/>
          </p:nvPr>
        </p:nvPicPr>
        <p:blipFill>
          <a:blip r:embed="rId2">
            <a:extLst>
              <a:ext uri="{28A0092B-C50C-407E-A947-70E740481C1C}">
                <a14:useLocalDpi xmlns:a14="http://schemas.microsoft.com/office/drawing/2010/main" val="0"/>
              </a:ext>
            </a:extLst>
          </a:blip>
          <a:srcRect t="7488" b="7488"/>
          <a:stretch>
            <a:fillRect/>
          </a:stretch>
        </p:blipFill>
        <p:spPr>
          <a:xfrm>
            <a:off x="314324" y="1068387"/>
            <a:ext cx="4397623" cy="4475162"/>
          </a:xfrm>
        </p:spPr>
      </p:pic>
      <p:sp>
        <p:nvSpPr>
          <p:cNvPr id="4" name="Текст 3"/>
          <p:cNvSpPr>
            <a:spLocks noGrp="1"/>
          </p:cNvSpPr>
          <p:nvPr>
            <p:ph type="body" sz="half" idx="4294967295"/>
          </p:nvPr>
        </p:nvSpPr>
        <p:spPr>
          <a:xfrm>
            <a:off x="4711946" y="1554163"/>
            <a:ext cx="4146303" cy="4657725"/>
          </a:xfrm>
        </p:spPr>
        <p:txBody>
          <a:bodyPr>
            <a:noAutofit/>
          </a:bodyPr>
          <a:lstStyle/>
          <a:p>
            <a:pPr algn="just"/>
            <a:r>
              <a:rPr lang="ru-RU" sz="2400" dirty="0" smtClean="0"/>
              <a:t>Родился </a:t>
            </a:r>
            <a:r>
              <a:rPr lang="ru-RU" sz="2400" dirty="0"/>
              <a:t>в Женеве в семье часовщика. В жизни переменил много разных профессий: был учеником нотариуса, а потом – гравера; служил лакеем и секретарем; домашним воспитателем и учителем музыки. Систематического школьного образования он не получил, но много занимался самообразованием. </a:t>
            </a:r>
          </a:p>
        </p:txBody>
      </p:sp>
    </p:spTree>
    <p:extLst>
      <p:ext uri="{BB962C8B-B14F-4D97-AF65-F5344CB8AC3E}">
        <p14:creationId xmlns:p14="http://schemas.microsoft.com/office/powerpoint/2010/main" val="2540829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76" y="757239"/>
            <a:ext cx="8143876" cy="2308324"/>
          </a:xfrm>
          <a:prstGeom prst="rect">
            <a:avLst/>
          </a:prstGeom>
          <a:noFill/>
        </p:spPr>
        <p:txBody>
          <a:bodyPr wrap="square" rtlCol="0">
            <a:spAutoFit/>
          </a:bodyPr>
          <a:lstStyle/>
          <a:p>
            <a:pPr algn="just"/>
            <a:r>
              <a:rPr lang="ru-RU" sz="2400" dirty="0" smtClean="0"/>
              <a:t>В 1741 г. он поселился в Париже, где познакомился со многими выдаю- </a:t>
            </a:r>
            <a:r>
              <a:rPr lang="ru-RU" sz="2400" dirty="0" err="1" smtClean="0"/>
              <a:t>щимися</a:t>
            </a:r>
            <a:r>
              <a:rPr lang="ru-RU" sz="2400" dirty="0" smtClean="0"/>
              <a:t> людьми того времени. По своим воззрениям он был близок просветителям типа Д. Дидро. Мировоззрение его отличалось глубокими противоречиями. Развитие наук и искусства, полагал он, не способствует улучшению нравов людей, а ухудшает их.</a:t>
            </a:r>
            <a:endParaRPr lang="ru-RU" sz="2400" dirty="0"/>
          </a:p>
        </p:txBody>
      </p:sp>
      <p:sp>
        <p:nvSpPr>
          <p:cNvPr id="3" name="TextBox 2"/>
          <p:cNvSpPr txBox="1"/>
          <p:nvPr/>
        </p:nvSpPr>
        <p:spPr>
          <a:xfrm>
            <a:off x="714376" y="3371849"/>
            <a:ext cx="8143876" cy="2677656"/>
          </a:xfrm>
          <a:prstGeom prst="rect">
            <a:avLst/>
          </a:prstGeom>
          <a:noFill/>
        </p:spPr>
        <p:txBody>
          <a:bodyPr wrap="square" rtlCol="0">
            <a:spAutoFit/>
          </a:bodyPr>
          <a:lstStyle/>
          <a:p>
            <a:pPr algn="just"/>
            <a:r>
              <a:rPr lang="ru-RU" sz="2400" dirty="0" smtClean="0"/>
              <a:t>К этой проблеме он обращался во многих своих произведениях, таких как:</a:t>
            </a:r>
          </a:p>
          <a:p>
            <a:pPr algn="just"/>
            <a:r>
              <a:rPr lang="ru-RU" sz="2400" dirty="0" smtClean="0"/>
              <a:t>«О причине неравенства между людьми»</a:t>
            </a:r>
          </a:p>
          <a:p>
            <a:pPr algn="just"/>
            <a:r>
              <a:rPr lang="ru-RU" sz="2400" dirty="0" smtClean="0"/>
              <a:t>«Общественный договор»</a:t>
            </a:r>
          </a:p>
          <a:p>
            <a:pPr algn="just"/>
            <a:r>
              <a:rPr lang="ru-RU" sz="2400" dirty="0" smtClean="0"/>
              <a:t>«Способствовало ли возрождение наук и искусства очищению нравов»</a:t>
            </a:r>
          </a:p>
          <a:p>
            <a:pPr algn="just"/>
            <a:r>
              <a:rPr lang="ru-RU" sz="2400" dirty="0" smtClean="0"/>
              <a:t>«Эмиль, или О воспитании» и др.</a:t>
            </a:r>
            <a:endParaRPr lang="ru-RU" sz="2400" dirty="0"/>
          </a:p>
        </p:txBody>
      </p:sp>
      <p:sp>
        <p:nvSpPr>
          <p:cNvPr id="4" name="TextBox 3"/>
          <p:cNvSpPr txBox="1"/>
          <p:nvPr/>
        </p:nvSpPr>
        <p:spPr>
          <a:xfrm>
            <a:off x="385762" y="757239"/>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
        <p:nvSpPr>
          <p:cNvPr id="5" name="TextBox 4"/>
          <p:cNvSpPr txBox="1"/>
          <p:nvPr/>
        </p:nvSpPr>
        <p:spPr>
          <a:xfrm>
            <a:off x="385762" y="3371849"/>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207737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936" y="128588"/>
            <a:ext cx="2769489" cy="414337"/>
          </a:xfrm>
        </p:spPr>
        <p:txBody>
          <a:bodyPr>
            <a:normAutofit fontScale="90000"/>
          </a:bodyPr>
          <a:lstStyle/>
          <a:p>
            <a:endParaRPr lang="ru-RU" dirty="0"/>
          </a:p>
        </p:txBody>
      </p:sp>
      <p:pic>
        <p:nvPicPr>
          <p:cNvPr id="5" name="Рисунок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7392" b="7392"/>
          <a:stretch>
            <a:fillRect/>
          </a:stretch>
        </p:blipFill>
        <p:spPr/>
      </p:pic>
      <p:sp>
        <p:nvSpPr>
          <p:cNvPr id="4" name="Текст 3"/>
          <p:cNvSpPr>
            <a:spLocks noGrp="1"/>
          </p:cNvSpPr>
          <p:nvPr>
            <p:ph type="body" sz="half" idx="2"/>
          </p:nvPr>
        </p:nvSpPr>
        <p:spPr>
          <a:xfrm>
            <a:off x="6915152" y="288040"/>
            <a:ext cx="1943100" cy="4076406"/>
          </a:xfrm>
        </p:spPr>
        <p:txBody>
          <a:bodyPr>
            <a:noAutofit/>
          </a:bodyPr>
          <a:lstStyle/>
          <a:p>
            <a:r>
              <a:rPr lang="ru-RU" sz="2000" dirty="0"/>
              <a:t>Наступило время, </a:t>
            </a:r>
            <a:r>
              <a:rPr lang="ru-RU" sz="2000" dirty="0" smtClean="0"/>
              <a:t>когда </a:t>
            </a:r>
            <a:r>
              <a:rPr lang="ru-RU" sz="2000" dirty="0"/>
              <a:t>знание, в котором искал спасения человек, стало обманом: науки рождаются из потребности защититься, искусства – из честолюбивого желания выделиться, философия – из стремления </a:t>
            </a:r>
            <a:r>
              <a:rPr lang="ru-RU" sz="2000" dirty="0" smtClean="0"/>
              <a:t>господствовать.</a:t>
            </a:r>
          </a:p>
          <a:p>
            <a:r>
              <a:rPr lang="ru-RU" sz="2000" dirty="0" smtClean="0"/>
              <a:t>Ж. Ж. Руссо</a:t>
            </a:r>
            <a:endParaRPr lang="ru-RU" sz="2000" dirty="0"/>
          </a:p>
        </p:txBody>
      </p:sp>
    </p:spTree>
    <p:extLst>
      <p:ext uri="{BB962C8B-B14F-4D97-AF65-F5344CB8AC3E}">
        <p14:creationId xmlns:p14="http://schemas.microsoft.com/office/powerpoint/2010/main" val="294844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0100" y="728664"/>
            <a:ext cx="8058150" cy="2677656"/>
          </a:xfrm>
          <a:prstGeom prst="rect">
            <a:avLst/>
          </a:prstGeom>
          <a:noFill/>
        </p:spPr>
        <p:txBody>
          <a:bodyPr wrap="square" rtlCol="0">
            <a:spAutoFit/>
          </a:bodyPr>
          <a:lstStyle/>
          <a:p>
            <a:pPr algn="just"/>
            <a:r>
              <a:rPr lang="ru-RU" sz="2400" dirty="0" smtClean="0"/>
              <a:t>В отличие от других просветителей, он не ста- вил развитие гражданственности и нравственности в зависимость от прогресса наук и искусства, центром его внимания стал естественный, природный человек, который родится совершенным, но которого уродуют общественные условия. Однако при этом Ж.-Ж. Руссо не отрицал роли воспитания.</a:t>
            </a:r>
            <a:endParaRPr lang="ru-RU" sz="2400" dirty="0"/>
          </a:p>
        </p:txBody>
      </p:sp>
      <p:sp>
        <p:nvSpPr>
          <p:cNvPr id="3" name="TextBox 2"/>
          <p:cNvSpPr txBox="1"/>
          <p:nvPr/>
        </p:nvSpPr>
        <p:spPr>
          <a:xfrm>
            <a:off x="800100" y="3614740"/>
            <a:ext cx="8058150" cy="1569660"/>
          </a:xfrm>
          <a:prstGeom prst="rect">
            <a:avLst/>
          </a:prstGeom>
          <a:noFill/>
        </p:spPr>
        <p:txBody>
          <a:bodyPr wrap="square" rtlCol="0">
            <a:spAutoFit/>
          </a:bodyPr>
          <a:lstStyle/>
          <a:p>
            <a:pPr algn="just"/>
            <a:r>
              <a:rPr lang="ru-RU" sz="2400" dirty="0" smtClean="0"/>
              <a:t>Ключом к пониманию философско-педагогических взглядов Руссо является лозунг французской революции «Свобода, равенство, братство!», а также дуалистическое, сенсуалистическое мировоззрение мыслителя.</a:t>
            </a:r>
            <a:endParaRPr lang="ru-RU" sz="2400" dirty="0"/>
          </a:p>
        </p:txBody>
      </p:sp>
      <p:sp>
        <p:nvSpPr>
          <p:cNvPr id="4" name="TextBox 3"/>
          <p:cNvSpPr txBox="1"/>
          <p:nvPr/>
        </p:nvSpPr>
        <p:spPr>
          <a:xfrm>
            <a:off x="385762" y="728664"/>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
        <p:nvSpPr>
          <p:cNvPr id="5" name="TextBox 4"/>
          <p:cNvSpPr txBox="1"/>
          <p:nvPr/>
        </p:nvSpPr>
        <p:spPr>
          <a:xfrm>
            <a:off x="385762" y="3614740"/>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160865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2964" y="542928"/>
            <a:ext cx="8015288" cy="830997"/>
          </a:xfrm>
          <a:prstGeom prst="rect">
            <a:avLst/>
          </a:prstGeom>
          <a:noFill/>
        </p:spPr>
        <p:txBody>
          <a:bodyPr wrap="square" rtlCol="0">
            <a:spAutoFit/>
          </a:bodyPr>
          <a:lstStyle/>
          <a:p>
            <a:pPr algn="just"/>
            <a:r>
              <a:rPr lang="ru-RU" sz="2400" dirty="0" smtClean="0"/>
              <a:t>Свою концепцию воспитания Ж.-Ж. Руссо изложил в произведении </a:t>
            </a:r>
            <a:r>
              <a:rPr lang="ru-RU" sz="2400" b="1" dirty="0" smtClean="0"/>
              <a:t>«Эмиль, или О воспитании» (1762).</a:t>
            </a:r>
            <a:endParaRPr lang="ru-RU" sz="2400" b="1" dirty="0"/>
          </a:p>
        </p:txBody>
      </p:sp>
      <p:sp>
        <p:nvSpPr>
          <p:cNvPr id="5" name="TextBox 4"/>
          <p:cNvSpPr txBox="1"/>
          <p:nvPr/>
        </p:nvSpPr>
        <p:spPr>
          <a:xfrm>
            <a:off x="842964" y="1654196"/>
            <a:ext cx="8015288" cy="4524315"/>
          </a:xfrm>
          <a:prstGeom prst="rect">
            <a:avLst/>
          </a:prstGeom>
          <a:noFill/>
        </p:spPr>
        <p:txBody>
          <a:bodyPr wrap="square" rtlCol="0">
            <a:spAutoFit/>
          </a:bodyPr>
          <a:lstStyle/>
          <a:p>
            <a:pPr algn="just"/>
            <a:r>
              <a:rPr lang="ru-RU" sz="2400" dirty="0" smtClean="0"/>
              <a:t>Свой идеал свободной и цельной личности Ж.-Ж. Руссо противопоставил рассудочной культуре современного ему XVIII в. Его концепция была подлинным переворотом в педагогических воззрениях того времени, не оставив в стороне и социально-политические вопросы, за что его трактат «Эмиль, или О воспитании» был признан вредным для общества. Книга напугала реакционно настроенных деятелей всей Европы, и сразу после ее выхода в свет французское правительство издало указ об аресте Ж.-Ж. Руссо, что вынудило его бежать в Швейцарию. Но и в Женеве вышел декрет об аресте автора «Эмиля», а саму книгу сожгли.</a:t>
            </a:r>
          </a:p>
        </p:txBody>
      </p:sp>
      <p:sp>
        <p:nvSpPr>
          <p:cNvPr id="6" name="TextBox 5"/>
          <p:cNvSpPr txBox="1"/>
          <p:nvPr/>
        </p:nvSpPr>
        <p:spPr>
          <a:xfrm>
            <a:off x="385764" y="542927"/>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
        <p:nvSpPr>
          <p:cNvPr id="7" name="TextBox 6"/>
          <p:cNvSpPr txBox="1"/>
          <p:nvPr/>
        </p:nvSpPr>
        <p:spPr>
          <a:xfrm>
            <a:off x="385764" y="1654195"/>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2199985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4294967295"/>
          </p:nvPr>
        </p:nvPicPr>
        <p:blipFill>
          <a:blip r:embed="rId2">
            <a:extLst>
              <a:ext uri="{28A0092B-C50C-407E-A947-70E740481C1C}">
                <a14:useLocalDpi xmlns:a14="http://schemas.microsoft.com/office/drawing/2010/main" val="0"/>
              </a:ext>
            </a:extLst>
          </a:blip>
          <a:srcRect l="9591" r="9591"/>
          <a:stretch>
            <a:fillRect/>
          </a:stretch>
        </p:blipFill>
        <p:spPr>
          <a:xfrm>
            <a:off x="156645" y="-728663"/>
            <a:ext cx="8803208" cy="8958263"/>
          </a:xfrm>
        </p:spPr>
      </p:pic>
    </p:spTree>
    <p:extLst>
      <p:ext uri="{BB962C8B-B14F-4D97-AF65-F5344CB8AC3E}">
        <p14:creationId xmlns:p14="http://schemas.microsoft.com/office/powerpoint/2010/main" val="842283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42964" y="1123534"/>
            <a:ext cx="8001000" cy="4154984"/>
          </a:xfrm>
          <a:prstGeom prst="rect">
            <a:avLst/>
          </a:prstGeom>
          <a:noFill/>
        </p:spPr>
        <p:txBody>
          <a:bodyPr wrap="square" rtlCol="0">
            <a:spAutoFit/>
          </a:bodyPr>
          <a:lstStyle/>
          <a:p>
            <a:pPr algn="just"/>
            <a:r>
              <a:rPr lang="ru-RU" sz="2400" dirty="0" smtClean="0"/>
              <a:t>В своей педагогической концепции отвергал современную ему образовательно-воспитательную традицию. Вместо нее он считал необходимым ввести демократическую систему, которая должна способствовать выявлению у ребенка дарований, заложенных природой. Воспитание будет содействовать развитию ребенка только в том случае, если приобретет </a:t>
            </a:r>
            <a:r>
              <a:rPr lang="ru-RU" sz="2400" i="1" dirty="0" smtClean="0"/>
              <a:t>естественный, </a:t>
            </a:r>
            <a:r>
              <a:rPr lang="ru-RU" sz="2400" i="1" dirty="0" err="1" smtClean="0"/>
              <a:t>природосообразный</a:t>
            </a:r>
            <a:r>
              <a:rPr lang="ru-RU" sz="2400" i="1" dirty="0" smtClean="0"/>
              <a:t> </a:t>
            </a:r>
            <a:r>
              <a:rPr lang="ru-RU" sz="2400" dirty="0" smtClean="0"/>
              <a:t>характер, если оно будет напрямую связано с естественным развитием индивида и побуждением его к самостоятельному приобретению личного опыта и знаний, на нем основанных. </a:t>
            </a:r>
            <a:endParaRPr lang="ru-RU" sz="2400" dirty="0"/>
          </a:p>
        </p:txBody>
      </p:sp>
      <p:sp>
        <p:nvSpPr>
          <p:cNvPr id="4" name="TextBox 3"/>
          <p:cNvSpPr txBox="1"/>
          <p:nvPr/>
        </p:nvSpPr>
        <p:spPr>
          <a:xfrm>
            <a:off x="385764" y="1123534"/>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1384437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2962" y="442916"/>
            <a:ext cx="8015287" cy="3046988"/>
          </a:xfrm>
          <a:prstGeom prst="rect">
            <a:avLst/>
          </a:prstGeom>
          <a:noFill/>
        </p:spPr>
        <p:txBody>
          <a:bodyPr wrap="square" rtlCol="0">
            <a:spAutoFit/>
          </a:bodyPr>
          <a:lstStyle/>
          <a:p>
            <a:pPr algn="just"/>
            <a:r>
              <a:rPr lang="ru-RU" sz="2400" dirty="0" smtClean="0"/>
              <a:t>Воспитание, считал Ж.-Ж. Руссо, дается человеку природой, людьми и окружающими его вещами; воспитание, получаемое от природы, – это внутреннее развитие способностей и органов человека; воспитание, получаемое от людей, это обучение тому, как пользоваться этим развитием; воспитание со стороны вещей – это приобретение человеком собственного опыта относительно предметов, которые его окружают. </a:t>
            </a:r>
            <a:endParaRPr lang="ru-RU" sz="2400" dirty="0"/>
          </a:p>
        </p:txBody>
      </p:sp>
      <p:sp>
        <p:nvSpPr>
          <p:cNvPr id="3" name="TextBox 2"/>
          <p:cNvSpPr txBox="1"/>
          <p:nvPr/>
        </p:nvSpPr>
        <p:spPr>
          <a:xfrm>
            <a:off x="842964" y="3714750"/>
            <a:ext cx="8015287" cy="2308324"/>
          </a:xfrm>
          <a:prstGeom prst="rect">
            <a:avLst/>
          </a:prstGeom>
          <a:noFill/>
        </p:spPr>
        <p:txBody>
          <a:bodyPr wrap="square" rtlCol="0">
            <a:spAutoFit/>
          </a:bodyPr>
          <a:lstStyle/>
          <a:p>
            <a:pPr algn="just"/>
            <a:r>
              <a:rPr lang="ru-RU" sz="2400" dirty="0" smtClean="0"/>
              <a:t>Для Ж.-Ж. Руссо воспитание было искусством развития подлинной свободы человека, зависящей только от него самого. Отсюда вытекало отрицание им системы общественного воспитания, так как, по его мнению, нет отечества и нет граждан, а есть лишь угнетенные и угнетатели.</a:t>
            </a:r>
            <a:endParaRPr lang="ru-RU" sz="2400" dirty="0"/>
          </a:p>
        </p:txBody>
      </p:sp>
      <p:sp>
        <p:nvSpPr>
          <p:cNvPr id="4" name="TextBox 3"/>
          <p:cNvSpPr txBox="1"/>
          <p:nvPr/>
        </p:nvSpPr>
        <p:spPr>
          <a:xfrm>
            <a:off x="385762" y="442916"/>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
        <p:nvSpPr>
          <p:cNvPr id="5" name="TextBox 4"/>
          <p:cNvSpPr txBox="1"/>
          <p:nvPr/>
        </p:nvSpPr>
        <p:spPr>
          <a:xfrm>
            <a:off x="385762" y="3714750"/>
            <a:ext cx="457200" cy="830997"/>
          </a:xfrm>
          <a:prstGeom prst="rect">
            <a:avLst/>
          </a:prstGeom>
          <a:noFill/>
        </p:spPr>
        <p:txBody>
          <a:bodyPr wrap="square" rtlCol="0">
            <a:spAutoFit/>
          </a:bodyPr>
          <a:lstStyle/>
          <a:p>
            <a:r>
              <a:rPr lang="ru-RU" sz="4800" dirty="0" smtClean="0">
                <a:solidFill>
                  <a:srgbClr val="5C0000"/>
                </a:solidFill>
              </a:rPr>
              <a:t>∫</a:t>
            </a:r>
            <a:endParaRPr lang="ru-RU" sz="4800" dirty="0">
              <a:solidFill>
                <a:srgbClr val="5C0000"/>
              </a:solidFill>
            </a:endParaRPr>
          </a:p>
        </p:txBody>
      </p:sp>
    </p:spTree>
    <p:extLst>
      <p:ext uri="{BB962C8B-B14F-4D97-AF65-F5344CB8AC3E}">
        <p14:creationId xmlns:p14="http://schemas.microsoft.com/office/powerpoint/2010/main" val="1398169028"/>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TM02900722[[fn=Совет директоров]]</Template>
  <TotalTime>4050</TotalTime>
  <Words>1409</Words>
  <Application>Microsoft Office PowerPoint</Application>
  <PresentationFormat>Экран (4:3)</PresentationFormat>
  <Paragraphs>66</Paragraphs>
  <Slides>17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vt:i4>
      </vt:variant>
      <vt:variant>
        <vt:lpstr>Заголовки слайдов</vt:lpstr>
      </vt:variant>
      <vt:variant>
        <vt:i4>17</vt:i4>
      </vt:variant>
    </vt:vector>
  </HeadingPairs>
  <TitlesOfParts>
    <vt:vector size="26" baseType="lpstr">
      <vt:lpstr>Arial Black</vt:lpstr>
      <vt:lpstr>Calibri</vt:lpstr>
      <vt:lpstr>Calibri Light</vt:lpstr>
      <vt:lpstr>Garamond</vt:lpstr>
      <vt:lpstr>Times New Roman</vt:lpstr>
      <vt:lpstr>Wingdings 2</vt:lpstr>
      <vt:lpstr>HDOfficeLightV0</vt:lpstr>
      <vt:lpstr>1_HDOfficeLightV0</vt:lpstr>
      <vt:lpstr>Savon</vt:lpstr>
      <vt:lpstr>ФГБОУ ВПО«МАГУ» Учебная дисциплина: Педагогика Дидактическая единица:  История образования и педагогической мысли</vt:lpstr>
      <vt:lpstr>Ж. Ж. Руссо (1712-1778)</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Мурманский Арктический Государственный Университет Учебная дисциплина: Педагогика Дидактическая единица:  История образования и педагогической мысли  Презентация на тему: «П»</dc:title>
  <dc:creator>Анастасия Кравченко</dc:creator>
  <cp:lastModifiedBy>Анастасия Кравченко</cp:lastModifiedBy>
  <cp:revision>22</cp:revision>
  <dcterms:created xsi:type="dcterms:W3CDTF">2016-01-20T19:56:04Z</dcterms:created>
  <dcterms:modified xsi:type="dcterms:W3CDTF">2016-01-23T15:26:33Z</dcterms:modified>
</cp:coreProperties>
</file>