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58" r:id="rId5"/>
    <p:sldId id="259" r:id="rId6"/>
    <p:sldId id="260" r:id="rId7"/>
    <p:sldId id="261" r:id="rId8"/>
    <p:sldId id="262" r:id="rId9"/>
    <p:sldId id="263" r:id="rId10"/>
    <p:sldId id="264" r:id="rId11"/>
    <p:sldId id="265" r:id="rId12"/>
    <p:sldId id="267" r:id="rId13"/>
    <p:sldId id="268" r:id="rId14"/>
    <p:sldId id="290" r:id="rId15"/>
    <p:sldId id="26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21.01.2016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urnsmuseum.org.uk/before-you-visit/parents-survival-guide" TargetMode="External"/><Relationship Id="rId2" Type="http://schemas.openxmlformats.org/officeDocument/2006/relationships/hyperlink" Target="http://www.kidzworld.com/article/1728-robbie-burns-day" TargetMode="External"/><Relationship Id="rId1" Type="http://schemas.openxmlformats.org/officeDocument/2006/relationships/slideLayout" Target="../slideLayouts/slideLayout2.xml"/><Relationship Id="rId4" Type="http://schemas.openxmlformats.org/officeDocument/2006/relationships/hyperlink" Target="https://en.wikipedia.org/wiki/Robert_Burn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54" r="10979"/>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3657" y="3895233"/>
            <a:ext cx="8856685" cy="304698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Автор:</a:t>
            </a:r>
          </a:p>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МБОУ «</a:t>
            </a:r>
            <a:r>
              <a:rPr lang="ru-RU" sz="2000" b="1" spc="50" dirty="0" err="1">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Цивильская</a:t>
            </a: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 СОШ</a:t>
            </a:r>
            <a:r>
              <a:rPr lang="en-US"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ru-RU" sz="20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a:t>
            </a:r>
            <a:r>
              <a:rPr lang="en-US" sz="20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1 </a:t>
            </a:r>
            <a:endParaRPr lang="ru-RU" sz="20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defRPr/>
            </a:pPr>
            <a:r>
              <a:rPr lang="ru-RU" sz="20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имени Героя Советского Союза </a:t>
            </a:r>
          </a:p>
          <a:p>
            <a:pPr>
              <a:defRPr/>
            </a:pPr>
            <a:r>
              <a:rPr lang="ru-RU" sz="20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М.В. Силантьева»</a:t>
            </a:r>
            <a:endPar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города Цивильск </a:t>
            </a:r>
          </a:p>
          <a:p>
            <a:pPr>
              <a:defRPr/>
            </a:pPr>
            <a:r>
              <a:rPr lang="ru-RU" sz="20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Чувашской Республики</a:t>
            </a:r>
            <a:endParaRPr lang="en-US" sz="28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endParaRPr>
          </a:p>
          <a:p>
            <a:pPr>
              <a:defRPr/>
            </a:pPr>
            <a:r>
              <a:rPr lang="en-US" sz="28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ru-RU" sz="28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201</a:t>
            </a:r>
            <a:r>
              <a:rPr lang="en-US" sz="2800" b="1" spc="50" dirty="0" smtClean="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rPr>
              <a:t>6</a:t>
            </a:r>
            <a:endParaRPr lang="ru-RU" sz="2800" b="1" spc="50" dirty="0">
              <a:ln w="11430"/>
              <a:solidFill>
                <a:srgbClr val="002060"/>
              </a:solidFill>
              <a:effectLst>
                <a:glow rad="228600">
                  <a:schemeClr val="accent4">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
        <p:nvSpPr>
          <p:cNvPr id="4" name="TextBox 3"/>
          <p:cNvSpPr txBox="1"/>
          <p:nvPr/>
        </p:nvSpPr>
        <p:spPr>
          <a:xfrm>
            <a:off x="-42189" y="822866"/>
            <a:ext cx="9169350" cy="1015663"/>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appy Robbie Burns Day</a:t>
            </a:r>
            <a:endPar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0211" y="2036680"/>
            <a:ext cx="9169350" cy="58477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smtClean="0">
                <a:ln w="11430"/>
                <a:solidFill>
                  <a:srgbClr val="FFFF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Story for 8-11 Formers</a:t>
            </a:r>
            <a:endParaRPr lang="ru-RU" sz="3200" b="1" dirty="0">
              <a:ln w="11430"/>
              <a:solidFill>
                <a:srgbClr val="FFFF00"/>
              </a:soli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 y="0"/>
            <a:ext cx="92598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563888" y="115759"/>
            <a:ext cx="5364088" cy="3046988"/>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But no Robbie Burns' feast would be complete without the dish of choice - haggis</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Haggis served on a bed of heather</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5314979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2555776" y="4581128"/>
            <a:ext cx="6228184" cy="206210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2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rPr>
              <a:t>My love is like a red, red rose</a:t>
            </a:r>
          </a:p>
          <a:p>
            <a:pPr algn="r"/>
            <a:r>
              <a:rPr lang="en-US" sz="32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rPr>
              <a:t>That's newly sprung in June:</a:t>
            </a:r>
          </a:p>
          <a:p>
            <a:pPr algn="r"/>
            <a:r>
              <a:rPr lang="en-US" sz="32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rPr>
              <a:t>My love is like the melody</a:t>
            </a:r>
          </a:p>
          <a:p>
            <a:pPr algn="r"/>
            <a:r>
              <a:rPr lang="en-US" sz="32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rPr>
              <a:t>That's sweetly played in tune.</a:t>
            </a:r>
            <a:endParaRPr lang="ru-RU" sz="3200" b="1" dirty="0">
              <a:ln w="11430"/>
              <a:solidFill>
                <a:srgbClr val="FF0000"/>
              </a:solidFill>
              <a:effectLst>
                <a:glow rad="228600">
                  <a:schemeClr val="accent5">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272923645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1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66708" y="4765119"/>
            <a:ext cx="9110828" cy="2092881"/>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Robert Burns Birthplace Museum is an ideal family destination. The displays within the main museum exhibition and Burns cottage include plenty of hands-on and interactive exhibits and various installations around the museum site are bound to delight young and old visitors alike.</a:t>
            </a:r>
            <a:endParaRPr lang="ru-RU" sz="2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548841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11" y="751039"/>
            <a:ext cx="9169611" cy="610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4354" y="39106"/>
            <a:ext cx="9139645" cy="224676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a:ln w="11430"/>
                <a:effectLst>
                  <a:glow rad="228600">
                    <a:schemeClr val="accent5">
                      <a:satMod val="175000"/>
                      <a:alpha val="40000"/>
                    </a:schemeClr>
                  </a:glow>
                  <a:outerShdw blurRad="80000" dist="40000" dir="5040000" algn="tl">
                    <a:srgbClr val="000000">
                      <a:alpha val="30000"/>
                    </a:srgbClr>
                  </a:outerShdw>
                </a:effectLst>
              </a:rPr>
              <a:t>Kids’ meals are always on offer in our restaurant, which includes a play corner, and there is an outdoor play area in the main museum gardens. All of our shops stock plenty of affordable pocket money items as well as children’s books by some of Scotland’s best children’s writers.</a:t>
            </a:r>
            <a:endParaRPr lang="ru-RU" sz="2800" b="1" dirty="0">
              <a:ln w="11430"/>
              <a:effectLst>
                <a:glow rad="228600">
                  <a:schemeClr val="accent5">
                    <a:satMod val="175000"/>
                    <a:alpha val="40000"/>
                  </a:schemeClr>
                </a:glow>
                <a:outerShdw blurRad="80000" dist="40000" dir="5040000" algn="tl">
                  <a:srgbClr val="000000">
                    <a:alpha val="30000"/>
                  </a:srgbClr>
                </a:outerShdw>
              </a:effectLst>
            </a:endParaRPr>
          </a:p>
        </p:txBody>
      </p:sp>
    </p:spTree>
    <p:extLst>
      <p:ext uri="{BB962C8B-B14F-4D97-AF65-F5344CB8AC3E}">
        <p14:creationId xmlns:p14="http://schemas.microsoft.com/office/powerpoint/2010/main" val="395514322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84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32228" y="2204864"/>
            <a:ext cx="9004268" cy="403187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200000"/>
              </a:lnSpc>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My heart's in the Highlands, my heart is not here,</a:t>
            </a:r>
          </a:p>
          <a:p>
            <a:pPr algn="ctr">
              <a:lnSpc>
                <a:spcPct val="200000"/>
              </a:lnSpc>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My heart's in the Highlands a-chasing the deer -</a:t>
            </a:r>
          </a:p>
          <a:p>
            <a:pPr algn="ctr">
              <a:lnSpc>
                <a:spcPct val="200000"/>
              </a:lnSpc>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A-chasing the wild deer, and following the roe;</a:t>
            </a:r>
          </a:p>
          <a:p>
            <a:pPr algn="ctr">
              <a:lnSpc>
                <a:spcPct val="200000"/>
              </a:lnSpc>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My heart's in the Highlands, wherever I </a:t>
            </a:r>
            <a:r>
              <a:rPr lang="en-US" sz="3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go...</a:t>
            </a:r>
            <a:endPar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449278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3105835"/>
            <a:ext cx="8208912" cy="2308324"/>
          </a:xfrm>
          <a:prstGeom prst="rect">
            <a:avLst/>
          </a:prstGeom>
        </p:spPr>
        <p:txBody>
          <a:bodyPr wrap="square">
            <a:spAutoFit/>
          </a:bodyPr>
          <a:lstStyle/>
          <a:p>
            <a:r>
              <a:rPr lang="en-US" dirty="0">
                <a:hlinkClick r:id="rId2"/>
              </a:rPr>
              <a:t>http://</a:t>
            </a:r>
            <a:r>
              <a:rPr lang="en-US" dirty="0" smtClean="0">
                <a:hlinkClick r:id="rId2"/>
              </a:rPr>
              <a:t>www.kidzworld.com/article/1728-robbie-burns-day</a:t>
            </a:r>
            <a:endParaRPr lang="ru-RU" dirty="0" smtClean="0"/>
          </a:p>
          <a:p>
            <a:endParaRPr lang="ru-RU" dirty="0"/>
          </a:p>
          <a:p>
            <a:r>
              <a:rPr lang="en-US" dirty="0">
                <a:hlinkClick r:id="rId3"/>
              </a:rPr>
              <a:t>http://</a:t>
            </a:r>
            <a:r>
              <a:rPr lang="en-US" dirty="0" smtClean="0">
                <a:hlinkClick r:id="rId3"/>
              </a:rPr>
              <a:t>www.burnsmuseum.org.uk/before-you-visit/parents-survival-guide</a:t>
            </a:r>
            <a:endParaRPr lang="ru-RU" dirty="0" smtClean="0"/>
          </a:p>
          <a:p>
            <a:endParaRPr lang="ru-RU" dirty="0"/>
          </a:p>
          <a:p>
            <a:r>
              <a:rPr lang="en-US" dirty="0">
                <a:hlinkClick r:id="rId4"/>
              </a:rPr>
              <a:t>https://</a:t>
            </a:r>
            <a:r>
              <a:rPr lang="en-US" dirty="0" smtClean="0">
                <a:hlinkClick r:id="rId4"/>
              </a:rPr>
              <a:t>en.wikipedia.org/wiki/Robert_Burns</a:t>
            </a:r>
            <a:endParaRPr lang="ru-RU" dirty="0" smtClean="0"/>
          </a:p>
          <a:p>
            <a:endParaRPr lang="ru-RU" dirty="0"/>
          </a:p>
          <a:p>
            <a:endParaRPr lang="ru-RU" dirty="0" smtClean="0"/>
          </a:p>
          <a:p>
            <a:endParaRPr lang="ru-RU" dirty="0"/>
          </a:p>
        </p:txBody>
      </p:sp>
      <p:sp>
        <p:nvSpPr>
          <p:cNvPr id="3" name="TextBox 2"/>
          <p:cNvSpPr txBox="1"/>
          <p:nvPr/>
        </p:nvSpPr>
        <p:spPr>
          <a:xfrm>
            <a:off x="683568" y="1052736"/>
            <a:ext cx="1174617" cy="369332"/>
          </a:xfrm>
          <a:prstGeom prst="rect">
            <a:avLst/>
          </a:prstGeom>
          <a:noFill/>
        </p:spPr>
        <p:txBody>
          <a:bodyPr wrap="none" rtlCol="0">
            <a:spAutoFit/>
          </a:bodyPr>
          <a:lstStyle/>
          <a:p>
            <a:r>
              <a:rPr lang="en-US" b="1" dirty="0"/>
              <a:t> </a:t>
            </a:r>
            <a:r>
              <a:rPr lang="en-US" b="1" dirty="0" smtClean="0"/>
              <a:t>SOURCES </a:t>
            </a:r>
            <a:endParaRPr lang="ru-RU" b="1" dirty="0"/>
          </a:p>
        </p:txBody>
      </p:sp>
    </p:spTree>
    <p:extLst>
      <p:ext uri="{BB962C8B-B14F-4D97-AF65-F5344CB8AC3E}">
        <p14:creationId xmlns:p14="http://schemas.microsoft.com/office/powerpoint/2010/main" val="11876789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51"/>
          <a:stretch/>
        </p:blipFill>
        <p:spPr bwMode="auto">
          <a:xfrm>
            <a:off x="0" y="0"/>
            <a:ext cx="9195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60940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6559"/>
          <a:stretch/>
        </p:blipFill>
        <p:spPr bwMode="auto">
          <a:xfrm>
            <a:off x="0" y="-1215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51520" y="260648"/>
            <a:ext cx="3096344"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rgbClr val="00B050"/>
                </a:solidFill>
                <a:effectLst>
                  <a:outerShdw blurRad="80000" dist="40000" dir="5040000" algn="tl">
                    <a:srgbClr val="000000">
                      <a:alpha val="30000"/>
                    </a:srgbClr>
                  </a:outerShdw>
                </a:effectLst>
              </a:rPr>
              <a:t>Robbie Burns Day is a Scottish holiday named after poet and writer, Robert Burns. </a:t>
            </a:r>
            <a:r>
              <a:rPr lang="en-US" sz="3600" b="1" dirty="0" smtClean="0">
                <a:ln w="11430"/>
                <a:solidFill>
                  <a:srgbClr val="00B050"/>
                </a:solidFill>
                <a:effectLst>
                  <a:outerShdw blurRad="80000" dist="40000" dir="5040000" algn="tl">
                    <a:srgbClr val="000000">
                      <a:alpha val="30000"/>
                    </a:srgbClr>
                  </a:outerShdw>
                </a:effectLst>
              </a:rPr>
              <a:t>The world celebrate </a:t>
            </a:r>
            <a:r>
              <a:rPr lang="en-US" sz="3600" b="1" dirty="0">
                <a:ln w="11430"/>
                <a:solidFill>
                  <a:srgbClr val="00B050"/>
                </a:solidFill>
                <a:effectLst>
                  <a:outerShdw blurRad="80000" dist="40000" dir="5040000" algn="tl">
                    <a:srgbClr val="000000">
                      <a:alpha val="30000"/>
                    </a:srgbClr>
                  </a:outerShdw>
                </a:effectLst>
              </a:rPr>
              <a:t>his work every January 25th!</a:t>
            </a:r>
            <a:endParaRPr lang="ru-RU" sz="3600" b="1" dirty="0">
              <a:ln w="11430"/>
              <a:solidFill>
                <a:srgbClr val="00B05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3655027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6636" y="260648"/>
            <a:ext cx="3881339" cy="618630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r"/>
            <a:r>
              <a:rPr lang="en-US" sz="3600" b="1" dirty="0">
                <a:ln w="11430"/>
                <a:solidFill>
                  <a:srgbClr val="00B050"/>
                </a:solidFill>
                <a:effectLst>
                  <a:outerShdw blurRad="80000" dist="40000" dir="5040000" algn="tl">
                    <a:srgbClr val="000000">
                      <a:alpha val="30000"/>
                    </a:srgbClr>
                  </a:outerShdw>
                </a:effectLst>
              </a:rPr>
              <a:t>Robert Burns was born on January 25th, 1759, in </a:t>
            </a:r>
            <a:r>
              <a:rPr lang="en-US" sz="3600" b="1" dirty="0" err="1">
                <a:ln w="11430"/>
                <a:solidFill>
                  <a:srgbClr val="00B050"/>
                </a:solidFill>
                <a:effectLst>
                  <a:outerShdw blurRad="80000" dist="40000" dir="5040000" algn="tl">
                    <a:srgbClr val="000000">
                      <a:alpha val="30000"/>
                    </a:srgbClr>
                  </a:outerShdw>
                </a:effectLst>
              </a:rPr>
              <a:t>Alloway</a:t>
            </a:r>
            <a:r>
              <a:rPr lang="en-US" sz="3600" b="1" dirty="0">
                <a:ln w="11430"/>
                <a:solidFill>
                  <a:srgbClr val="00B050"/>
                </a:solidFill>
                <a:effectLst>
                  <a:outerShdw blurRad="80000" dist="40000" dir="5040000" algn="tl">
                    <a:srgbClr val="000000">
                      <a:alpha val="30000"/>
                    </a:srgbClr>
                  </a:outerShdw>
                </a:effectLst>
              </a:rPr>
              <a:t>, Scotland. At the age of 37, he died from rheumatic heart disease, which he had suffered from since he was a child.</a:t>
            </a:r>
            <a:endParaRPr lang="ru-RU" sz="3600" b="1" dirty="0">
              <a:ln w="11430"/>
              <a:solidFill>
                <a:srgbClr val="00B050"/>
              </a:solidFill>
              <a:effectLst>
                <a:outerShdw blurRad="80000" dist="40000" dir="5040000" algn="tl">
                  <a:srgbClr val="000000">
                    <a:alpha val="30000"/>
                  </a:srgbClr>
                </a:outerShdw>
              </a:effectLst>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795117"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19331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53752"/>
            <a:ext cx="3833132" cy="6740307"/>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dirty="0">
                <a:ln w="11430"/>
                <a:solidFill>
                  <a:srgbClr val="00B050"/>
                </a:solidFill>
                <a:effectLst>
                  <a:outerShdw blurRad="80000" dist="40000" dir="5040000" algn="tl">
                    <a:srgbClr val="000000">
                      <a:alpha val="30000"/>
                    </a:srgbClr>
                  </a:outerShdw>
                </a:effectLst>
              </a:rPr>
              <a:t>Robbie was the oldest of seven children born to a struggling farmer and his wife. After his mother introduced him to Scottish folk songs, legends and proverbs, he began writing touching poems and songs. </a:t>
            </a:r>
            <a:endParaRPr lang="ru-RU" sz="3600" b="1" dirty="0">
              <a:ln w="11430"/>
              <a:solidFill>
                <a:srgbClr val="00B050"/>
              </a:solidFill>
              <a:effectLst>
                <a:outerShdw blurRad="80000" dist="40000" dir="5040000" algn="tl">
                  <a:srgbClr val="000000">
                    <a:alpha val="30000"/>
                  </a:srgbClr>
                </a:outerShdw>
              </a:effectLst>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636" y="260648"/>
            <a:ext cx="496675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4711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9193" r="191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4542130"/>
            <a:ext cx="9144000" cy="2308324"/>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solidFill>
                  <a:srgbClr val="FFFF00"/>
                </a:solidFill>
                <a:effectLst>
                  <a:outerShdw blurRad="80000" dist="40000" dir="5040000" algn="tl">
                    <a:srgbClr val="000000">
                      <a:alpha val="30000"/>
                    </a:srgbClr>
                  </a:outerShdw>
                </a:effectLst>
              </a:rPr>
              <a:t>Some of Robbie Burns' most famous songs include "Auld Lang </a:t>
            </a:r>
            <a:r>
              <a:rPr lang="en-US" sz="3600" b="1" dirty="0" err="1">
                <a:ln w="11430"/>
                <a:solidFill>
                  <a:srgbClr val="FFFF00"/>
                </a:solidFill>
                <a:effectLst>
                  <a:outerShdw blurRad="80000" dist="40000" dir="5040000" algn="tl">
                    <a:srgbClr val="000000">
                      <a:alpha val="30000"/>
                    </a:srgbClr>
                  </a:outerShdw>
                </a:effectLst>
              </a:rPr>
              <a:t>Syne</a:t>
            </a:r>
            <a:r>
              <a:rPr lang="en-US" sz="3600" b="1" dirty="0">
                <a:ln w="11430"/>
                <a:solidFill>
                  <a:srgbClr val="FFFF00"/>
                </a:solidFill>
                <a:effectLst>
                  <a:outerShdw blurRad="80000" dist="40000" dir="5040000" algn="tl">
                    <a:srgbClr val="000000">
                      <a:alpha val="30000"/>
                    </a:srgbClr>
                  </a:outerShdw>
                </a:effectLst>
              </a:rPr>
              <a:t>" (the song people sing at New Years), "Ye Banks and </a:t>
            </a:r>
            <a:r>
              <a:rPr lang="en-US" sz="3600" b="1" dirty="0" err="1">
                <a:ln w="11430"/>
                <a:solidFill>
                  <a:srgbClr val="FFFF00"/>
                </a:solidFill>
                <a:effectLst>
                  <a:outerShdw blurRad="80000" dist="40000" dir="5040000" algn="tl">
                    <a:srgbClr val="000000">
                      <a:alpha val="30000"/>
                    </a:srgbClr>
                  </a:outerShdw>
                </a:effectLst>
              </a:rPr>
              <a:t>Breaes</a:t>
            </a:r>
            <a:r>
              <a:rPr lang="en-US" sz="3600" b="1" dirty="0">
                <a:ln w="11430"/>
                <a:solidFill>
                  <a:srgbClr val="FFFF00"/>
                </a:solidFill>
                <a:effectLst>
                  <a:outerShdw blurRad="80000" dist="40000" dir="5040000" algn="tl">
                    <a:srgbClr val="000000">
                      <a:alpha val="30000"/>
                    </a:srgbClr>
                  </a:outerShdw>
                </a:effectLst>
              </a:rPr>
              <a:t> of Bonnie </a:t>
            </a:r>
            <a:r>
              <a:rPr lang="en-US" sz="3600" b="1" dirty="0" err="1">
                <a:ln w="11430"/>
                <a:solidFill>
                  <a:srgbClr val="FFFF00"/>
                </a:solidFill>
                <a:effectLst>
                  <a:outerShdw blurRad="80000" dist="40000" dir="5040000" algn="tl">
                    <a:srgbClr val="000000">
                      <a:alpha val="30000"/>
                    </a:srgbClr>
                  </a:outerShdw>
                </a:effectLst>
              </a:rPr>
              <a:t>Doon</a:t>
            </a:r>
            <a:r>
              <a:rPr lang="en-US" sz="3600" b="1" dirty="0">
                <a:ln w="11430"/>
                <a:solidFill>
                  <a:srgbClr val="FFFF00"/>
                </a:solidFill>
                <a:effectLst>
                  <a:outerShdw blurRad="80000" dist="40000" dir="5040000" algn="tl">
                    <a:srgbClr val="000000">
                      <a:alpha val="30000"/>
                    </a:srgbClr>
                  </a:outerShdw>
                </a:effectLst>
              </a:rPr>
              <a:t>" and "My Love's Like a Red, Red Rose."</a:t>
            </a:r>
            <a:endParaRPr lang="ru-RU" sz="36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401218502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941"/>
            <a:ext cx="3744416" cy="600164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200" b="1" dirty="0">
                <a:ln w="11430"/>
                <a:solidFill>
                  <a:srgbClr val="002060"/>
                </a:solidFill>
                <a:effectLst>
                  <a:outerShdw blurRad="80000" dist="40000" dir="5040000" algn="tl">
                    <a:srgbClr val="000000">
                      <a:alpha val="30000"/>
                    </a:srgbClr>
                  </a:outerShdw>
                </a:effectLst>
              </a:rPr>
              <a:t>His first book of poems was published in 1788</a:t>
            </a:r>
            <a:r>
              <a:rPr lang="en-US" sz="3200" b="1" dirty="0" smtClean="0">
                <a:ln w="11430"/>
                <a:solidFill>
                  <a:srgbClr val="002060"/>
                </a:solidFill>
                <a:effectLst>
                  <a:outerShdw blurRad="80000" dist="40000" dir="5040000" algn="tl">
                    <a:srgbClr val="000000">
                      <a:alpha val="30000"/>
                    </a:srgbClr>
                  </a:outerShdw>
                </a:effectLst>
              </a:rPr>
              <a:t>.</a:t>
            </a:r>
            <a:r>
              <a:rPr lang="ru-RU" sz="3200" b="1" dirty="0" smtClean="0">
                <a:ln w="11430"/>
                <a:solidFill>
                  <a:srgbClr val="002060"/>
                </a:solidFill>
                <a:effectLst>
                  <a:outerShdw blurRad="80000" dist="40000" dir="5040000" algn="tl">
                    <a:srgbClr val="000000">
                      <a:alpha val="30000"/>
                    </a:srgbClr>
                  </a:outerShdw>
                </a:effectLst>
              </a:rPr>
              <a:t> </a:t>
            </a:r>
            <a:r>
              <a:rPr lang="en-US" sz="3200" b="1" dirty="0" smtClean="0">
                <a:ln w="11430"/>
                <a:solidFill>
                  <a:srgbClr val="002060"/>
                </a:solidFill>
                <a:effectLst>
                  <a:outerShdw blurRad="80000" dist="40000" dir="5040000" algn="tl">
                    <a:srgbClr val="000000">
                      <a:alpha val="30000"/>
                    </a:srgbClr>
                  </a:outerShdw>
                </a:effectLst>
              </a:rPr>
              <a:t>Robbie </a:t>
            </a:r>
            <a:r>
              <a:rPr lang="en-US" sz="3200" b="1" dirty="0">
                <a:ln w="11430"/>
                <a:solidFill>
                  <a:srgbClr val="002060"/>
                </a:solidFill>
                <a:effectLst>
                  <a:outerShdw blurRad="80000" dist="40000" dir="5040000" algn="tl">
                    <a:srgbClr val="000000">
                      <a:alpha val="30000"/>
                    </a:srgbClr>
                  </a:outerShdw>
                </a:effectLst>
              </a:rPr>
              <a:t>Burns married Jean </a:t>
            </a:r>
            <a:r>
              <a:rPr lang="en-US" sz="3200" b="1" dirty="0" err="1">
                <a:ln w="11430"/>
                <a:solidFill>
                  <a:srgbClr val="002060"/>
                </a:solidFill>
                <a:effectLst>
                  <a:outerShdw blurRad="80000" dist="40000" dir="5040000" algn="tl">
                    <a:srgbClr val="000000">
                      <a:alpha val="30000"/>
                    </a:srgbClr>
                  </a:outerShdw>
                </a:effectLst>
              </a:rPr>
              <a:t>Armour</a:t>
            </a:r>
            <a:r>
              <a:rPr lang="en-US" sz="3200" b="1" dirty="0">
                <a:ln w="11430"/>
                <a:solidFill>
                  <a:srgbClr val="002060"/>
                </a:solidFill>
                <a:effectLst>
                  <a:outerShdw blurRad="80000" dist="40000" dir="5040000" algn="tl">
                    <a:srgbClr val="000000">
                      <a:alpha val="30000"/>
                    </a:srgbClr>
                  </a:outerShdw>
                </a:effectLst>
              </a:rPr>
              <a:t> the same year that his first book of poetry was published. They moved to Dumfries, where he rented a farm.</a:t>
            </a:r>
            <a:endParaRPr lang="ru-RU" sz="3200" b="1" dirty="0">
              <a:ln w="11430"/>
              <a:solidFill>
                <a:srgbClr val="002060"/>
              </a:solidFill>
              <a:effectLst>
                <a:outerShdw blurRad="80000" dist="40000" dir="5040000" algn="tl">
                  <a:srgbClr val="000000">
                    <a:alpha val="30000"/>
                  </a:srgbClr>
                </a:outerShdw>
              </a:effectLst>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60941"/>
            <a:ext cx="4968875" cy="656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9947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934" y="0"/>
            <a:ext cx="3905066" cy="6863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50"/>
          <a:stretch/>
        </p:blipFill>
        <p:spPr bwMode="auto">
          <a:xfrm>
            <a:off x="-8775" y="0"/>
            <a:ext cx="4042775" cy="686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8775" y="1434"/>
            <a:ext cx="9152775" cy="707886"/>
          </a:xfrm>
          <a:prstGeom prst="rect">
            <a:avLst/>
          </a:prstGeom>
          <a:solidFill>
            <a:schemeClr val="accent5">
              <a:lumMod val="20000"/>
              <a:lumOff val="80000"/>
            </a:schemeClr>
          </a:solid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000" b="1" dirty="0">
                <a:ln w="11430"/>
                <a:solidFill>
                  <a:schemeClr val="tx1">
                    <a:lumMod val="95000"/>
                    <a:lumOff val="5000"/>
                  </a:schemeClr>
                </a:solidFill>
                <a:effectLst>
                  <a:outerShdw blurRad="80000" dist="40000" dir="5040000" algn="tl">
                    <a:srgbClr val="000000">
                      <a:alpha val="30000"/>
                    </a:srgbClr>
                  </a:outerShdw>
                </a:effectLst>
              </a:rPr>
              <a:t>Because Robbie Burns' work is loved so much, his birthday is </a:t>
            </a:r>
            <a:r>
              <a:rPr lang="en-US" sz="2000" b="1" dirty="0" smtClean="0">
                <a:ln w="11430"/>
                <a:solidFill>
                  <a:schemeClr val="tx1">
                    <a:lumMod val="95000"/>
                    <a:lumOff val="5000"/>
                  </a:schemeClr>
                </a:solidFill>
                <a:effectLst>
                  <a:outerShdw blurRad="80000" dist="40000" dir="5040000" algn="tl">
                    <a:srgbClr val="000000">
                      <a:alpha val="30000"/>
                    </a:srgbClr>
                  </a:outerShdw>
                </a:effectLst>
              </a:rPr>
              <a:t>celebrated</a:t>
            </a:r>
          </a:p>
          <a:p>
            <a:pPr algn="ctr"/>
            <a:r>
              <a:rPr lang="en-US" sz="2000" b="1" dirty="0" smtClean="0">
                <a:ln w="11430"/>
                <a:solidFill>
                  <a:schemeClr val="tx1">
                    <a:lumMod val="95000"/>
                    <a:lumOff val="5000"/>
                  </a:schemeClr>
                </a:solidFill>
                <a:effectLst>
                  <a:outerShdw blurRad="80000" dist="40000" dir="5040000" algn="tl">
                    <a:srgbClr val="000000">
                      <a:alpha val="30000"/>
                    </a:srgbClr>
                  </a:outerShdw>
                </a:effectLst>
              </a:rPr>
              <a:t> </a:t>
            </a:r>
            <a:r>
              <a:rPr lang="en-US" sz="2000" b="1" dirty="0">
                <a:ln w="11430"/>
                <a:solidFill>
                  <a:schemeClr val="tx1">
                    <a:lumMod val="95000"/>
                    <a:lumOff val="5000"/>
                  </a:schemeClr>
                </a:solidFill>
                <a:effectLst>
                  <a:outerShdw blurRad="80000" dist="40000" dir="5040000" algn="tl">
                    <a:srgbClr val="000000">
                      <a:alpha val="30000"/>
                    </a:srgbClr>
                  </a:outerShdw>
                </a:effectLst>
              </a:rPr>
              <a:t>all over the world on January 25th. </a:t>
            </a:r>
            <a:endParaRPr lang="ru-RU" sz="2000" b="1" dirty="0">
              <a:ln w="11430"/>
              <a:solidFill>
                <a:schemeClr val="tx1">
                  <a:lumMod val="95000"/>
                  <a:lumOff val="5000"/>
                </a:schemeClr>
              </a:solidFill>
              <a:effectLst>
                <a:outerShdw blurRad="80000" dist="40000" dir="5040000" algn="tl">
                  <a:srgbClr val="000000">
                    <a:alpha val="30000"/>
                  </a:srgbClr>
                </a:outerShdw>
              </a:effectLst>
            </a:endParaRPr>
          </a:p>
        </p:txBody>
      </p:sp>
      <p:sp>
        <p:nvSpPr>
          <p:cNvPr id="3" name="Прямоугольник 2"/>
          <p:cNvSpPr/>
          <p:nvPr/>
        </p:nvSpPr>
        <p:spPr>
          <a:xfrm>
            <a:off x="123072" y="6100754"/>
            <a:ext cx="3957041" cy="646331"/>
          </a:xfrm>
          <a:prstGeom prst="rect">
            <a:avLst/>
          </a:prstGeom>
        </p:spPr>
        <p:txBody>
          <a:bodyPr wrap="square">
            <a:spAutoFit/>
          </a:bodyPr>
          <a:lstStyle/>
          <a:p>
            <a:r>
              <a:rPr lang="en-US" b="1" dirty="0">
                <a:solidFill>
                  <a:srgbClr val="FFFF00"/>
                </a:solidFill>
              </a:rPr>
              <a:t>Statue of Robert Burns in Dumfries, Scotland.</a:t>
            </a:r>
            <a:endParaRPr lang="ru-RU" b="1" dirty="0">
              <a:solidFill>
                <a:srgbClr val="FFFF00"/>
              </a:solidFill>
            </a:endParaRPr>
          </a:p>
        </p:txBody>
      </p:sp>
      <p:sp>
        <p:nvSpPr>
          <p:cNvPr id="6" name="Прямоугольник 5"/>
          <p:cNvSpPr/>
          <p:nvPr/>
        </p:nvSpPr>
        <p:spPr>
          <a:xfrm>
            <a:off x="5148062" y="6158444"/>
            <a:ext cx="3820665" cy="646331"/>
          </a:xfrm>
          <a:prstGeom prst="rect">
            <a:avLst/>
          </a:prstGeom>
        </p:spPr>
        <p:txBody>
          <a:bodyPr wrap="square">
            <a:spAutoFit/>
          </a:bodyPr>
          <a:lstStyle/>
          <a:p>
            <a:pPr algn="r"/>
            <a:r>
              <a:rPr lang="en-US" b="1" dirty="0">
                <a:solidFill>
                  <a:srgbClr val="FFFF00"/>
                </a:solidFill>
              </a:rPr>
              <a:t> Robert Burns in Burns Statue Square, </a:t>
            </a:r>
            <a:r>
              <a:rPr lang="en-US" b="1" dirty="0" err="1">
                <a:solidFill>
                  <a:srgbClr val="FFFF00"/>
                </a:solidFill>
              </a:rPr>
              <a:t>Ayr</a:t>
            </a:r>
            <a:r>
              <a:rPr lang="en-US" b="1" dirty="0">
                <a:solidFill>
                  <a:srgbClr val="FFFF00"/>
                </a:solidFill>
              </a:rPr>
              <a:t>, Scotland</a:t>
            </a:r>
            <a:endParaRPr lang="ru-RU" b="1" dirty="0">
              <a:solidFill>
                <a:srgbClr val="FFFF00"/>
              </a:solidFill>
            </a:endParaRPr>
          </a:p>
        </p:txBody>
      </p:sp>
    </p:spTree>
    <p:extLst>
      <p:ext uri="{BB962C8B-B14F-4D97-AF65-F5344CB8AC3E}">
        <p14:creationId xmlns:p14="http://schemas.microsoft.com/office/powerpoint/2010/main" val="263289004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15" b="2742"/>
          <a:stretch/>
        </p:blipFill>
        <p:spPr bwMode="auto">
          <a:xfrm>
            <a:off x="0" y="-42594"/>
            <a:ext cx="9232784" cy="690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0" y="5103674"/>
            <a:ext cx="9232784" cy="1754326"/>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4">
                      <a:satMod val="175000"/>
                      <a:alpha val="40000"/>
                    </a:schemeClr>
                  </a:glow>
                  <a:outerShdw blurRad="80000" dist="40000" dir="5040000" algn="tl">
                    <a:srgbClr val="000000">
                      <a:alpha val="30000"/>
                    </a:srgbClr>
                  </a:outerShdw>
                </a:effectLst>
              </a:rPr>
              <a:t>Highlights of any Robbie Burns festival often include the bagpipes, Scotsmen in kilts and the reading of Burns' poem, "To A Haggis." </a:t>
            </a:r>
          </a:p>
        </p:txBody>
      </p:sp>
    </p:spTree>
    <p:extLst>
      <p:ext uri="{BB962C8B-B14F-4D97-AF65-F5344CB8AC3E}">
        <p14:creationId xmlns:p14="http://schemas.microsoft.com/office/powerpoint/2010/main" val="9666179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492</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19</cp:revision>
  <dcterms:created xsi:type="dcterms:W3CDTF">2016-01-10T12:56:23Z</dcterms:created>
  <dcterms:modified xsi:type="dcterms:W3CDTF">2016-01-21T20:34:43Z</dcterms:modified>
</cp:coreProperties>
</file>