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6" r:id="rId3"/>
    <p:sldId id="276" r:id="rId4"/>
    <p:sldId id="267" r:id="rId5"/>
    <p:sldId id="268" r:id="rId6"/>
    <p:sldId id="269" r:id="rId7"/>
    <p:sldId id="273" r:id="rId8"/>
    <p:sldId id="274" r:id="rId9"/>
    <p:sldId id="275" r:id="rId10"/>
    <p:sldId id="270" r:id="rId11"/>
    <p:sldId id="272" r:id="rId12"/>
    <p:sldId id="271" r:id="rId13"/>
    <p:sldId id="26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80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4B44-0B75-496B-9FD6-36E2BE341BB6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C8F0-0610-4CD5-924C-1656BC1D5B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4B44-0B75-496B-9FD6-36E2BE341BB6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C8F0-0610-4CD5-924C-1656BC1D5B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4B44-0B75-496B-9FD6-36E2BE341BB6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C8F0-0610-4CD5-924C-1656BC1D5B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4B44-0B75-496B-9FD6-36E2BE341BB6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C8F0-0610-4CD5-924C-1656BC1D5B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4B44-0B75-496B-9FD6-36E2BE341BB6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C8F0-0610-4CD5-924C-1656BC1D5B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4B44-0B75-496B-9FD6-36E2BE341BB6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C8F0-0610-4CD5-924C-1656BC1D5B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4B44-0B75-496B-9FD6-36E2BE341BB6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C8F0-0610-4CD5-924C-1656BC1D5B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4B44-0B75-496B-9FD6-36E2BE341BB6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C8F0-0610-4CD5-924C-1656BC1D5B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4B44-0B75-496B-9FD6-36E2BE341BB6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C8F0-0610-4CD5-924C-1656BC1D5B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4B44-0B75-496B-9FD6-36E2BE341BB6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C8F0-0610-4CD5-924C-1656BC1D5B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4B44-0B75-496B-9FD6-36E2BE341BB6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A15C8F0-0610-4CD5-924C-1656BC1D5B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7F4B44-0B75-496B-9FD6-36E2BE341BB6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A15C8F0-0610-4CD5-924C-1656BC1D5BD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edu.ru/" TargetMode="External"/><Relationship Id="rId2" Type="http://schemas.openxmlformats.org/officeDocument/2006/relationships/hyperlink" Target="http://www.zakonprost.ru/content/base/part/718464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7544" y="476672"/>
            <a:ext cx="8229600" cy="5976937"/>
          </a:xfrm>
        </p:spPr>
        <p:txBody>
          <a:bodyPr rtlCol="0"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80396" y="2636912"/>
            <a:ext cx="5852115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Система оценивания 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образовательных резул</a:t>
            </a:r>
            <a:r>
              <a:rPr lang="ru-RU" alt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alt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татов </a:t>
            </a:r>
            <a:r>
              <a:rPr lang="ru-RU" alt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условиях реализации ФГОС</a:t>
            </a:r>
          </a:p>
          <a:p>
            <a:pPr algn="ctr"/>
            <a:endParaRPr lang="ru-RU" sz="2800" b="1" dirty="0" smtClean="0">
              <a:solidFill>
                <a:srgbClr val="C00000"/>
              </a:solidFill>
            </a:endParaRPr>
          </a:p>
        </p:txBody>
      </p:sp>
      <p:pic>
        <p:nvPicPr>
          <p:cNvPr id="3074" name="Picture 2" descr="F:\Фото\ДЛЯ КОНФЕРЕНЦИИ\ФГОС\1_2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39752" y="404664"/>
            <a:ext cx="4032448" cy="1659487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364088" y="4941168"/>
            <a:ext cx="364939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600" b="1" dirty="0" smtClean="0">
                <a:solidFill>
                  <a:srgbClr val="002060"/>
                </a:solidFill>
              </a:rPr>
              <a:t>Шайдурова Валентина Федоровна</a:t>
            </a:r>
          </a:p>
          <a:p>
            <a:pPr algn="r"/>
            <a:r>
              <a:rPr lang="ru-RU" sz="1600" b="1" dirty="0" smtClean="0">
                <a:solidFill>
                  <a:srgbClr val="002060"/>
                </a:solidFill>
              </a:rPr>
              <a:t>Учитель английского языка</a:t>
            </a:r>
          </a:p>
          <a:p>
            <a:pPr algn="r"/>
            <a:r>
              <a:rPr lang="ru-RU" sz="1600" b="1" dirty="0" smtClean="0">
                <a:solidFill>
                  <a:srgbClr val="002060"/>
                </a:solidFill>
              </a:rPr>
              <a:t>ГБОУ «Школа №106»</a:t>
            </a:r>
          </a:p>
          <a:p>
            <a:pPr algn="r"/>
            <a:r>
              <a:rPr lang="ru-RU" sz="1600" b="1" dirty="0" smtClean="0">
                <a:solidFill>
                  <a:srgbClr val="002060"/>
                </a:solidFill>
              </a:rPr>
              <a:t>Санкт-Петербург</a:t>
            </a:r>
          </a:p>
          <a:p>
            <a:pPr algn="r"/>
            <a:r>
              <a:rPr lang="ru-RU" sz="1600" b="1" dirty="0" smtClean="0">
                <a:solidFill>
                  <a:srgbClr val="002060"/>
                </a:solidFill>
              </a:rPr>
              <a:t>2016</a:t>
            </a:r>
            <a:endParaRPr lang="ru-RU" sz="1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/>
          <a:lstStyle/>
          <a:p>
            <a:pPr algn="ctr" eaLnBrk="1" hangingPunct="1"/>
            <a:r>
              <a:rPr lang="ru-RU" altLang="ru-RU" sz="2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Портфолио</a:t>
            </a:r>
            <a:r>
              <a:rPr lang="ru-RU" alt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достижений </a:t>
            </a:r>
            <a:br>
              <a:rPr lang="ru-RU" alt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как инструмент оценки </a:t>
            </a:r>
            <a:r>
              <a:rPr lang="ru-RU" alt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динамики</a:t>
            </a:r>
            <a:br>
              <a:rPr lang="ru-RU" alt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индивидуальных образовательных достижений</a:t>
            </a:r>
          </a:p>
        </p:txBody>
      </p:sp>
      <p:sp>
        <p:nvSpPr>
          <p:cNvPr id="41987" name="TextBox 4"/>
          <p:cNvSpPr txBox="1">
            <a:spLocks noChangeArrowheads="1"/>
          </p:cNvSpPr>
          <p:nvPr/>
        </p:nvSpPr>
        <p:spPr bwMode="auto">
          <a:xfrm>
            <a:off x="250825" y="1412875"/>
            <a:ext cx="8642350" cy="60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altLang="ru-RU" dirty="0">
                <a:latin typeface="Calibri" pitchFamily="34" charset="0"/>
              </a:rPr>
              <a:t>	</a:t>
            </a:r>
            <a:r>
              <a:rPr lang="ru-RU" alt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Портфолио</a:t>
            </a:r>
            <a:r>
              <a:rPr lang="ru-RU" alt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достижений может быть средством для решения ряда важных педагогических задач, позволяющее</a:t>
            </a:r>
            <a:r>
              <a:rPr lang="ru-RU" alt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ru-RU" alt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alt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поддерживать </a:t>
            </a:r>
            <a:r>
              <a:rPr lang="ru-RU" alt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высокую учебную мотивацию обучающихся</a:t>
            </a:r>
            <a:r>
              <a:rPr lang="ru-RU" alt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Font typeface="Arial" charset="0"/>
              <a:buChar char="•"/>
            </a:pPr>
            <a:endParaRPr lang="ru-RU" alt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alt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поощрять </a:t>
            </a:r>
            <a:r>
              <a:rPr lang="ru-RU" alt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их активность и самостоятельность, расширять возможности обучения и самообучения</a:t>
            </a:r>
            <a:r>
              <a:rPr lang="ru-RU" alt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Font typeface="Arial" charset="0"/>
              <a:buChar char="•"/>
            </a:pPr>
            <a:endParaRPr lang="ru-RU" alt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alt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развивать </a:t>
            </a:r>
            <a:r>
              <a:rPr lang="ru-RU" alt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навыки рефлексивной и оценочной (в том числе </a:t>
            </a:r>
            <a:r>
              <a:rPr lang="ru-RU" alt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самооценочной</a:t>
            </a:r>
            <a:r>
              <a:rPr lang="ru-RU" alt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деятельности обучающихся</a:t>
            </a:r>
            <a:r>
              <a:rPr lang="ru-RU" alt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Font typeface="Arial" charset="0"/>
              <a:buChar char="•"/>
            </a:pPr>
            <a:endParaRPr lang="ru-RU" alt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alt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формировать </a:t>
            </a:r>
            <a:r>
              <a:rPr lang="ru-RU" alt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умение учиться — ставить цели, планировать и организовывать собственную учебную деятельность.</a:t>
            </a:r>
          </a:p>
          <a:p>
            <a:pPr algn="just"/>
            <a:endParaRPr lang="ru-RU" alt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alt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altLang="ru-RU" sz="1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altLang="ru-RU" sz="1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altLang="ru-RU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724648"/>
          </a:xfrm>
        </p:spPr>
        <p:txBody>
          <a:bodyPr/>
          <a:lstStyle/>
          <a:p>
            <a:pPr eaLnBrk="1" hangingPunct="1"/>
            <a:r>
              <a:rPr lang="ru-RU" altLang="ru-RU" sz="36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Портфолио</a:t>
            </a:r>
            <a:r>
              <a:rPr lang="ru-RU" alt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достижений учащегося</a:t>
            </a:r>
          </a:p>
        </p:txBody>
      </p:sp>
      <p:sp>
        <p:nvSpPr>
          <p:cNvPr id="45059" name="TextBox 4"/>
          <p:cNvSpPr txBox="1">
            <a:spLocks noChangeArrowheads="1"/>
          </p:cNvSpPr>
          <p:nvPr/>
        </p:nvSpPr>
        <p:spPr bwMode="auto">
          <a:xfrm>
            <a:off x="250825" y="1412875"/>
            <a:ext cx="864235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altLang="ru-RU">
                <a:latin typeface="Calibri" pitchFamily="34" charset="0"/>
              </a:rPr>
              <a:t>	</a:t>
            </a:r>
          </a:p>
          <a:p>
            <a:pPr algn="just"/>
            <a:r>
              <a:rPr lang="ru-RU" altLang="ru-RU" sz="2000">
                <a:latin typeface="Calibri" pitchFamily="34" charset="0"/>
                <a:cs typeface="Times New Roman" pitchFamily="18" charset="0"/>
              </a:rPr>
              <a:t>	</a:t>
            </a:r>
            <a:endParaRPr lang="ru-RU" altLang="ru-RU" sz="140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altLang="ru-RU">
              <a:latin typeface="Calibri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28662" y="1142984"/>
            <a:ext cx="764386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rgbClr val="002060"/>
                </a:solidFill>
              </a:rPr>
              <a:t>	В состав портфеля достижений могут включаться результаты, достигнутые учеником не только в ходе учебной деятельности, но и в иных формах активности:</a:t>
            </a:r>
          </a:p>
          <a:p>
            <a:pPr>
              <a:defRPr/>
            </a:pPr>
            <a:endParaRPr lang="ru-RU" sz="2000" b="1" dirty="0">
              <a:solidFill>
                <a:srgbClr val="002060"/>
              </a:solidFill>
            </a:endParaRPr>
          </a:p>
          <a:p>
            <a:pPr marL="285750" indent="-285750">
              <a:defRPr/>
            </a:pPr>
            <a:r>
              <a:rPr lang="ru-RU" sz="2400" b="1" dirty="0" smtClean="0">
                <a:solidFill>
                  <a:srgbClr val="002060"/>
                </a:solidFill>
              </a:rPr>
              <a:t>-  </a:t>
            </a:r>
            <a:r>
              <a:rPr lang="ru-RU" sz="2400" b="1" dirty="0" err="1" smtClean="0">
                <a:solidFill>
                  <a:srgbClr val="002060"/>
                </a:solidFill>
              </a:rPr>
              <a:t>Портфолио</a:t>
            </a:r>
            <a:r>
              <a:rPr lang="ru-RU" sz="2400" b="1" dirty="0" smtClean="0">
                <a:solidFill>
                  <a:srgbClr val="002060"/>
                </a:solidFill>
              </a:rPr>
              <a:t>  </a:t>
            </a:r>
            <a:r>
              <a:rPr lang="ru-RU" sz="2400" b="1" dirty="0">
                <a:solidFill>
                  <a:srgbClr val="002060"/>
                </a:solidFill>
              </a:rPr>
              <a:t>документов</a:t>
            </a:r>
          </a:p>
          <a:p>
            <a:pPr marL="285750" indent="-285750">
              <a:defRPr/>
            </a:pPr>
            <a:r>
              <a:rPr lang="ru-RU" sz="2400" b="1" dirty="0" smtClean="0">
                <a:solidFill>
                  <a:srgbClr val="002060"/>
                </a:solidFill>
              </a:rPr>
              <a:t>-  </a:t>
            </a:r>
            <a:r>
              <a:rPr lang="ru-RU" sz="2400" b="1" dirty="0" err="1" smtClean="0">
                <a:solidFill>
                  <a:srgbClr val="002060"/>
                </a:solidFill>
              </a:rPr>
              <a:t>Портфолио</a:t>
            </a: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>
                <a:solidFill>
                  <a:srgbClr val="002060"/>
                </a:solidFill>
              </a:rPr>
              <a:t>работ</a:t>
            </a:r>
          </a:p>
          <a:p>
            <a:pPr marL="285750" indent="-285750">
              <a:defRPr/>
            </a:pPr>
            <a:r>
              <a:rPr lang="ru-RU" sz="2400" b="1" dirty="0" smtClean="0">
                <a:solidFill>
                  <a:srgbClr val="002060"/>
                </a:solidFill>
              </a:rPr>
              <a:t>-  </a:t>
            </a:r>
            <a:r>
              <a:rPr lang="ru-RU" sz="2400" b="1" dirty="0" err="1" smtClean="0">
                <a:solidFill>
                  <a:srgbClr val="002060"/>
                </a:solidFill>
              </a:rPr>
              <a:t>Портфолио</a:t>
            </a: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>
                <a:solidFill>
                  <a:srgbClr val="002060"/>
                </a:solidFill>
              </a:rPr>
              <a:t>отзывов</a:t>
            </a:r>
          </a:p>
          <a:p>
            <a:pPr marL="285750" indent="-285750">
              <a:buFontTx/>
              <a:buChar char="-"/>
              <a:defRPr/>
            </a:pPr>
            <a:r>
              <a:rPr lang="ru-RU" sz="2400" b="1" dirty="0" err="1" smtClean="0">
                <a:solidFill>
                  <a:srgbClr val="002060"/>
                </a:solidFill>
              </a:rPr>
              <a:t>Портфолио</a:t>
            </a:r>
            <a:r>
              <a:rPr lang="ru-RU" sz="2400" b="1" dirty="0" smtClean="0">
                <a:solidFill>
                  <a:srgbClr val="002060"/>
                </a:solidFill>
              </a:rPr>
              <a:t> проект-</a:t>
            </a:r>
          </a:p>
          <a:p>
            <a:pPr marL="285750" indent="-285750">
              <a:buFontTx/>
              <a:buChar char="-"/>
              <a:defRPr/>
            </a:pPr>
            <a:r>
              <a:rPr lang="ru-RU" sz="2400" b="1" dirty="0" err="1" smtClean="0">
                <a:solidFill>
                  <a:srgbClr val="002060"/>
                </a:solidFill>
              </a:rPr>
              <a:t>Портфолио</a:t>
            </a: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>
                <a:solidFill>
                  <a:srgbClr val="002060"/>
                </a:solidFill>
              </a:rPr>
              <a:t>учебных достижений по определенному предмету или направлению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  <a:p>
            <a:pPr marL="285750" indent="-285750">
              <a:buFont typeface="Wingdings" pitchFamily="2" charset="2"/>
              <a:buChar char="q"/>
              <a:defRPr/>
            </a:pPr>
            <a:endParaRPr lang="ru-RU" sz="2000" dirty="0"/>
          </a:p>
          <a:p>
            <a:pPr marL="285750" indent="-285750">
              <a:buFont typeface="Wingdings" pitchFamily="2" charset="2"/>
              <a:buChar char="q"/>
              <a:defRPr/>
            </a:pPr>
            <a:endParaRPr lang="ru-RU" dirty="0"/>
          </a:p>
          <a:p>
            <a:pPr marL="285750" indent="-285750">
              <a:buFont typeface="Wingdings" pitchFamily="2" charset="2"/>
              <a:buChar char="q"/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43011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altLang="ru-RU" smtClean="0"/>
          </a:p>
        </p:txBody>
      </p:sp>
      <p:pic>
        <p:nvPicPr>
          <p:cNvPr id="4301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14290"/>
            <a:ext cx="847725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9632" y="836712"/>
            <a:ext cx="1366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Источники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331640" y="1988840"/>
            <a:ext cx="591773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ru-RU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http://www.zakonprost.ru/content/base/part/718464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- </a:t>
            </a:r>
          </a:p>
          <a:p>
            <a:pPr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dirty="0" smtClean="0">
              <a:latin typeface="Times New Roman" pitchFamily="18" charset="0"/>
              <a:cs typeface="Times New Roman" pitchFamily="18" charset="0"/>
              <a:hlinkClick r:id="rId3"/>
            </a:endParaRPr>
          </a:p>
          <a:p>
            <a:pPr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dirty="0" smtClean="0">
              <a:latin typeface="Times New Roman" pitchFamily="18" charset="0"/>
              <a:cs typeface="Times New Roman" pitchFamily="18" charset="0"/>
              <a:hlinkClick r:id="rId3"/>
            </a:endParaRPr>
          </a:p>
          <a:p>
            <a:pPr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dirty="0" smtClean="0">
              <a:latin typeface="Times New Roman" pitchFamily="18" charset="0"/>
              <a:cs typeface="Times New Roman" pitchFamily="18" charset="0"/>
              <a:hlinkClick r:id="rId3"/>
            </a:endParaRPr>
          </a:p>
          <a:p>
            <a:pPr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ru-RU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http://dogm.mos.ru/legislation/lawacts/910066/</a:t>
            </a:r>
            <a:endParaRPr lang="ru-RU" altLang="ru-RU" dirty="0" smtClean="0">
              <a:latin typeface="Times New Roman" pitchFamily="18" charset="0"/>
              <a:cs typeface="Times New Roman" pitchFamily="18" charset="0"/>
              <a:hlinkClick r:id="rId3"/>
            </a:endParaRPr>
          </a:p>
          <a:p>
            <a:pPr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dirty="0" smtClean="0">
              <a:latin typeface="Times New Roman" pitchFamily="18" charset="0"/>
              <a:cs typeface="Times New Roman" pitchFamily="18" charset="0"/>
              <a:hlinkClick r:id="rId3"/>
            </a:endParaRPr>
          </a:p>
          <a:p>
            <a:pPr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dirty="0" smtClean="0">
              <a:latin typeface="Times New Roman" pitchFamily="18" charset="0"/>
              <a:cs typeface="Times New Roman" pitchFamily="18" charset="0"/>
              <a:hlinkClick r:id="rId3"/>
            </a:endParaRPr>
          </a:p>
          <a:p>
            <a:pPr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dirty="0" smtClean="0">
              <a:latin typeface="Times New Roman" pitchFamily="18" charset="0"/>
              <a:cs typeface="Times New Roman" pitchFamily="18" charset="0"/>
              <a:hlinkClick r:id="rId3"/>
            </a:endParaRPr>
          </a:p>
          <a:p>
            <a:pPr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dirty="0" smtClean="0">
              <a:latin typeface="Times New Roman" pitchFamily="18" charset="0"/>
              <a:cs typeface="Times New Roman" pitchFamily="18" charset="0"/>
              <a:hlinkClick r:id="rId3"/>
            </a:endParaRPr>
          </a:p>
          <a:p>
            <a:pPr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ru-RU" dirty="0" smtClean="0">
                <a:latin typeface="Times New Roman" pitchFamily="18" charset="0"/>
                <a:cs typeface="Times New Roman" pitchFamily="18" charset="0"/>
                <a:hlinkClick r:id="rId3"/>
              </a:rPr>
              <a:t>https://openedu.ru/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А.М.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Голдин . «Образование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2.0: модный термин или новое содержание?»</a:t>
            </a:r>
          </a:p>
          <a:p>
            <a:pPr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F:\Фото\ДЛЯ КОНФЕРЕНЦИИ\ФГОС\fgo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72816" y="188640"/>
            <a:ext cx="3223323" cy="1584176"/>
          </a:xfrm>
          <a:prstGeom prst="ellipse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547664" y="2348880"/>
            <a:ext cx="58143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Федеральный государственный образовательный стандарт    основного общего образования</a:t>
            </a:r>
            <a:endParaRPr lang="ru-RU" dirty="0"/>
          </a:p>
        </p:txBody>
      </p:sp>
      <p:sp>
        <p:nvSpPr>
          <p:cNvPr id="8" name="Rectangle 7"/>
          <p:cNvSpPr/>
          <p:nvPr/>
        </p:nvSpPr>
        <p:spPr>
          <a:xfrm>
            <a:off x="1331640" y="3501008"/>
            <a:ext cx="61206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Распоряжение правительства РФ от 7 сентября 2010 «План действий по модернизации общего образования на 2011 - 2015 годы.»</a:t>
            </a:r>
            <a:endParaRPr lang="ru-RU" dirty="0"/>
          </a:p>
        </p:txBody>
      </p:sp>
      <p:sp>
        <p:nvSpPr>
          <p:cNvPr id="9" name="Rectangle 8"/>
          <p:cNvSpPr/>
          <p:nvPr/>
        </p:nvSpPr>
        <p:spPr>
          <a:xfrm>
            <a:off x="1331640" y="5877272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О.Е.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Лебедев. «Проблемы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формирования дидактической системы «Школы ступеней»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Фото\ДЛЯ КОНФЕРЕНЦИИ\ФГОС\fg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67736" y="0"/>
            <a:ext cx="2376264" cy="1167869"/>
          </a:xfrm>
          <a:prstGeom prst="ellipse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971600" y="1556792"/>
            <a:ext cx="727280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1.Новые образовательные результаты не проверяются старыми контрольно-измерительными материалами</a:t>
            </a:r>
          </a:p>
          <a:p>
            <a:pPr>
              <a:spcBef>
                <a:spcPct val="50000"/>
              </a:spcBef>
            </a:pPr>
            <a:r>
              <a:rPr lang="ru-RU" alt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2.Традиционные представления об отметках тормозят развитие новых оценочных процедур</a:t>
            </a:r>
          </a:p>
          <a:p>
            <a:pPr>
              <a:spcBef>
                <a:spcPct val="50000"/>
              </a:spcBef>
            </a:pPr>
            <a:r>
              <a:rPr lang="ru-RU" alt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3.Пятибалльные отметки не отражают всего разнообразия качественных оценок</a:t>
            </a:r>
          </a:p>
          <a:p>
            <a:pPr>
              <a:spcBef>
                <a:spcPct val="50000"/>
              </a:spcBef>
            </a:pPr>
            <a:r>
              <a:rPr lang="ru-RU" alt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4.Традиции оценивания не позволяют развивать самооценку школьников</a:t>
            </a:r>
          </a:p>
          <a:p>
            <a:pPr>
              <a:spcBef>
                <a:spcPct val="50000"/>
              </a:spcBef>
            </a:pPr>
            <a:r>
              <a:rPr lang="ru-RU" alt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5.Традиции оценивания дискомфортны для учеников, отрицательно влияют на их мотивацию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75656" y="692696"/>
            <a:ext cx="44903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altLang="ru-RU" sz="2400" b="1" dirty="0" smtClean="0">
                <a:solidFill>
                  <a:srgbClr val="C00000"/>
                </a:solidFill>
              </a:rPr>
              <a:t>ПРОБЛЕМЫ ОЦЕНИВАНИЯ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altLang="ru-RU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Объект и содержание оценки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389120"/>
          </a:xfrm>
        </p:spPr>
        <p:txBody>
          <a:bodyPr/>
          <a:lstStyle/>
          <a:p>
            <a:pPr algn="just" eaLnBrk="1" hangingPunct="1">
              <a:buNone/>
              <a:defRPr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соответствии со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Стандартом, </a:t>
            </a:r>
          </a:p>
          <a:p>
            <a:pPr algn="just" eaLnBrk="1" hangingPunct="1">
              <a:buNone/>
              <a:defRPr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основным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объектом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системы оценки, </a:t>
            </a: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None/>
              <a:defRPr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её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содержательной и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критериальной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базой выступают планируемые результаты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освоения обучающимися основной образовательной программы начального общего образования:</a:t>
            </a:r>
          </a:p>
          <a:p>
            <a:pPr marL="1430338" indent="-708025" eaLnBrk="1" hangingPunct="1">
              <a:buNone/>
              <a:defRPr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предметные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1430338" indent="-708025" eaLnBrk="1" hangingPunct="1">
              <a:buNone/>
              <a:defRPr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метапредметные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1430338" indent="-708025" eaLnBrk="1" hangingPunct="1">
              <a:buNone/>
              <a:defRPr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личностные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 txBox="1">
            <a:spLocks noChangeArrowheads="1"/>
          </p:cNvSpPr>
          <p:nvPr/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65078B2-1262-463A-B736-CAD9BE23DF2D}" type="slidenum">
              <a:rPr lang="ru-RU" altLang="ru-RU" sz="1400">
                <a:solidFill>
                  <a:srgbClr val="000000"/>
                </a:solidFill>
                <a:latin typeface="Tahoma" pitchFamily="34" charset="0"/>
              </a:rPr>
              <a:pPr algn="r"/>
              <a:t>4</a:t>
            </a:fld>
            <a:endParaRPr lang="ru-RU" altLang="ru-RU" sz="14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3" name="AutoShape 4"/>
          <p:cNvSpPr>
            <a:spLocks noChangeArrowheads="1"/>
          </p:cNvSpPr>
          <p:nvPr/>
        </p:nvSpPr>
        <p:spPr bwMode="auto">
          <a:xfrm>
            <a:off x="1619250" y="5121275"/>
            <a:ext cx="6121400" cy="1441450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800" b="1" kern="0" dirty="0" smtClean="0">
                <a:solidFill>
                  <a:srgbClr val="C00000"/>
                </a:solidFill>
              </a:rPr>
              <a:t>способность к решению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800" b="1" kern="0" dirty="0" smtClean="0">
                <a:solidFill>
                  <a:srgbClr val="C00000"/>
                </a:solidFill>
              </a:rPr>
              <a:t>учебно-познавательных 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800" b="1" kern="0" dirty="0" smtClean="0">
                <a:solidFill>
                  <a:srgbClr val="C00000"/>
                </a:solidFill>
              </a:rPr>
              <a:t>учебно-практических задач  </a:t>
            </a:r>
            <a:endParaRPr lang="ru-RU" altLang="ru-RU" sz="1600" b="1" kern="0" dirty="0" smtClean="0">
              <a:solidFill>
                <a:srgbClr val="C00000"/>
              </a:solidFill>
            </a:endParaRPr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0" y="1928802"/>
            <a:ext cx="2808288" cy="1836737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400" b="1" kern="0" dirty="0" smtClean="0">
                <a:solidFill>
                  <a:srgbClr val="002060"/>
                </a:solidFill>
              </a:rPr>
              <a:t> </a:t>
            </a:r>
            <a:r>
              <a:rPr lang="ru-RU" altLang="ru-RU" sz="2400" b="1" u="sng" kern="0" dirty="0" smtClean="0">
                <a:solidFill>
                  <a:srgbClr val="002060"/>
                </a:solidFill>
              </a:rPr>
              <a:t>личностные</a:t>
            </a:r>
            <a:r>
              <a:rPr lang="ru-RU" altLang="ru-RU" sz="2400" b="1" kern="0" dirty="0" smtClean="0">
                <a:solidFill>
                  <a:srgbClr val="002060"/>
                </a:solidFill>
              </a:rPr>
              <a:t>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ru-RU" altLang="ru-RU" sz="1600" b="1" kern="0" dirty="0" smtClean="0">
                <a:solidFill>
                  <a:srgbClr val="002060"/>
                </a:solidFill>
              </a:rPr>
              <a:t>самоопределение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ru-RU" altLang="ru-RU" sz="1600" b="1" kern="0" dirty="0" err="1" smtClean="0">
                <a:solidFill>
                  <a:srgbClr val="002060"/>
                </a:solidFill>
              </a:rPr>
              <a:t>смыслообразование</a:t>
            </a:r>
            <a:endParaRPr lang="ru-RU" altLang="ru-RU" sz="1600" b="1" kern="0" dirty="0" smtClean="0">
              <a:solidFill>
                <a:srgbClr val="00206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ru-RU" altLang="ru-RU" sz="1600" b="1" kern="0" dirty="0" smtClean="0">
                <a:solidFill>
                  <a:srgbClr val="002060"/>
                </a:solidFill>
              </a:rPr>
              <a:t>морально-этическая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600" b="1" kern="0" dirty="0" smtClean="0">
                <a:solidFill>
                  <a:srgbClr val="002060"/>
                </a:solidFill>
              </a:rPr>
              <a:t> ориентация</a:t>
            </a:r>
          </a:p>
        </p:txBody>
      </p:sp>
      <p:sp>
        <p:nvSpPr>
          <p:cNvPr id="16" name="AutoShape 2"/>
          <p:cNvSpPr>
            <a:spLocks noChangeArrowheads="1"/>
          </p:cNvSpPr>
          <p:nvPr/>
        </p:nvSpPr>
        <p:spPr bwMode="auto">
          <a:xfrm>
            <a:off x="2928926" y="2000240"/>
            <a:ext cx="3203575" cy="1800225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400" b="1" u="sng" kern="0" dirty="0" err="1" smtClean="0">
                <a:solidFill>
                  <a:srgbClr val="7030A0"/>
                </a:solidFill>
              </a:rPr>
              <a:t>метапредметные</a:t>
            </a:r>
            <a:r>
              <a:rPr lang="ru-RU" altLang="ru-RU" sz="2400" b="1" kern="0" dirty="0" smtClean="0">
                <a:solidFill>
                  <a:srgbClr val="7030A0"/>
                </a:solidFill>
              </a:rPr>
              <a:t>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ru-RU" altLang="ru-RU" sz="1600" b="1" kern="0" dirty="0" err="1" smtClean="0">
                <a:solidFill>
                  <a:srgbClr val="7030A0"/>
                </a:solidFill>
              </a:rPr>
              <a:t>саморегуляция</a:t>
            </a:r>
            <a:endParaRPr lang="ru-RU" altLang="ru-RU" sz="1600" b="1" kern="0" dirty="0" smtClean="0">
              <a:solidFill>
                <a:srgbClr val="7030A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ru-RU" altLang="ru-RU" sz="1600" b="1" kern="0" dirty="0" smtClean="0">
                <a:solidFill>
                  <a:srgbClr val="7030A0"/>
                </a:solidFill>
              </a:rPr>
              <a:t>коммуникация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ru-RU" altLang="ru-RU" sz="1600" b="1" kern="0" dirty="0" smtClean="0">
                <a:solidFill>
                  <a:srgbClr val="7030A0"/>
                </a:solidFill>
              </a:rPr>
              <a:t>познавательная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600" b="1" kern="0" dirty="0" smtClean="0">
                <a:solidFill>
                  <a:srgbClr val="7030A0"/>
                </a:solidFill>
              </a:rPr>
              <a:t>  деятельность </a:t>
            </a:r>
          </a:p>
        </p:txBody>
      </p:sp>
      <p:sp>
        <p:nvSpPr>
          <p:cNvPr id="17" name="AutoShape 2"/>
          <p:cNvSpPr>
            <a:spLocks noChangeArrowheads="1"/>
          </p:cNvSpPr>
          <p:nvPr/>
        </p:nvSpPr>
        <p:spPr bwMode="auto">
          <a:xfrm>
            <a:off x="6215074" y="2000240"/>
            <a:ext cx="2808287" cy="1800225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400" b="1" kern="0" dirty="0" smtClean="0">
                <a:solidFill>
                  <a:srgbClr val="1C1C1C"/>
                </a:solidFill>
              </a:rPr>
              <a:t> </a:t>
            </a:r>
            <a:r>
              <a:rPr lang="ru-RU" altLang="ru-RU" sz="2400" b="1" u="sng" kern="0" dirty="0" smtClean="0">
                <a:solidFill>
                  <a:srgbClr val="00B050"/>
                </a:solidFill>
              </a:rPr>
              <a:t>предметные</a:t>
            </a:r>
            <a:r>
              <a:rPr lang="ru-RU" altLang="ru-RU" sz="2400" b="1" kern="0" dirty="0" smtClean="0">
                <a:solidFill>
                  <a:srgbClr val="00B050"/>
                </a:solidFill>
              </a:rPr>
              <a:t>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ru-RU" altLang="ru-RU" sz="1600" b="1" kern="0" dirty="0" smtClean="0">
                <a:solidFill>
                  <a:srgbClr val="00B050"/>
                </a:solidFill>
              </a:rPr>
              <a:t>освоение </a:t>
            </a:r>
            <a:r>
              <a:rPr lang="ru-RU" altLang="ru-RU" sz="1600" b="1" kern="0" dirty="0" err="1" smtClean="0">
                <a:solidFill>
                  <a:srgbClr val="00B050"/>
                </a:solidFill>
              </a:rPr>
              <a:t>системати</a:t>
            </a:r>
            <a:r>
              <a:rPr lang="ru-RU" altLang="ru-RU" sz="1600" b="1" kern="0" dirty="0" smtClean="0">
                <a:solidFill>
                  <a:srgbClr val="00B050"/>
                </a:solidFill>
              </a:rPr>
              <a:t>-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600" b="1" kern="0" dirty="0" smtClean="0">
                <a:solidFill>
                  <a:srgbClr val="00B050"/>
                </a:solidFill>
              </a:rPr>
              <a:t>  </a:t>
            </a:r>
            <a:r>
              <a:rPr lang="ru-RU" altLang="ru-RU" sz="1600" b="1" kern="0" dirty="0" err="1" smtClean="0">
                <a:solidFill>
                  <a:srgbClr val="00B050"/>
                </a:solidFill>
              </a:rPr>
              <a:t>ческих</a:t>
            </a:r>
            <a:r>
              <a:rPr lang="ru-RU" altLang="ru-RU" sz="1600" b="1" kern="0" dirty="0" smtClean="0">
                <a:solidFill>
                  <a:srgbClr val="00B050"/>
                </a:solidFill>
              </a:rPr>
              <a:t> знаний,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ru-RU" altLang="ru-RU" sz="1600" b="1" kern="0" dirty="0" smtClean="0">
                <a:solidFill>
                  <a:srgbClr val="00B050"/>
                </a:solidFill>
              </a:rPr>
              <a:t>преобразование, при-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600" b="1" kern="0" dirty="0" smtClean="0">
                <a:solidFill>
                  <a:srgbClr val="00B050"/>
                </a:solidFill>
              </a:rPr>
              <a:t>  </a:t>
            </a:r>
            <a:r>
              <a:rPr lang="ru-RU" altLang="ru-RU" sz="1600" b="1" kern="0" dirty="0" err="1" smtClean="0">
                <a:solidFill>
                  <a:srgbClr val="00B050"/>
                </a:solidFill>
              </a:rPr>
              <a:t>менение</a:t>
            </a:r>
            <a:r>
              <a:rPr lang="ru-RU" altLang="ru-RU" sz="1600" b="1" kern="0" dirty="0" smtClean="0">
                <a:solidFill>
                  <a:srgbClr val="00B050"/>
                </a:solidFill>
              </a:rPr>
              <a:t> и </a:t>
            </a:r>
            <a:r>
              <a:rPr lang="ru-RU" altLang="ru-RU" sz="1600" b="1" kern="0" dirty="0" err="1" smtClean="0">
                <a:solidFill>
                  <a:srgbClr val="00B050"/>
                </a:solidFill>
              </a:rPr>
              <a:t>самостоя</a:t>
            </a:r>
            <a:r>
              <a:rPr lang="ru-RU" altLang="ru-RU" sz="1600" b="1" kern="0" dirty="0" smtClean="0">
                <a:solidFill>
                  <a:srgbClr val="00B050"/>
                </a:solidFill>
              </a:rPr>
              <a:t>-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600" b="1" kern="0" dirty="0" smtClean="0">
                <a:solidFill>
                  <a:srgbClr val="00B050"/>
                </a:solidFill>
              </a:rPr>
              <a:t>  тельное пополнение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600" b="1" kern="0" dirty="0" smtClean="0">
                <a:solidFill>
                  <a:srgbClr val="00B050"/>
                </a:solidFill>
              </a:rPr>
              <a:t>  знаний  </a:t>
            </a:r>
          </a:p>
        </p:txBody>
      </p:sp>
      <p:sp>
        <p:nvSpPr>
          <p:cNvPr id="20489" name="WordArt 10"/>
          <p:cNvSpPr>
            <a:spLocks noChangeArrowheads="1" noChangeShapeType="1" noTextEdit="1"/>
          </p:cNvSpPr>
          <p:nvPr/>
        </p:nvSpPr>
        <p:spPr bwMode="auto">
          <a:xfrm>
            <a:off x="576263" y="4000504"/>
            <a:ext cx="7858125" cy="77945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400" i="1" kern="10" spc="100">
                <a:ln w="18000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00FFFF">
                    <a:alpha val="5882"/>
                  </a:srgbClr>
                </a:solidFill>
                <a:effectLst>
                  <a:outerShdw dist="20000" dir="16019955" algn="tl" rotWithShape="0">
                    <a:srgbClr val="001915">
                      <a:alpha val="59998"/>
                    </a:srgbClr>
                  </a:outerShdw>
                </a:effectLst>
                <a:latin typeface="Arial"/>
                <a:cs typeface="Arial"/>
              </a:rPr>
              <a:t>                                                     </a:t>
            </a:r>
          </a:p>
        </p:txBody>
      </p:sp>
      <p:sp>
        <p:nvSpPr>
          <p:cNvPr id="19" name="AutoShape 2"/>
          <p:cNvSpPr>
            <a:spLocks noChangeArrowheads="1"/>
          </p:cNvSpPr>
          <p:nvPr/>
        </p:nvSpPr>
        <p:spPr bwMode="gray">
          <a:xfrm>
            <a:off x="0" y="0"/>
            <a:ext cx="8928100" cy="1092200"/>
          </a:xfrm>
          <a:prstGeom prst="roundRect">
            <a:avLst>
              <a:gd name="adj" fmla="val 49106"/>
            </a:avLst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kern="0" dirty="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+mn-cs"/>
              </a:rPr>
              <a:t>Ориентация на результат: </a:t>
            </a:r>
            <a:endParaRPr lang="ru-RU" sz="2800" b="1" kern="0" dirty="0" smtClean="0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kern="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+mn-cs"/>
              </a:rPr>
              <a:t>в чем проявляется </a:t>
            </a:r>
            <a:r>
              <a:rPr lang="ru-RU" sz="2400" b="1" kern="0" dirty="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+mn-cs"/>
              </a:rPr>
              <a:t>достижение результатов</a:t>
            </a:r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6215074" y="1071546"/>
            <a:ext cx="914400" cy="914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3714744" y="1142984"/>
            <a:ext cx="914400" cy="914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1214414" y="1071546"/>
            <a:ext cx="914400" cy="914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2285984" y="4000504"/>
            <a:ext cx="914400" cy="914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16200000" flipH="1">
            <a:off x="4291013" y="4424367"/>
            <a:ext cx="842962" cy="13811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5400000">
            <a:off x="6150783" y="4207671"/>
            <a:ext cx="1000132" cy="58579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510334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Оценка личностных результатов</a:t>
            </a:r>
          </a:p>
        </p:txBody>
      </p:sp>
      <p:sp>
        <p:nvSpPr>
          <p:cNvPr id="37891" name="TextBox 6"/>
          <p:cNvSpPr txBox="1">
            <a:spLocks noChangeArrowheads="1"/>
          </p:cNvSpPr>
          <p:nvPr/>
        </p:nvSpPr>
        <p:spPr bwMode="auto">
          <a:xfrm>
            <a:off x="468313" y="1844675"/>
            <a:ext cx="8280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ru-RU" altLang="ru-RU">
              <a:latin typeface="Calibri" pitchFamily="34" charset="0"/>
            </a:endParaRPr>
          </a:p>
          <a:p>
            <a:pPr algn="just"/>
            <a:endParaRPr lang="ru-RU" altLang="ru-RU">
              <a:latin typeface="Calibri" pitchFamily="34" charset="0"/>
            </a:endParaRPr>
          </a:p>
        </p:txBody>
      </p:sp>
      <p:sp>
        <p:nvSpPr>
          <p:cNvPr id="37892" name="TextBox 4"/>
          <p:cNvSpPr txBox="1">
            <a:spLocks noChangeArrowheads="1"/>
          </p:cNvSpPr>
          <p:nvPr/>
        </p:nvSpPr>
        <p:spPr bwMode="auto">
          <a:xfrm>
            <a:off x="285720" y="1000108"/>
            <a:ext cx="864235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alt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alt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планируемых результатах, описывающих эту группу, отсутствует блок «Выпускник научится». </a:t>
            </a:r>
            <a:endParaRPr lang="ru-RU" altLang="ru-RU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alt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alt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означает, что личностные результаты выпускников на ступени основного общего образования в полном соответствии с требованиями Стандарта не подлежат итоговой оценке. Поэтому оценка этих результатов образовательной деятельности осуществляется в ходе внешних </a:t>
            </a:r>
            <a:r>
              <a:rPr lang="ru-RU" altLang="ru-RU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неперсонифицированных</a:t>
            </a:r>
            <a:r>
              <a:rPr lang="ru-RU" alt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мониторинговых исследований, результаты которых являются основанием для принятия </a:t>
            </a:r>
            <a:r>
              <a:rPr lang="ru-RU" alt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управленческих решений </a:t>
            </a:r>
            <a:r>
              <a:rPr lang="ru-RU" alt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 проектировании и реализации региональных программ развития, программ поддержки образовательного процесса, иных программ. </a:t>
            </a:r>
            <a:endParaRPr lang="ru-RU" altLang="ru-RU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alt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alt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их осуществлению должны быть привлечены специалисты, не работающие в данном образовательном учреждении и обладающие необходимой компетентностью в сфере психологической диагностики развития личности в детском и подростковом возрасте. </a:t>
            </a:r>
            <a:endParaRPr lang="ru-RU" altLang="ru-RU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alt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Предметом </a:t>
            </a:r>
            <a:r>
              <a:rPr lang="ru-RU" alt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оценки в этом случае становится не прогресс личностного развития обучающегося, а эффективность воспитательно-образовательной деятельности образовательного учреждения, муниципальной, региональной или федеральной системы образования. Это принципиальный момент, отличающий оценку личностных результатов от оценки предметных и </a:t>
            </a:r>
            <a:r>
              <a:rPr lang="ru-RU" altLang="ru-RU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alt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результатов.</a:t>
            </a:r>
          </a:p>
          <a:p>
            <a:pPr algn="just"/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endParaRPr lang="ru-RU" altLang="ru-RU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714380"/>
          </a:xfrm>
        </p:spPr>
        <p:txBody>
          <a:bodyPr/>
          <a:lstStyle/>
          <a:p>
            <a:pPr algn="ctr">
              <a:defRPr/>
            </a:pPr>
            <a:r>
              <a:rPr lang="ru-RU" sz="3200" b="1" i="1" dirty="0" smtClean="0">
                <a:solidFill>
                  <a:srgbClr val="C00000"/>
                </a:solidFill>
              </a:rPr>
              <a:t>Оценка личностных УУД</a:t>
            </a:r>
          </a:p>
        </p:txBody>
      </p:sp>
      <p:sp>
        <p:nvSpPr>
          <p:cNvPr id="35843" name="Содержимое 2"/>
          <p:cNvSpPr>
            <a:spLocks noGrp="1"/>
          </p:cNvSpPr>
          <p:nvPr>
            <p:ph idx="1"/>
          </p:nvPr>
        </p:nvSpPr>
        <p:spPr>
          <a:xfrm>
            <a:off x="571472" y="1071546"/>
            <a:ext cx="8001000" cy="4910138"/>
          </a:xfrm>
        </p:spPr>
        <p:txBody>
          <a:bodyPr/>
          <a:lstStyle/>
          <a:p>
            <a:pPr>
              <a:spcBef>
                <a:spcPct val="0"/>
              </a:spcBef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Самоопределение</a:t>
            </a:r>
          </a:p>
          <a:p>
            <a:pPr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Ценностные ориентации (М.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Рокич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Личностные смыслы (Д.А.Леонтьев)</a:t>
            </a:r>
          </a:p>
          <a:p>
            <a:pPr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Опросник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профессиональных предпочтений (Е.А. Климов)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Смыслообразование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Мотивация к обучению (О.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Даниленко,И.ВЕрмакова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Нравственно-этический выбор</a:t>
            </a:r>
          </a:p>
          <a:p>
            <a:pPr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Моральные дилеммы (Г.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Уорк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Д.Кребс)</a:t>
            </a:r>
          </a:p>
          <a:p>
            <a:pPr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Метод нравственных дилемм (Л.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Кольберг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469900" lvl="1" indent="-469900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Q –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сортировка (У. Стефенсон)</a:t>
            </a:r>
          </a:p>
          <a:p>
            <a:pPr>
              <a:spcBef>
                <a:spcPct val="0"/>
              </a:spcBef>
              <a:buFont typeface="Wingdings" pitchFamily="2" charset="2"/>
              <a:buNone/>
              <a:defRPr/>
            </a:pPr>
            <a:endParaRPr lang="ru-RU" sz="2400" dirty="0" smtClean="0"/>
          </a:p>
          <a:p>
            <a:pPr>
              <a:spcBef>
                <a:spcPct val="0"/>
              </a:spcBef>
              <a:buFont typeface="Wingdings" pitchFamily="2" charset="2"/>
              <a:buNone/>
              <a:defRPr/>
            </a:pPr>
            <a:endParaRPr lang="ru-RU" sz="24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hangingPunct="1"/>
            <a:r>
              <a:rPr lang="ru-RU" alt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Оценка достижения </a:t>
            </a:r>
            <a:r>
              <a:rPr lang="ru-RU" alt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предметных </a:t>
            </a:r>
            <a:r>
              <a:rPr lang="ru-RU" alt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результатов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354013" algn="just" eaLnBrk="1" hangingPunct="1">
              <a:buFont typeface="Wingdings" pitchFamily="2" charset="2"/>
              <a:buNone/>
              <a:defRPr/>
            </a:pP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Объектом оценки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предметных результатов является: </a:t>
            </a: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способность обучающихся решать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учебно-познавательные и учебно-практические задачи.</a:t>
            </a:r>
          </a:p>
          <a:p>
            <a:pPr marL="0" indent="354013" algn="just" eaLnBrk="1" hangingPunct="1">
              <a:buFont typeface="Wingdings" pitchFamily="2" charset="2"/>
              <a:buNone/>
              <a:defRPr/>
            </a:pP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систему оценки предметных результатов входят:</a:t>
            </a:r>
          </a:p>
          <a:p>
            <a:pPr algn="just" eaLnBrk="1" hangingPunct="1">
              <a:buNone/>
              <a:defRPr/>
            </a:pP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предметные </a:t>
            </a: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учебные действия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показывать, описывать, приводить примеры, решать задачи, характеризовать, использовать, раскрывать, систематизировать, участвовать, объяснять, выявлять, высказывать и аргументировать, представлять и обосновывать.</a:t>
            </a:r>
            <a:endParaRPr lang="ru-RU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None/>
              <a:defRPr/>
            </a:pP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опорные </a:t>
            </a: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знания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 предметам, которые включают в себя ключевые теории, идеи, факты, методы, понятийный аппарат. </a:t>
            </a:r>
            <a:endParaRPr lang="ru-RU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defRPr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z="4000" smtClean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15900" y="214290"/>
          <a:ext cx="8928100" cy="5821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9794"/>
                <a:gridCol w="5867994"/>
                <a:gridCol w="900312"/>
              </a:tblGrid>
              <a:tr h="100798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Уровни успешности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14" marB="45714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Критерии и показатели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14" marB="45714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Отметка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14" marB="45714"/>
                </a:tc>
              </a:tr>
              <a:tr h="944845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</a:t>
                      </a:r>
                      <a:r>
                        <a:rPr lang="en-US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ысокий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уровень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14" marB="45714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полнота освоения планируемых результатов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(ученик получит возможность научится)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уровень овладения учебными действиями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сформированность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интересов к данной предметной области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(отлично)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14" marB="45714"/>
                </a:tc>
              </a:tr>
              <a:tr h="944845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</a:t>
                      </a:r>
                      <a:r>
                        <a:rPr lang="en-US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овышенный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уровень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14" marB="45714"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полнота освоения планируемых результатов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ученик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научится)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уровень овладения учебными действиями 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сформированность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интересов к данной предметной области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(хорошо)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14" marB="45714"/>
                </a:tc>
              </a:tr>
              <a:tr h="640053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Базовый уровень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14" marB="45714"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демонстрирует освоение учебных действий с опорной системой знаний в рамках диапазона (круга) выделенных задач.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(удовлетворительно)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14" marB="45714"/>
                </a:tc>
              </a:tr>
              <a:tr h="1584908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</a:t>
                      </a:r>
                      <a:r>
                        <a:rPr lang="en-US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ониженный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уровень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14" marB="45714"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itchFamily="34" charset="0"/>
                        <a:buChar char="•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отсутствии систематической базовой подготовки</a:t>
                      </a:r>
                    </a:p>
                    <a:p>
                      <a:pPr marL="285750" indent="-285750" algn="just">
                        <a:buFont typeface="Arial" pitchFamily="34" charset="0"/>
                        <a:buChar char="•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 освоено даже и половины планируемых результатов, которые осваивает большинство обучающихся,</a:t>
                      </a:r>
                    </a:p>
                    <a:p>
                      <a:pPr marL="285750" indent="-285750" algn="just">
                        <a:buFont typeface="Arial" pitchFamily="34" charset="0"/>
                        <a:buChar char="•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имеются значительные пробелы в знаниях, дальнейшее обучение затруднено</a:t>
                      </a:r>
                    </a:p>
                    <a:p>
                      <a:pPr marL="285750" indent="-285750" algn="just">
                        <a:buFont typeface="Arial" pitchFamily="34" charset="0"/>
                        <a:buChar char="•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 этом обучающийся может выполнять отдельные задания повышенного уровня.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(неудовлетворительно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14" marB="45714"/>
                </a:tc>
              </a:tr>
              <a:tr h="698725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</a:t>
                      </a:r>
                      <a:r>
                        <a:rPr lang="en-US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изкий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уровень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14" marB="45714"/>
                </a:tc>
                <a:tc>
                  <a:txBody>
                    <a:bodyPr/>
                    <a:lstStyle/>
                    <a:p>
                      <a:pPr marL="171450" indent="-171450" algn="just">
                        <a:buFont typeface="Arial" pitchFamily="34" charset="0"/>
                        <a:buChar char="•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наличие только отдельных фрагментарных знаний по предмету, дальнейшее обучение практически невозможно.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(плохо)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14" marB="45714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hangingPunct="1"/>
            <a:r>
              <a:rPr lang="ru-RU" alt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Оценка достижения </a:t>
            </a:r>
            <a:r>
              <a:rPr lang="ru-RU" altLang="ru-RU" sz="40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alt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результатов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442913" algn="just" eaLnBrk="1" hangingPunct="1">
              <a:buFont typeface="Wingdings" pitchFamily="2" charset="2"/>
              <a:buNone/>
              <a:defRPr/>
            </a:pP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Система внутренней оценки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результатов включает в себя следующие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процедуры:</a:t>
            </a:r>
          </a:p>
          <a:p>
            <a:pPr marL="0" indent="442913" algn="just" eaLnBrk="1" hangingPunct="1">
              <a:buNone/>
              <a:defRPr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решение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 творческого и поискового характера (творческие задания, интеллектуальный марафон, информационный поиск, задания вариативного повышенного уровня и др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.);</a:t>
            </a:r>
          </a:p>
          <a:p>
            <a:pPr marL="0" indent="442913" algn="just" eaLnBrk="1" hangingPunct="1">
              <a:buNone/>
              <a:defRPr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проектная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деятельность;</a:t>
            </a:r>
          </a:p>
          <a:p>
            <a:pPr marL="0" indent="442913" algn="just" eaLnBrk="1" hangingPunct="1">
              <a:buNone/>
              <a:defRPr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текущие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итоговые проверочные работы, включающие задания на проверку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результатов обучения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442913" algn="just" eaLnBrk="1" hangingPunct="1">
              <a:buNone/>
              <a:defRPr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комплексные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работы на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межпредметной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основе.</a:t>
            </a:r>
          </a:p>
          <a:p>
            <a:pPr eaLnBrk="1" hangingPunct="1"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134</TotalTime>
  <Words>617</Words>
  <Application>Microsoft Office PowerPoint</Application>
  <PresentationFormat>Экран (4:3)</PresentationFormat>
  <Paragraphs>144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Flow</vt:lpstr>
      <vt:lpstr>     </vt:lpstr>
      <vt:lpstr>Слайд 2</vt:lpstr>
      <vt:lpstr>Объект и содержание оценки</vt:lpstr>
      <vt:lpstr>Слайд 4</vt:lpstr>
      <vt:lpstr>Оценка личностных результатов</vt:lpstr>
      <vt:lpstr>Оценка личностных УУД</vt:lpstr>
      <vt:lpstr>Оценка достижения  предметных результатов </vt:lpstr>
      <vt:lpstr>Слайд 8</vt:lpstr>
      <vt:lpstr>Оценка достижения метапредметных результатов </vt:lpstr>
      <vt:lpstr>Портфолио достижений  как инструмент оценки динамики  индивидуальных образовательных достижений</vt:lpstr>
      <vt:lpstr>Портфолио достижений учащегося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</dc:title>
  <dc:creator>acer</dc:creator>
  <cp:lastModifiedBy>user</cp:lastModifiedBy>
  <cp:revision>15</cp:revision>
  <dcterms:created xsi:type="dcterms:W3CDTF">2016-01-12T19:49:30Z</dcterms:created>
  <dcterms:modified xsi:type="dcterms:W3CDTF">2016-01-20T14:24:41Z</dcterms:modified>
</cp:coreProperties>
</file>