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9" r:id="rId3"/>
    <p:sldId id="270" r:id="rId4"/>
    <p:sldId id="271" r:id="rId5"/>
    <p:sldId id="272" r:id="rId6"/>
    <p:sldId id="274" r:id="rId7"/>
    <p:sldId id="275" r:id="rId8"/>
    <p:sldId id="273" r:id="rId9"/>
    <p:sldId id="276" r:id="rId10"/>
    <p:sldId id="277" r:id="rId11"/>
    <p:sldId id="278" r:id="rId12"/>
    <p:sldId id="279" r:id="rId13"/>
    <p:sldId id="280" r:id="rId14"/>
    <p:sldId id="283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3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318AA-0FAA-4E2A-BD80-D7574235D60C}" type="doc">
      <dgm:prSet loTypeId="urn:microsoft.com/office/officeart/2005/8/layout/venn1" loCatId="relationship" qsTypeId="urn:microsoft.com/office/officeart/2005/8/quickstyle/simple1" qsCatId="simple" csTypeId="urn:microsoft.com/office/officeart/2005/8/colors/accent3_2" csCatId="accent3" phldr="1"/>
      <dgm:spPr/>
    </dgm:pt>
    <dgm:pt modelId="{EEF08B70-7892-42AE-95F4-4C63EB295A23}" type="pres">
      <dgm:prSet presAssocID="{9E0318AA-0FAA-4E2A-BD80-D7574235D60C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18D0DDCB-C258-478E-8C01-4992EA7FEB34}" type="presOf" srcId="{9E0318AA-0FAA-4E2A-BD80-D7574235D60C}" destId="{EEF08B70-7892-42AE-95F4-4C63EB295A2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5BA5D-2ECD-4D59-A7DE-E90FF00BFD91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E27D-CA93-489F-8C56-8AE52F4C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1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E27D-CA93-489F-8C56-8AE52F4CFD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41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pedagogika/Obrazovatelnaja-programma-FGOS/Obrazovatelnaja-programma-FGO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ru/url?sa=i&amp;rct=j&amp;q=&amp;esrc=s&amp;source=images&amp;cd=&amp;cad=rja&amp;uact=8&amp;ved=0ahUKEwjh-u-u4cHKAhUCgXIKHTFaDqAQjRwIBw&amp;url=http%3A%2F%2Fhanag.dagschool.com%2Ffgos.php&amp;psig=AFQjCNGIQi3WBhBQFkybj3cBQQrWwwDe_w&amp;ust=145370123630830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бинет 3\Pictures\2894978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0963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ТЕМА</a:t>
            </a:r>
            <a:r>
              <a:rPr lang="ru-RU" sz="2400" b="1" dirty="0" smtClean="0"/>
              <a:t>: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ТЕХНОЛОГИЯ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ПЛАНИРОВАНИЯ ВОСПИТАТЕЛЬНОЙ РАБОТЫ ПЕДАГОГА - ВОСПИТАТЕЛЯ В ГПД С УЧЁТОМ ТРЕБОВАНИЙ ФГОС В РЕЖИМЕ МУНИЦИПАЛЬНОГО ОБРАЗОВАТЕЛЬНОГО УЧРЕЖДЕНИЯ СПЕЦИАЛЬНОЙ (КОРРЕКЦИОННОЙ) ШКОЛЫ – ИНТЕРНАТА №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44008" y="4149080"/>
            <a:ext cx="3672408" cy="1872208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АВТОР- СОСТАВИТЕЛЬ: ЧУБАЕВА НАТАЛЬЯ НИКОЛАЕВНА, ВОСПИТАТЕЛЬ ГПД МОУ «С(К)ОШИ 34», 1 КВАЛИФИКАЦИОННОЙ КАТЕГОРИИ, Г. </a:t>
            </a:r>
            <a:r>
              <a:rPr lang="ru-RU" sz="2000" b="1" i="1" smtClean="0">
                <a:solidFill>
                  <a:schemeClr val="accent3">
                    <a:lumMod val="50000"/>
                  </a:schemeClr>
                </a:solidFill>
              </a:rPr>
              <a:t>МАГНИТОГОРСКА ЧЕЛЯБИНСКОЙ ОБЛАСТИ, 2014 ГОД</a:t>
            </a:r>
            <a:endParaRPr lang="ru-RU" sz="20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кабинет 3\Pictures\i (3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338437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30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абинет 3\Pictures\28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Таблица 3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Цель, задачи и содержание режимных моментов в группе продлённого дня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08447"/>
              </p:ext>
            </p:extLst>
          </p:nvPr>
        </p:nvGraphicFramePr>
        <p:xfrm>
          <a:off x="179512" y="1600200"/>
          <a:ext cx="8784976" cy="497738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53828"/>
                <a:gridCol w="3123054"/>
                <a:gridCol w="320809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Режимные моменты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Содержание деятельности в соответствии режимному моменту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Задачи деятельности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Приём детей в группу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276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Фильтр учащихся;	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276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беседа с учителем;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276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сообщение плана на день;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276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беседы с учащимися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-Корректировка внешнего вида, поведения, настроения учащихся.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-Выяснить отсутствующих, причину отсутствия,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Выяснить дежурных по столовой и по классу;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Получить инструкции по 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выполнению</a:t>
                      </a:r>
                      <a:r>
                        <a:rPr lang="ru-RU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домашнего 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-Обеспечение психологического комфорта.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2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Таблица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Виды занятий воспитателя с учащимися  на неделю в ГПД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005204"/>
              </p:ext>
            </p:extLst>
          </p:nvPr>
        </p:nvGraphicFramePr>
        <p:xfrm>
          <a:off x="107505" y="1349454"/>
          <a:ext cx="9036495" cy="55524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24135"/>
                <a:gridCol w="1872208"/>
                <a:gridCol w="2088232"/>
                <a:gridCol w="1872208"/>
                <a:gridCol w="19797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805" algn="ctr"/>
                        </a:tabLs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недели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Занятия на воздухе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Цель и задачи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Занятия  в помещении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Цель и задачи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Трудовая деятельность, операция «Чистый двор»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-Воспитывать уважение к своему труду и труду других людей.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Формировать трудовые умения и навыки по самообслуживанию.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Развивать трудовое умение, умение планировать и организовывать свою работу</a:t>
                      </a: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Тематические  занятия по направлению «Здоровое поколение»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Занятия </a:t>
                      </a:r>
                      <a:r>
                        <a:rPr lang="ru-RU" sz="16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направлению «Как хорошо уметь читать» (чтение художественной литературы)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Формирование потребности в ЗОЖ,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Воспитание психологической, физиологической культуры здоровья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Обучение приёмам здоровьесбережения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Вызвать интерес к литературному чтению;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Расширять читательский кругозор: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69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Образец ежедневного плана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321225"/>
              </p:ext>
            </p:extLst>
          </p:nvPr>
        </p:nvGraphicFramePr>
        <p:xfrm>
          <a:off x="107504" y="1052736"/>
          <a:ext cx="8856984" cy="519060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38581"/>
                <a:gridCol w="3690011"/>
                <a:gridCol w="3528392"/>
              </a:tblGrid>
              <a:tr h="984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Режимные моменты, направления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Реализуемые задачи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12.15.- 12.25.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Встреча детей с занятий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Операция «</a:t>
                      </a: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Чистюлька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». Фильтр учащихся с отметкой о внешнем виде. Собеседование с учителем по итогам учебного дня. Сообщение плана на день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Корректировка внешнего вида учащихся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-Выяснить отсутствующих, причину отсутствия,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Выяснить дежурных по столовой и по классу;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Получить инструкции по выполнению домашнего задания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12.30.- 12.50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 обеду, обед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Санитарно – гигиенические процедуры перед едой и после еды.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напомнить правила личной гигиены перед едой, после еды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напомнить об обязанностях дежурного по столовой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воспитывать культуру поведения за столом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4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бинет 3\Pictures\28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Таблица 5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Образец ежедневного плана работы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5817"/>
              </p:ext>
            </p:extLst>
          </p:nvPr>
        </p:nvGraphicFramePr>
        <p:xfrm>
          <a:off x="611560" y="2060848"/>
          <a:ext cx="8229600" cy="417118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43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Режимные моменты, направления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Содержание работы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Реализуемые задачи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7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12.15.- 12.25.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Встреча детей с занятий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Операция «Чистюлька». Фильтр учащихся с отметкой о внешнем виде. Собеседование с учителем по итогам учебного дня. Сообщение плана на день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Корректировка внешнего вида учащихся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-Выяснить отсутствующих, причину отсутствия,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Выяснить дежурных по столовой и по классу;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Получить инструкции по выполнению домашнего задания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12.30.- 12.50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 обеду, обед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28080" algn="l"/>
                        </a:tabLs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Санитарно – гигиенические процедуры перед едой и после еды.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напомнить правила личной гигиены перед едой, после еды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напомнить об обязанностях дежурного по столовой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0765" algn="ctr"/>
                          <a:tab pos="5572760" algn="l"/>
                        </a:tabLs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воспитывать культуру поведения за столом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6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бинет 3\Pictures\28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Выводы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37010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Планирование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работы в ГПД с учётом требований ФГОС – это процесс моделирования воспитывающей среды группы как комплекса социально-ценных обстоятельств, окружающих ребёнка и способствующих его личностному росту.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- Реализация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поставленных педагогом  задач и чёткое их выполнение приведут к личностному росту каждого воспитуемого, к формированию их общественной культуры, совокупности главных жизненных ценностей, навыков общения.</a:t>
            </a:r>
          </a:p>
          <a:p>
            <a:endParaRPr lang="ru-RU" dirty="0"/>
          </a:p>
        </p:txBody>
      </p:sp>
      <p:pic>
        <p:nvPicPr>
          <p:cNvPr id="1027" name="Picture 3" descr="C:\Users\кабинет 3\Pictures\i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8760"/>
            <a:ext cx="345638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05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бинет 3\Pictures\28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Источники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571184" cy="370100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900igr.net/kartinki/pedagogika/Obrazovatelnaja-programma-FGOS/Obrazovatelnaja-programma-FGOS.html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https://www.google.ru/url?sa=i&amp;rct=j&amp;q=&amp;esrc=s&amp;source=images&amp;cd=&amp;</a:t>
            </a:r>
            <a:r>
              <a:rPr lang="en-US" dirty="0" smtClean="0">
                <a:hlinkClick r:id="rId4"/>
              </a:rPr>
              <a:t>cad=rja&amp;uact=8&amp;ved=0ahUKEwjh-u-u4cHKAhUCgXIKHTFaDqAQjRwIBw&amp;url=http%3A%2F%2Fhanag.dagschool.com%2Ffgos.php&amp;psig=AFQjCNGIQi3WBhBQFkybj3cBQQrWwwDe_w&amp;ust=1453701236308304</a:t>
            </a:r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абинет 3\Pictures\2894978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32857"/>
            <a:ext cx="7772400" cy="2736304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Воспитательный </a:t>
            </a:r>
            <a:r>
              <a:rPr lang="ru-RU" sz="2700" b="1" dirty="0">
                <a:solidFill>
                  <a:schemeClr val="accent3">
                    <a:lumMod val="50000"/>
                  </a:schemeClr>
                </a:solidFill>
              </a:rPr>
              <a:t>процесс </a:t>
            </a:r>
            <a:r>
              <a:rPr lang="ru-RU" sz="2700" b="0" dirty="0">
                <a:solidFill>
                  <a:schemeClr val="accent3">
                    <a:lumMod val="50000"/>
                  </a:schemeClr>
                </a:solidFill>
              </a:rPr>
              <a:t>– сложная, динамическая и постоянно развивающая система, предполагающая основанную на принципе системности особую </a:t>
            </a:r>
            <a:r>
              <a:rPr lang="ru-RU" sz="2700" b="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700" b="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>технологию планирования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789040"/>
            <a:ext cx="7772400" cy="6178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кабинет 3\Pictures\i (3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28083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кабинет 3\Pictures\i (3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216024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6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абинет 3\Pictures\28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60" y="2174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МОДЕЛЬ ПЛАНА ВОСПИТАТЕЛЬНОЙ РАБОТЫ В ГПД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Виды планов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109916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259632" y="2132856"/>
            <a:ext cx="6192688" cy="399330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808000"/>
                </a:solidFill>
              </a:rPr>
              <a:t>Календарно-тематический план на месяц</a:t>
            </a:r>
          </a:p>
          <a:p>
            <a:r>
              <a:rPr lang="ru-RU" sz="4400" dirty="0" smtClean="0">
                <a:solidFill>
                  <a:srgbClr val="808000"/>
                </a:solidFill>
              </a:rPr>
              <a:t>Ежедневный план воспитательной работы</a:t>
            </a:r>
            <a:endParaRPr lang="ru-RU" sz="4400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абинет 3\Pictures\289497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84576" cy="3960440"/>
          </a:xfrm>
        </p:spPr>
        <p:txBody>
          <a:bodyPr>
            <a:normAutofit fontScale="90000"/>
          </a:bodyPr>
          <a:lstStyle/>
          <a:p>
            <a:pPr algn="l" defTabSz="864000">
              <a:spcBef>
                <a:spcPts val="0"/>
              </a:spcBef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Календарно-тематическое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планирование (КТП) воспитательной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работы -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 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конкретная деятельность воспитателя с воспитанниками  в выполнении целей и задач школы на новый учебный год. Календарно-тематическое планирование ВР составляется с учётом определённых требований и имеет свою структуру.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147" name="Picture 3" descr="C:\Users\кабинет 3\Pictures\i (3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81128"/>
            <a:ext cx="1944216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кабинет 3\Pictures\i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3168352" cy="38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19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Прямоугольник 7"/>
          <p:cNvSpPr/>
          <p:nvPr/>
        </p:nvSpPr>
        <p:spPr>
          <a:xfrm>
            <a:off x="323528" y="474345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>
                <a:solidFill>
                  <a:schemeClr val="accent3">
                    <a:lumMod val="75000"/>
                  </a:schemeClr>
                </a:solidFill>
              </a:rPr>
              <a:t>Требования к составлению календарно - тематического плана воспитательной работы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Планируемые мероприятия должны быть рассчитаны на определённый возраст учащихся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Каждое планируемое мероприятие должно быть нацелено на конечный результат.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Прогнозируемые цели и задачи должны быть реальными(достижимыми)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Планирование мероприятий предполагает системность, а неспонтанность.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Планирование должно учитывать цели и задачи воспитательной системы школы.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 планировании необходимо отразить все традиционные мероприятия школы.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При анализе воспитательной работы за прошедший учебный год воспитатель, должен выяснить проблемы классного коллектива и спрогнозировать цели и задачи на следующий учебный год.</a:t>
            </a:r>
          </a:p>
        </p:txBody>
      </p:sp>
    </p:spTree>
    <p:extLst>
      <p:ext uri="{BB962C8B-B14F-4D97-AF65-F5344CB8AC3E}">
        <p14:creationId xmlns:p14="http://schemas.microsoft.com/office/powerpoint/2010/main" val="688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</a:rPr>
              <a:t>Структура календарного плана воспитательной  работы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Должностные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инструкции воспитателя ГПД;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Режимные моменты МОУ С(К)ОШИ №4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Режим питания учащихся МОУ С(К)ОШИ №4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Тема работы школы на учебный год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Тема работы, цели и задачи работы МО воспитателей на учебный год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Анализ воспитательной работы за прошлый учебный год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Цель и задачи воспитательной работы на новый учебный год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Сведения об учащихся класса, включающий в себя адрес проживания и сведения о родителях учащихся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Сведения об учащихся «группы риска»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Циклограмма занятости учащихся во внеурочной деятельности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План работы с родителями учащихся на учебный год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Организация трудовых дел учащихся</a:t>
            </a:r>
            <a:br>
              <a:rPr lang="ru-RU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Календарный план - сетка  воспитательной работы на каждый месяц</a:t>
            </a:r>
          </a:p>
        </p:txBody>
      </p:sp>
    </p:spTree>
    <p:extLst>
      <p:ext uri="{BB962C8B-B14F-4D97-AF65-F5344CB8AC3E}">
        <p14:creationId xmlns:p14="http://schemas.microsoft.com/office/powerpoint/2010/main" val="37861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Таблица 1 «Образец календарного плана – сетки»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253839"/>
              </p:ext>
            </p:extLst>
          </p:nvPr>
        </p:nvGraphicFramePr>
        <p:xfrm>
          <a:off x="467544" y="1052736"/>
          <a:ext cx="8229600" cy="5151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ПРЕДМЕТ</a:t>
                      </a:r>
                      <a:r>
                        <a:rPr lang="ru-RU" sz="1600" baseline="0" dirty="0" smtClean="0"/>
                        <a:t>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НЕДЕЛЯ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КТД</a:t>
                      </a:r>
                      <a:r>
                        <a:rPr lang="ru-RU" baseline="0" dirty="0" smtClean="0"/>
                        <a:t> (участие в смотрах, конкурсах)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Тематические классные часы по</a:t>
                      </a:r>
                      <a:r>
                        <a:rPr lang="ru-RU" baseline="0" dirty="0" smtClean="0"/>
                        <a:t> ЗОЖ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Тематические классные часы по ПДД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Тематические классные часы по ДНР</a:t>
                      </a:r>
                      <a:r>
                        <a:rPr lang="ru-RU" baseline="0" dirty="0" smtClean="0"/>
                        <a:t> и ГП воспитанию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</a:t>
                      </a:r>
                      <a:r>
                        <a:rPr lang="ru-RU" baseline="0" dirty="0" smtClean="0"/>
                        <a:t>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6048672" cy="5616624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На основе календарно-тематического планирования на месяц составляется план работы на каждый день – </a:t>
            </a: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ежедневный план работы.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Ежедневный план работы составляется в соответствие с </a:t>
            </a:r>
            <a:r>
              <a:rPr lang="ru-RU" sz="3200" u="sng" dirty="0">
                <a:solidFill>
                  <a:schemeClr val="accent3">
                    <a:lumMod val="50000"/>
                  </a:schemeClr>
                </a:solidFill>
              </a:rPr>
              <a:t>недельной циклограммой занятости учащихся во внеурочное </a:t>
            </a:r>
            <a:r>
              <a:rPr lang="ru-RU" sz="3200" u="sng" dirty="0" smtClean="0">
                <a:solidFill>
                  <a:schemeClr val="accent3">
                    <a:lumMod val="50000"/>
                  </a:schemeClr>
                </a:solidFill>
              </a:rPr>
              <a:t>время</a:t>
            </a:r>
            <a:endParaRPr lang="ru-RU" sz="32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C:\Users\кабинет 3\Pictures\i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13502"/>
            <a:ext cx="3024336" cy="351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6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бинет 3\Pictures\28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Циклограмма занятости учащихся во внеурочное время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014050"/>
              </p:ext>
            </p:extLst>
          </p:nvPr>
        </p:nvGraphicFramePr>
        <p:xfrm>
          <a:off x="539552" y="1628800"/>
          <a:ext cx="8134062" cy="491947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415682"/>
                <a:gridCol w="1343676"/>
                <a:gridCol w="1343676"/>
                <a:gridCol w="1343676"/>
                <a:gridCol w="1343676"/>
                <a:gridCol w="13436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</a:p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понедельник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пятница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12.15.-</a:t>
                      </a:r>
                      <a:r>
                        <a:rPr lang="ru-RU" baseline="0" dirty="0" smtClean="0"/>
                        <a:t> 12.50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13.00.-14.00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Прогулка, игры на свежем воздухе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Кружковая работа по расписанию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Умелые ручки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13.00. – 13.45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Прогулка, игры на свежем воздухе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Кружковая работа по расписанию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«Грамотейка»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13.00. – 14.45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Прогулка, игры на свежем воздухе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Прогулка, игры на свежем воздухе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Прогулка, игры на свежем воздухе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Calibri"/>
                          <a:ea typeface="Calibri"/>
                          <a:cs typeface="Calibri"/>
                        </a:rPr>
                        <a:t>Кружковая работа по расписанию: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Компьютерная грамматика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13.00 -13.45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26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744</Words>
  <Application>Microsoft Office PowerPoint</Application>
  <PresentationFormat>Экран (4:3)</PresentationFormat>
  <Paragraphs>144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ТЕМА: ТЕХНОЛОГИЯ ПЛАНИРОВАНИЯ ВОСПИТАТЕЛЬНОЙ РАБОТЫ ПЕДАГОГА - ВОСПИТАТЕЛЯ В ГПД С УЧЁТОМ ТРЕБОВАНИЙ ФГОС В РЕЖИМЕ МУНИЦИПАЛЬНОГО ОБРАЗОВАТЕЛЬНОГО УЧРЕЖДЕНИЯ СПЕЦИАЛЬНОЙ (КОРРЕКЦИОННОЙ) ШКОЛЫ – ИНТЕРНАТА №4 </vt:lpstr>
      <vt:lpstr>Воспитательный процесс – сложная, динамическая и постоянно развивающая система, предполагающая основанную на принципе системности особую  технологию планирования. </vt:lpstr>
      <vt:lpstr> МОДЕЛЬ ПЛАНА ВОСПИТАТЕЛЬНОЙ РАБОТЫ В ГПД Виды планов</vt:lpstr>
      <vt:lpstr>  Календарно-тематическое планирование (КТП) воспитательной работы - конкретная деятельность воспитателя с воспитанниками  в выполнении целей и задач школы на новый учебный год. Календарно-тематическое планирование ВР составляется с учётом определённых требований и имеет свою структуру. </vt:lpstr>
      <vt:lpstr>Презентация PowerPoint</vt:lpstr>
      <vt:lpstr>                Структура календарного плана воспитательной  работы  Должностные инструкции воспитателя ГПД; Режимные моменты МОУ С(К)ОШИ №4 Режим питания учащихся МОУ С(К)ОШИ №4 Тема работы школы на учебный год Тема работы, цели и задачи работы МО воспитателей на учебный год Анализ воспитательной работы за прошлый учебный год Цель и задачи воспитательной работы на новый учебный год Сведения об учащихся класса, включающий в себя адрес проживания и сведения о родителях учащихся Сведения об учащихся «группы риска» Циклограмма занятости учащихся во внеурочной деятельности План работы с родителями учащихся на учебный год Организация трудовых дел учащихся Календарный план - сетка  воспитательной работы на каждый месяц</vt:lpstr>
      <vt:lpstr>Таблица 1 «Образец календарного плана – сетки»</vt:lpstr>
      <vt:lpstr>На основе календарно-тематического планирования на месяц составляется план работы на каждый день – ежедневный план работы.   Ежедневный план работы составляется в соответствие с недельной циклограммой занятости учащихся во внеурочное время</vt:lpstr>
      <vt:lpstr>Циклограмма занятости учащихся во внеурочное время</vt:lpstr>
      <vt:lpstr>Таблица 3 Цель, задачи и содержание режимных моментов в группе продлённого дня</vt:lpstr>
      <vt:lpstr>Таблица 4 Виды занятий воспитателя с учащимися  на неделю в ГПД </vt:lpstr>
      <vt:lpstr>Образец ежедневного плана </vt:lpstr>
      <vt:lpstr>Таблица 5  Образец ежедневного плана работы</vt:lpstr>
      <vt:lpstr>Выводы </vt:lpstr>
      <vt:lpstr>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3</dc:creator>
  <cp:lastModifiedBy>user</cp:lastModifiedBy>
  <cp:revision>37</cp:revision>
  <dcterms:created xsi:type="dcterms:W3CDTF">2015-01-20T09:15:08Z</dcterms:created>
  <dcterms:modified xsi:type="dcterms:W3CDTF">2016-01-24T05:55:53Z</dcterms:modified>
</cp:coreProperties>
</file>