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7" r:id="rId7"/>
    <p:sldId id="268" r:id="rId8"/>
    <p:sldId id="263" r:id="rId9"/>
    <p:sldId id="272" r:id="rId10"/>
    <p:sldId id="266" r:id="rId11"/>
    <p:sldId id="265" r:id="rId12"/>
    <p:sldId id="269" r:id="rId13"/>
    <p:sldId id="270" r:id="rId14"/>
    <p:sldId id="271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0ahUKEwjcmN7XicLKAhWI3CwKHcVeC1AQjRwIBw&amp;url=http:/" TargetMode="External"/><Relationship Id="rId7" Type="http://schemas.openxmlformats.org/officeDocument/2006/relationships/hyperlink" Target="https://www.google.ru/url?sa=i&amp;rct=j&amp;q=&amp;esrc=s&amp;source=images&amp;cd=&amp;cad=rja&amp;uact=8&amp;ved=0ahUKEwjO5qjJr8LKAhXEhSwKHUSnCVMQjRwIBw&amp;ur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0ahUKEwj6vZuUrsLKAhVDBywKHa4aCD4QjRwIBw&amp;url=http://ru.depositphotos.com%25" TargetMode="External"/><Relationship Id="rId5" Type="http://schemas.openxmlformats.org/officeDocument/2006/relationships/hyperlink" Target="https://www.google.ru/url?sa=i&amp;rct=j&amp;q=&amp;esrc=s&amp;source=images&amp;cd=&amp;cad=rja&amp;uact=8&amp;ved=0ahUKEwjMj7iKrcLKAhUFhiwKHVNGCFAQjRwIBw&amp;url=http://ru" TargetMode="External"/><Relationship Id="rId4" Type="http://schemas.openxmlformats.org/officeDocument/2006/relationships/hyperlink" Target="https://www.google.ru/url?sa=i&amp;rct=j&amp;q=&amp;esrc=s&amp;source=images&amp;cd=&amp;cad=rja&amp;uact=8&amp;ved=0ahUKEwjFlOqwj8LKAhUkqHIKHXgXBXkQjRwIBw&amp;ur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10442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3"/>
            <a:ext cx="8278688" cy="26642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6600"/>
                </a:solidFill>
              </a:rPr>
              <a:t>Презентация к классному часу в 4 классе по теме:</a:t>
            </a:r>
            <a:r>
              <a:rPr lang="ru-RU" sz="2800" b="1" dirty="0" smtClean="0">
                <a:solidFill>
                  <a:srgbClr val="FF6600"/>
                </a:solidFill>
              </a:rPr>
              <a:t> </a:t>
            </a:r>
            <a:r>
              <a:rPr lang="ru-RU" sz="6000" b="1" dirty="0" smtClean="0">
                <a:solidFill>
                  <a:srgbClr val="FF6600"/>
                </a:solidFill>
              </a:rPr>
              <a:t/>
            </a:r>
            <a:br>
              <a:rPr lang="ru-RU" sz="6000" b="1" dirty="0" smtClean="0">
                <a:solidFill>
                  <a:srgbClr val="FF6600"/>
                </a:solidFill>
              </a:rPr>
            </a:br>
            <a:r>
              <a:rPr lang="ru-RU" sz="4000" b="1" dirty="0" smtClean="0">
                <a:solidFill>
                  <a:srgbClr val="FF6600"/>
                </a:solidFill>
              </a:rPr>
              <a:t>«</a:t>
            </a:r>
            <a:r>
              <a:rPr lang="ru-RU" sz="4000" b="1" dirty="0" smtClean="0">
                <a:solidFill>
                  <a:srgbClr val="FF6600"/>
                </a:solidFill>
              </a:rPr>
              <a:t>Добро и зло в нас и вокруг нас»</a:t>
            </a:r>
            <a:endParaRPr lang="ru-RU" sz="4000" b="1" dirty="0">
              <a:solidFill>
                <a:srgbClr val="FF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ru-RU" b="1" dirty="0" smtClean="0">
                <a:solidFill>
                  <a:srgbClr val="FF6600"/>
                </a:solidFill>
              </a:rPr>
              <a:t>Автор – составитель: </a:t>
            </a:r>
            <a:r>
              <a:rPr lang="ru-RU" dirty="0" smtClean="0">
                <a:solidFill>
                  <a:srgbClr val="FF6600"/>
                </a:solidFill>
              </a:rPr>
              <a:t>Чубаева Наталья Николаевна, воспитатель ГПД, 1 квалификационной категории, МОУ «С(К)ОШИ №4», города Магнитогорска, Челябинской области, 2016 год</a:t>
            </a:r>
            <a:endParaRPr lang="ru-RU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10442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81724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6600"/>
                </a:solidFill>
              </a:rPr>
              <a:t>Задание 2 </a:t>
            </a:r>
            <a:br>
              <a:rPr lang="ru-RU" sz="4000" b="1" dirty="0" smtClean="0">
                <a:solidFill>
                  <a:srgbClr val="FF6600"/>
                </a:solidFill>
              </a:rPr>
            </a:br>
            <a:r>
              <a:rPr lang="ru-RU" sz="4000" b="1" dirty="0" smtClean="0">
                <a:solidFill>
                  <a:srgbClr val="FF6600"/>
                </a:solidFill>
              </a:rPr>
              <a:t>«Составь пословицу» </a:t>
            </a:r>
            <a:endParaRPr lang="ru-RU" sz="4000" b="1" dirty="0">
              <a:solidFill>
                <a:srgbClr val="FF66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79512" y="1600201"/>
            <a:ext cx="8136904" cy="305293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6600"/>
                </a:solidFill>
              </a:rPr>
              <a:t>Проверь себя: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6600"/>
                </a:solidFill>
              </a:rPr>
              <a:t>1. Сей </a:t>
            </a:r>
            <a:r>
              <a:rPr lang="ru-RU" sz="3200" dirty="0">
                <a:solidFill>
                  <a:srgbClr val="FF6600"/>
                </a:solidFill>
              </a:rPr>
              <a:t>добро, и жди добра. </a:t>
            </a:r>
          </a:p>
          <a:p>
            <a:pPr marL="0" lvl="0" indent="0">
              <a:buNone/>
            </a:pPr>
            <a:r>
              <a:rPr lang="ru-RU" sz="3200" dirty="0" smtClean="0">
                <a:solidFill>
                  <a:srgbClr val="FF6600"/>
                </a:solidFill>
              </a:rPr>
              <a:t>2. Делай </a:t>
            </a:r>
            <a:r>
              <a:rPr lang="ru-RU" sz="3200" dirty="0">
                <a:solidFill>
                  <a:srgbClr val="FF6600"/>
                </a:solidFill>
              </a:rPr>
              <a:t>добро, и тебе будет добро. </a:t>
            </a:r>
          </a:p>
          <a:p>
            <a:pPr marL="0" lvl="0" indent="0">
              <a:buNone/>
            </a:pPr>
            <a:r>
              <a:rPr lang="ru-RU" sz="3200" dirty="0" smtClean="0">
                <a:solidFill>
                  <a:srgbClr val="FF6600"/>
                </a:solidFill>
              </a:rPr>
              <a:t>3. Добрый </a:t>
            </a:r>
            <a:r>
              <a:rPr lang="ru-RU" sz="3200" dirty="0">
                <a:solidFill>
                  <a:srgbClr val="FF6600"/>
                </a:solidFill>
              </a:rPr>
              <a:t>человек в добре проживет век. </a:t>
            </a:r>
          </a:p>
          <a:p>
            <a:pPr marL="0" lvl="0" indent="0">
              <a:buNone/>
            </a:pPr>
            <a:r>
              <a:rPr lang="ru-RU" sz="3200" dirty="0" smtClean="0">
                <a:solidFill>
                  <a:srgbClr val="FF6600"/>
                </a:solidFill>
              </a:rPr>
              <a:t>4. Добрым </a:t>
            </a:r>
            <a:r>
              <a:rPr lang="ru-RU" sz="3200" dirty="0">
                <a:solidFill>
                  <a:srgbClr val="FF6600"/>
                </a:solidFill>
              </a:rPr>
              <a:t>быть приятней, чем злым завистливым и жадным.</a:t>
            </a:r>
          </a:p>
          <a:p>
            <a:pPr marL="0" lvl="0" indent="0">
              <a:buNone/>
            </a:pPr>
            <a:r>
              <a:rPr lang="ru-RU" sz="3200" dirty="0" smtClean="0">
                <a:solidFill>
                  <a:srgbClr val="FF6600"/>
                </a:solidFill>
              </a:rPr>
              <a:t>5. Кто </a:t>
            </a:r>
            <a:r>
              <a:rPr lang="ru-RU" sz="3200" dirty="0">
                <a:solidFill>
                  <a:srgbClr val="FF6600"/>
                </a:solidFill>
              </a:rPr>
              <a:t>за злом пойдет, тот добра не найдет.</a:t>
            </a:r>
          </a:p>
          <a:p>
            <a:pPr marL="0" indent="0">
              <a:buNone/>
            </a:pPr>
            <a:endParaRPr lang="ru-RU" sz="3200" b="1" dirty="0">
              <a:solidFill>
                <a:srgbClr val="FF66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79671"/>
            <a:ext cx="248858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93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10442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6600"/>
                </a:solidFill>
              </a:rPr>
              <a:t>Задание 3 </a:t>
            </a:r>
            <a:r>
              <a:rPr lang="ru-RU" sz="4000" b="1" dirty="0" smtClean="0">
                <a:solidFill>
                  <a:srgbClr val="FF6600"/>
                </a:solidFill>
              </a:rPr>
              <a:t/>
            </a:r>
            <a:br>
              <a:rPr lang="ru-RU" sz="4000" b="1" dirty="0" smtClean="0">
                <a:solidFill>
                  <a:srgbClr val="FF6600"/>
                </a:solidFill>
              </a:rPr>
            </a:br>
            <a:r>
              <a:rPr lang="ru-RU" sz="4000" b="1" dirty="0" smtClean="0">
                <a:solidFill>
                  <a:srgbClr val="FF6600"/>
                </a:solidFill>
              </a:rPr>
              <a:t>«</a:t>
            </a:r>
            <a:r>
              <a:rPr lang="ru-RU" sz="4000" b="1" dirty="0">
                <a:solidFill>
                  <a:srgbClr val="FF6600"/>
                </a:solidFill>
              </a:rPr>
              <a:t>Живут ли во мне добро и доброта» </a:t>
            </a:r>
            <a:endParaRPr lang="ru-RU" sz="4000" dirty="0">
              <a:solidFill>
                <a:srgbClr val="FF66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FF6600"/>
                </a:solidFill>
              </a:rPr>
              <a:t>Напишите на листьях те качества, которые относятся именно к вам</a:t>
            </a:r>
          </a:p>
          <a:p>
            <a:pPr>
              <a:buFontTx/>
              <a:buChar char="-"/>
            </a:pP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35" y="2420888"/>
            <a:ext cx="3206130" cy="265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3206130" cy="265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4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10442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1247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6600"/>
                </a:solidFill>
              </a:rPr>
              <a:t/>
            </a:r>
            <a:br>
              <a:rPr lang="ru-RU" b="1" dirty="0" smtClean="0">
                <a:solidFill>
                  <a:srgbClr val="FF6600"/>
                </a:solidFill>
              </a:rPr>
            </a:br>
            <a:r>
              <a:rPr lang="ru-RU" b="1" dirty="0" smtClean="0">
                <a:solidFill>
                  <a:srgbClr val="FF6600"/>
                </a:solidFill>
              </a:rPr>
              <a:t>Задание </a:t>
            </a:r>
            <a:r>
              <a:rPr lang="ru-RU" b="1" dirty="0">
                <a:solidFill>
                  <a:srgbClr val="FF6600"/>
                </a:solidFill>
              </a:rPr>
              <a:t>4. </a:t>
            </a:r>
            <a:r>
              <a:rPr lang="ru-RU" b="1" dirty="0" smtClean="0">
                <a:solidFill>
                  <a:srgbClr val="FF6600"/>
                </a:solidFill>
              </a:rPr>
              <a:t/>
            </a:r>
            <a:br>
              <a:rPr lang="ru-RU" b="1" dirty="0" smtClean="0">
                <a:solidFill>
                  <a:srgbClr val="FF6600"/>
                </a:solidFill>
              </a:rPr>
            </a:br>
            <a:r>
              <a:rPr lang="ru-RU" b="1" dirty="0" smtClean="0">
                <a:solidFill>
                  <a:srgbClr val="FF6600"/>
                </a:solidFill>
              </a:rPr>
              <a:t>«</a:t>
            </a:r>
            <a:r>
              <a:rPr lang="ru-RU" b="1" dirty="0">
                <a:solidFill>
                  <a:srgbClr val="FF6600"/>
                </a:solidFill>
              </a:rPr>
              <a:t>Добрый сказочный герой»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1"/>
            <a:ext cx="7859216" cy="194421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6600"/>
                </a:solidFill>
              </a:rPr>
              <a:t>Сейчас я </a:t>
            </a:r>
            <a:r>
              <a:rPr lang="ru-RU" dirty="0" smtClean="0">
                <a:solidFill>
                  <a:srgbClr val="FF6600"/>
                </a:solidFill>
              </a:rPr>
              <a:t>буду </a:t>
            </a:r>
            <a:r>
              <a:rPr lang="ru-RU" dirty="0">
                <a:solidFill>
                  <a:srgbClr val="FF6600"/>
                </a:solidFill>
              </a:rPr>
              <a:t>показывать сказочного героя, если он добрый, то вы хлопаете в ладоши и мы его поселяем в нашем саду: </a:t>
            </a:r>
          </a:p>
          <a:p>
            <a:pPr marL="0" indent="0">
              <a:buNone/>
            </a:pP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424847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9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10442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6600"/>
                </a:solidFill>
              </a:rPr>
              <a:t>Подведём итоги</a:t>
            </a:r>
            <a:endParaRPr lang="ru-RU" sz="4000" b="1" dirty="0">
              <a:solidFill>
                <a:srgbClr val="FF66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884" y="3811991"/>
            <a:ext cx="331236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305342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6600"/>
                </a:solidFill>
              </a:rPr>
              <a:t>- О </a:t>
            </a:r>
            <a:r>
              <a:rPr lang="ru-RU" sz="2800" dirty="0">
                <a:solidFill>
                  <a:srgbClr val="FF6600"/>
                </a:solidFill>
              </a:rPr>
              <a:t>чём мы с вами сегодня вели разговор?</a:t>
            </a:r>
          </a:p>
          <a:p>
            <a:r>
              <a:rPr lang="ru-RU" sz="2800" dirty="0" smtClean="0">
                <a:solidFill>
                  <a:srgbClr val="FF6600"/>
                </a:solidFill>
              </a:rPr>
              <a:t>- Какое </a:t>
            </a:r>
            <a:r>
              <a:rPr lang="ru-RU" sz="2800" dirty="0">
                <a:solidFill>
                  <a:srgbClr val="FF6600"/>
                </a:solidFill>
              </a:rPr>
              <a:t>дело совершили для планеты? </a:t>
            </a:r>
          </a:p>
          <a:p>
            <a:r>
              <a:rPr lang="ru-RU" sz="2800" dirty="0" smtClean="0">
                <a:solidFill>
                  <a:srgbClr val="FF6600"/>
                </a:solidFill>
              </a:rPr>
              <a:t>- Почему </a:t>
            </a:r>
            <a:r>
              <a:rPr lang="ru-RU" sz="2800" dirty="0">
                <a:solidFill>
                  <a:srgbClr val="FF6600"/>
                </a:solidFill>
              </a:rPr>
              <a:t>оно было добрым? </a:t>
            </a:r>
          </a:p>
          <a:p>
            <a:r>
              <a:rPr lang="ru-RU" sz="2800" dirty="0" smtClean="0">
                <a:solidFill>
                  <a:srgbClr val="FF6600"/>
                </a:solidFill>
              </a:rPr>
              <a:t>- Какие </a:t>
            </a:r>
            <a:r>
              <a:rPr lang="ru-RU" sz="2800" dirty="0">
                <a:solidFill>
                  <a:srgbClr val="FF6600"/>
                </a:solidFill>
              </a:rPr>
              <a:t>чувства вы испытали, когда совершили доброе дело? </a:t>
            </a:r>
          </a:p>
          <a:p>
            <a:r>
              <a:rPr lang="ru-RU" sz="2800" dirty="0" smtClean="0">
                <a:solidFill>
                  <a:srgbClr val="FF6600"/>
                </a:solidFill>
              </a:rPr>
              <a:t>- Живёт </a:t>
            </a:r>
            <a:r>
              <a:rPr lang="ru-RU" sz="2800" dirty="0">
                <a:solidFill>
                  <a:srgbClr val="FF6600"/>
                </a:solidFill>
              </a:rPr>
              <a:t>ли добро и зло в каждом из нас? </a:t>
            </a:r>
            <a:endParaRPr lang="ru-RU" sz="2800" dirty="0" smtClean="0">
              <a:solidFill>
                <a:srgbClr val="FF6600"/>
              </a:solidFill>
            </a:endParaRPr>
          </a:p>
          <a:p>
            <a:r>
              <a:rPr lang="ru-RU" sz="2800" dirty="0" smtClean="0">
                <a:solidFill>
                  <a:srgbClr val="FF6600"/>
                </a:solidFill>
              </a:rPr>
              <a:t>- Что </a:t>
            </a:r>
            <a:r>
              <a:rPr lang="ru-RU" sz="2800" dirty="0">
                <a:solidFill>
                  <a:srgbClr val="FF6600"/>
                </a:solidFill>
              </a:rPr>
              <a:t>лучше делать: творить добро или допускать зло?</a:t>
            </a:r>
          </a:p>
        </p:txBody>
      </p:sp>
    </p:spTree>
    <p:extLst>
      <p:ext uri="{BB962C8B-B14F-4D97-AF65-F5344CB8AC3E}">
        <p14:creationId xmlns:p14="http://schemas.microsoft.com/office/powerpoint/2010/main" val="13320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10442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6600"/>
                </a:solidFill>
              </a:rPr>
              <a:t>Помните!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6600"/>
                </a:solidFill>
              </a:rPr>
              <a:t>Д</a:t>
            </a:r>
            <a:r>
              <a:rPr lang="ru-RU" dirty="0" smtClean="0">
                <a:solidFill>
                  <a:srgbClr val="FF6600"/>
                </a:solidFill>
              </a:rPr>
              <a:t>обрые </a:t>
            </a:r>
            <a:r>
              <a:rPr lang="ru-RU" dirty="0">
                <a:solidFill>
                  <a:srgbClr val="FF6600"/>
                </a:solidFill>
              </a:rPr>
              <a:t>слова - корни, </a:t>
            </a:r>
          </a:p>
          <a:p>
            <a:pPr marL="0" indent="0">
              <a:buNone/>
            </a:pPr>
            <a:r>
              <a:rPr lang="ru-RU" dirty="0">
                <a:solidFill>
                  <a:srgbClr val="FF6600"/>
                </a:solidFill>
              </a:rPr>
              <a:t>Д</a:t>
            </a:r>
            <a:r>
              <a:rPr lang="ru-RU" dirty="0" smtClean="0">
                <a:solidFill>
                  <a:srgbClr val="FF6600"/>
                </a:solidFill>
              </a:rPr>
              <a:t>обрые </a:t>
            </a:r>
            <a:r>
              <a:rPr lang="ru-RU" dirty="0">
                <a:solidFill>
                  <a:srgbClr val="FF6600"/>
                </a:solidFill>
              </a:rPr>
              <a:t>мысли - цветы, </a:t>
            </a:r>
          </a:p>
          <a:p>
            <a:pPr marL="0" indent="0">
              <a:buNone/>
            </a:pPr>
            <a:r>
              <a:rPr lang="ru-RU" dirty="0">
                <a:solidFill>
                  <a:srgbClr val="FF6600"/>
                </a:solidFill>
              </a:rPr>
              <a:t>Д</a:t>
            </a:r>
            <a:r>
              <a:rPr lang="ru-RU" dirty="0" smtClean="0">
                <a:solidFill>
                  <a:srgbClr val="FF6600"/>
                </a:solidFill>
              </a:rPr>
              <a:t>обрые </a:t>
            </a:r>
            <a:r>
              <a:rPr lang="ru-RU" dirty="0">
                <a:solidFill>
                  <a:srgbClr val="FF6600"/>
                </a:solidFill>
              </a:rPr>
              <a:t>дела - плоды, </a:t>
            </a:r>
          </a:p>
          <a:p>
            <a:pPr marL="0" indent="0">
              <a:buNone/>
            </a:pPr>
            <a:r>
              <a:rPr lang="ru-RU" dirty="0">
                <a:solidFill>
                  <a:srgbClr val="FF6600"/>
                </a:solidFill>
              </a:rPr>
              <a:t>Д</a:t>
            </a:r>
            <a:r>
              <a:rPr lang="ru-RU" dirty="0" smtClean="0">
                <a:solidFill>
                  <a:srgbClr val="FF6600"/>
                </a:solidFill>
              </a:rPr>
              <a:t>обро </a:t>
            </a:r>
            <a:r>
              <a:rPr lang="ru-RU" dirty="0">
                <a:solidFill>
                  <a:srgbClr val="FF6600"/>
                </a:solidFill>
              </a:rPr>
              <a:t>в наших сердцах,</a:t>
            </a:r>
          </a:p>
          <a:p>
            <a:pPr marL="0" indent="0">
              <a:buNone/>
            </a:pPr>
            <a:r>
              <a:rPr lang="ru-RU" dirty="0">
                <a:solidFill>
                  <a:srgbClr val="FF6600"/>
                </a:solidFill>
              </a:rPr>
              <a:t>Т</a:t>
            </a:r>
            <a:r>
              <a:rPr lang="ru-RU" dirty="0" smtClean="0">
                <a:solidFill>
                  <a:srgbClr val="FF6600"/>
                </a:solidFill>
              </a:rPr>
              <a:t>олько </a:t>
            </a:r>
            <a:r>
              <a:rPr lang="ru-RU" dirty="0">
                <a:solidFill>
                  <a:srgbClr val="FF6600"/>
                </a:solidFill>
              </a:rPr>
              <a:t>добро должно жить в нас и вокруг нас</a:t>
            </a:r>
          </a:p>
          <a:p>
            <a:pPr marL="0" indent="0">
              <a:buNone/>
            </a:pP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295232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7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10442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6600"/>
                </a:solidFill>
              </a:rPr>
              <a:t>Источники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3"/>
              </a:rPr>
              <a:t>https://www.google.ru/url?sa=i&amp;rct=j&amp;q=&amp;esrc=s&amp;source=images&amp;cd=&amp;</a:t>
            </a:r>
            <a:r>
              <a:rPr lang="en-US" sz="1800" dirty="0" smtClean="0">
                <a:hlinkClick r:id="rId3"/>
              </a:rPr>
              <a:t>cad=rja&amp;uact=8&amp;ved=0ahUKEwjcmN7XicLKAhWI3CwKHcVeC1AQjRwIBw&amp;url=http%3A%2F</a:t>
            </a:r>
            <a:endParaRPr lang="ru-RU" sz="1800" dirty="0" smtClean="0"/>
          </a:p>
          <a:p>
            <a:r>
              <a:rPr lang="en-US" sz="1800" dirty="0">
                <a:hlinkClick r:id="rId4"/>
              </a:rPr>
              <a:t>https://www.google.ru/url?sa=i&amp;rct=j&amp;q=&amp;esrc=s&amp;source=images&amp;cd=&amp;</a:t>
            </a:r>
            <a:r>
              <a:rPr lang="en-US" sz="1800" dirty="0" smtClean="0">
                <a:hlinkClick r:id="rId4"/>
              </a:rPr>
              <a:t>cad=rja&amp;uact=8&amp;ved=0ahUKEwjFlOqwj8LKAhUkqHIKHXgXBXkQjRwIBw&amp;url</a:t>
            </a:r>
            <a:endParaRPr lang="ru-RU" sz="1800" dirty="0" smtClean="0"/>
          </a:p>
          <a:p>
            <a:r>
              <a:rPr lang="en-US" sz="1800" dirty="0">
                <a:hlinkClick r:id="rId5"/>
              </a:rPr>
              <a:t>https://www.google.ru/url?sa=i&amp;rct=j&amp;q=&amp;esrc=s&amp;source=images&amp;cd=&amp;cad=rja&amp;uact=8&amp;ved=0ahUKEwjMj7iKrcLKAhUFhiwKHVNGCFAQjRwIBw&amp;url=http%3A%2F%2Fru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r>
              <a:rPr lang="en-US" sz="1800" dirty="0">
                <a:hlinkClick r:id="rId6"/>
              </a:rPr>
              <a:t>https://www.google.ru/url?sa=i&amp;rct=j&amp;q=&amp;esrc=s&amp;source=images&amp;cd=&amp;cad=rja&amp;uact=8&amp;ved=0ahUKEwj6vZuUrsLKAhVDBywKHa4aCD4QjRwIBw&amp;url=http%3A%2F%2Fru.depositphotos.com</a:t>
            </a:r>
            <a:r>
              <a:rPr lang="en-US" sz="1800" dirty="0" smtClean="0">
                <a:hlinkClick r:id="rId6"/>
              </a:rPr>
              <a:t>%</a:t>
            </a:r>
            <a:endParaRPr lang="ru-RU" sz="1800" dirty="0" smtClean="0"/>
          </a:p>
          <a:p>
            <a:r>
              <a:rPr lang="en-US" sz="1800" dirty="0">
                <a:hlinkClick r:id="rId7"/>
              </a:rPr>
              <a:t>https://www.google.ru/url?sa=i&amp;rct=j&amp;q=&amp;esrc=s&amp;source=images&amp;cd=&amp;</a:t>
            </a:r>
            <a:r>
              <a:rPr lang="en-US" sz="1800" dirty="0" smtClean="0">
                <a:hlinkClick r:id="rId7"/>
              </a:rPr>
              <a:t>cad=rja&amp;uact=8&amp;ved=0ahUKEwjO5qjJr8LKAhXEhSwKHUSnCVMQjRwIBw&amp;url</a:t>
            </a:r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734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10442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6600"/>
                </a:solidFill>
              </a:rPr>
              <a:t>Подумай и ответь:</a:t>
            </a:r>
            <a:endParaRPr lang="ru-RU" sz="4000" b="1" dirty="0">
              <a:solidFill>
                <a:srgbClr val="FF66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6600"/>
                </a:solidFill>
              </a:rPr>
              <a:t>Поменяйте порядок слов в предложении и вы узнаете тему классного часа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FF6600"/>
                </a:solidFill>
              </a:rPr>
              <a:t>Добро, в, вокруг, зло, и, нас, и, </a:t>
            </a:r>
            <a:r>
              <a:rPr lang="ru-RU" sz="4000" b="1" dirty="0" smtClean="0">
                <a:solidFill>
                  <a:srgbClr val="FF6600"/>
                </a:solidFill>
              </a:rPr>
              <a:t>нас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6600"/>
                </a:solidFill>
              </a:rPr>
              <a:t>Добро </a:t>
            </a:r>
            <a:r>
              <a:rPr lang="ru-RU" sz="4000" b="1" dirty="0">
                <a:solidFill>
                  <a:srgbClr val="FF6600"/>
                </a:solidFill>
              </a:rPr>
              <a:t>и зло в нас и вокруг </a:t>
            </a:r>
            <a:r>
              <a:rPr lang="ru-RU" sz="4000" b="1" dirty="0" smtClean="0">
                <a:solidFill>
                  <a:srgbClr val="FF6600"/>
                </a:solidFill>
              </a:rPr>
              <a:t>нас.</a:t>
            </a:r>
            <a:endParaRPr lang="ru-RU" sz="4000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76" y="40005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74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10442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8064896" cy="122413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b="1" dirty="0">
                <a:solidFill>
                  <a:srgbClr val="FF6600"/>
                </a:solidFill>
              </a:rPr>
              <a:t>С</a:t>
            </a:r>
            <a:r>
              <a:rPr lang="ru-RU" b="1" dirty="0" smtClean="0">
                <a:solidFill>
                  <a:srgbClr val="FF6600"/>
                </a:solidFill>
              </a:rPr>
              <a:t>егодня на  классном часе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988840"/>
            <a:ext cx="8363272" cy="302433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rgbClr val="FF6600"/>
                </a:solidFill>
              </a:rPr>
              <a:t>Мы </a:t>
            </a:r>
            <a:r>
              <a:rPr lang="ru-RU" sz="2400" dirty="0">
                <a:solidFill>
                  <a:srgbClr val="FF6600"/>
                </a:solidFill>
              </a:rPr>
              <a:t>постараемся разобраться в понятиях: добро, доброта, зло и злоба и  как это выражается в наших поступках;</a:t>
            </a:r>
            <a:br>
              <a:rPr lang="ru-RU" sz="2400" dirty="0">
                <a:solidFill>
                  <a:srgbClr val="FF6600"/>
                </a:solidFill>
              </a:rPr>
            </a:br>
            <a:r>
              <a:rPr lang="ru-RU" sz="2400" dirty="0">
                <a:solidFill>
                  <a:srgbClr val="FF6600"/>
                </a:solidFill>
              </a:rPr>
              <a:t>- </a:t>
            </a:r>
            <a:r>
              <a:rPr lang="ru-RU" sz="2400" dirty="0" smtClean="0">
                <a:solidFill>
                  <a:srgbClr val="FF6600"/>
                </a:solidFill>
              </a:rPr>
              <a:t>Выясним </a:t>
            </a:r>
            <a:r>
              <a:rPr lang="ru-RU" sz="2400" dirty="0">
                <a:solidFill>
                  <a:srgbClr val="FF6600"/>
                </a:solidFill>
              </a:rPr>
              <a:t>каких качеств  больше преобладает в каждом из нас: добро или зло, </a:t>
            </a:r>
            <a:br>
              <a:rPr lang="ru-RU" sz="2400" dirty="0">
                <a:solidFill>
                  <a:srgbClr val="FF6600"/>
                </a:solidFill>
              </a:rPr>
            </a:br>
            <a:r>
              <a:rPr lang="ru-RU" sz="2400" dirty="0">
                <a:solidFill>
                  <a:srgbClr val="FF6600"/>
                </a:solidFill>
              </a:rPr>
              <a:t>- Подумаем над вопросом,  какие поступки добрые или злые </a:t>
            </a:r>
            <a:r>
              <a:rPr lang="ru-RU" sz="2400" dirty="0" smtClean="0">
                <a:solidFill>
                  <a:srgbClr val="FF6600"/>
                </a:solidFill>
              </a:rPr>
              <a:t>необходимо совершать </a:t>
            </a:r>
            <a:r>
              <a:rPr lang="ru-RU" sz="2400" dirty="0">
                <a:solidFill>
                  <a:srgbClr val="FF6600"/>
                </a:solidFill>
              </a:rPr>
              <a:t>по отношению  друг к другу, к окружающим людям</a:t>
            </a:r>
            <a:r>
              <a:rPr lang="ru-RU" sz="2400" dirty="0" smtClean="0">
                <a:solidFill>
                  <a:srgbClr val="FF6600"/>
                </a:solidFill>
              </a:rPr>
              <a:t>.</a:t>
            </a:r>
          </a:p>
          <a:p>
            <a:pPr>
              <a:buFontTx/>
              <a:buChar char="-"/>
            </a:pPr>
            <a:endParaRPr lang="ru-RU" sz="2400" dirty="0">
              <a:solidFill>
                <a:srgbClr val="FF6600"/>
              </a:solidFill>
            </a:endParaRPr>
          </a:p>
        </p:txBody>
      </p:sp>
      <p:pic>
        <p:nvPicPr>
          <p:cNvPr id="3074" name="Picture 2" descr="C:\Users\user\Downloads\14116270423130gfuw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2016224" cy="260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10442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6600"/>
                </a:solidFill>
              </a:rPr>
              <a:t>Вывод 1</a:t>
            </a:r>
            <a:endParaRPr lang="ru-RU" sz="4000" b="1" dirty="0">
              <a:solidFill>
                <a:srgbClr val="FF66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1"/>
            <a:ext cx="8507288" cy="34563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6600"/>
                </a:solidFill>
              </a:rPr>
              <a:t>1. </a:t>
            </a:r>
            <a:r>
              <a:rPr lang="ru-RU" dirty="0">
                <a:solidFill>
                  <a:srgbClr val="FF0000"/>
                </a:solidFill>
              </a:rPr>
              <a:t>Добро </a:t>
            </a:r>
            <a:r>
              <a:rPr lang="ru-RU" dirty="0">
                <a:solidFill>
                  <a:srgbClr val="FF6600"/>
                </a:solidFill>
              </a:rPr>
              <a:t>- нечто положительное, хорошее, полезное, противоположное злу</a:t>
            </a:r>
          </a:p>
          <a:p>
            <a:pPr marL="0" indent="0">
              <a:buNone/>
            </a:pPr>
            <a:r>
              <a:rPr lang="ru-RU" dirty="0">
                <a:solidFill>
                  <a:srgbClr val="FF6600"/>
                </a:solidFill>
              </a:rPr>
              <a:t>2. </a:t>
            </a:r>
            <a:r>
              <a:rPr lang="ru-RU" dirty="0" smtClean="0">
                <a:solidFill>
                  <a:srgbClr val="FF0000"/>
                </a:solidFill>
              </a:rPr>
              <a:t>Доброта</a:t>
            </a:r>
            <a:r>
              <a:rPr lang="ru-RU" dirty="0" smtClean="0">
                <a:solidFill>
                  <a:srgbClr val="FF6600"/>
                </a:solidFill>
              </a:rPr>
              <a:t>-отзывчивость</a:t>
            </a:r>
            <a:r>
              <a:rPr lang="ru-RU" dirty="0">
                <a:solidFill>
                  <a:srgbClr val="FF6600"/>
                </a:solidFill>
              </a:rPr>
              <a:t>, душевное расположение к людям, стремление делать добро другим. </a:t>
            </a:r>
          </a:p>
          <a:p>
            <a:pPr marL="0" indent="0">
              <a:buNone/>
            </a:pPr>
            <a:r>
              <a:rPr lang="ru-RU" dirty="0">
                <a:solidFill>
                  <a:srgbClr val="FF6600"/>
                </a:solidFill>
              </a:rPr>
              <a:t>3. </a:t>
            </a:r>
            <a:r>
              <a:rPr lang="ru-RU" dirty="0">
                <a:solidFill>
                  <a:srgbClr val="FF0000"/>
                </a:solidFill>
              </a:rPr>
              <a:t>Добрый поступок </a:t>
            </a:r>
            <a:r>
              <a:rPr lang="ru-RU" dirty="0">
                <a:solidFill>
                  <a:srgbClr val="FF6600"/>
                </a:solidFill>
              </a:rPr>
              <a:t>- хороший, полезный поступок</a:t>
            </a:r>
          </a:p>
          <a:p>
            <a:pPr marL="0" indent="0">
              <a:buNone/>
            </a:pPr>
            <a:r>
              <a:rPr lang="ru-RU" dirty="0">
                <a:solidFill>
                  <a:srgbClr val="FF6600"/>
                </a:solidFill>
              </a:rPr>
              <a:t>4. </a:t>
            </a:r>
            <a:r>
              <a:rPr lang="ru-RU" dirty="0">
                <a:solidFill>
                  <a:srgbClr val="FF0000"/>
                </a:solidFill>
              </a:rPr>
              <a:t>Добрый человек </a:t>
            </a:r>
            <a:r>
              <a:rPr lang="ru-RU" dirty="0">
                <a:solidFill>
                  <a:srgbClr val="FF6600"/>
                </a:solidFill>
              </a:rPr>
              <a:t>- это человек, который желает добра и дарит добро людям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93" y="4035896"/>
            <a:ext cx="259228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36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10442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6600"/>
                </a:solidFill>
              </a:rPr>
              <a:t>Вывод 2</a:t>
            </a:r>
            <a:endParaRPr lang="ru-RU" sz="4000" b="1" dirty="0">
              <a:solidFill>
                <a:srgbClr val="FF66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10445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6600"/>
                </a:solidFill>
              </a:rPr>
              <a:t>1. Зло-нечто дурное, вредное, противоположное добру;</a:t>
            </a:r>
          </a:p>
          <a:p>
            <a:pPr marL="0" indent="0">
              <a:buNone/>
            </a:pPr>
            <a:r>
              <a:rPr lang="ru-RU" dirty="0">
                <a:solidFill>
                  <a:srgbClr val="FF6600"/>
                </a:solidFill>
              </a:rPr>
              <a:t>2. Злой человек – человек, который совершает плохие поступки</a:t>
            </a:r>
          </a:p>
          <a:p>
            <a:pPr marL="0" indent="0">
              <a:buNone/>
            </a:pPr>
            <a:r>
              <a:rPr lang="ru-RU" dirty="0">
                <a:solidFill>
                  <a:srgbClr val="FF6600"/>
                </a:solidFill>
              </a:rPr>
              <a:t>3. Зло проявляется в плохих поступках (обижать слабых, говорить неправду)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1048"/>
            <a:ext cx="2565114" cy="286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10442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6600"/>
                </a:solidFill>
              </a:rPr>
              <a:t>Подумай и ответь</a:t>
            </a:r>
            <a:endParaRPr lang="ru-RU" sz="4000" b="1" dirty="0">
              <a:solidFill>
                <a:srgbClr val="FF66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FF6600"/>
                </a:solidFill>
              </a:rPr>
              <a:t>-</a:t>
            </a:r>
            <a:r>
              <a:rPr lang="ru-RU" sz="2800" dirty="0" smtClean="0">
                <a:solidFill>
                  <a:srgbClr val="FF6600"/>
                </a:solidFill>
              </a:rPr>
              <a:t>Вспомните</a:t>
            </a:r>
            <a:r>
              <a:rPr lang="ru-RU" sz="2800" dirty="0">
                <a:solidFill>
                  <a:srgbClr val="FF6600"/>
                </a:solidFill>
              </a:rPr>
              <a:t>, чем закончилась притча о «Добре и зле»? Что ответил на вопрос  внука старик?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6600"/>
                </a:solidFill>
              </a:rPr>
              <a:t>Всегда побеждает тот волк, которого ты </a:t>
            </a:r>
            <a:r>
              <a:rPr lang="ru-RU" sz="2800" b="1" dirty="0" smtClean="0">
                <a:solidFill>
                  <a:srgbClr val="FF6600"/>
                </a:solidFill>
              </a:rPr>
              <a:t>кормишь!</a:t>
            </a:r>
            <a:endParaRPr lang="ru-RU" sz="2800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6600"/>
                </a:solidFill>
              </a:rPr>
              <a:t>Вывод</a:t>
            </a:r>
            <a:r>
              <a:rPr lang="ru-RU" sz="2800" dirty="0">
                <a:solidFill>
                  <a:srgbClr val="FF6600"/>
                </a:solidFill>
              </a:rPr>
              <a:t>: победит тот волк, которого мы сами вырастим и воспитаем, это зависит от нас </a:t>
            </a:r>
            <a:r>
              <a:rPr lang="ru-RU" dirty="0">
                <a:solidFill>
                  <a:srgbClr val="FF6600"/>
                </a:solidFill>
              </a:rPr>
              <a:t>самих. 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1048"/>
            <a:ext cx="2565114" cy="286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44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10442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6600"/>
                </a:solidFill>
              </a:rPr>
              <a:t>Физминутка</a:t>
            </a:r>
            <a:endParaRPr lang="ru-RU" sz="4000" b="1" dirty="0">
              <a:solidFill>
                <a:srgbClr val="FF66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6600"/>
                </a:solidFill>
              </a:rPr>
              <a:t>А сейчас мы с вами, дети, улетаем на ракете.</a:t>
            </a:r>
          </a:p>
          <a:p>
            <a:pPr marL="0" indent="0">
              <a:buNone/>
            </a:pPr>
            <a:r>
              <a:rPr lang="ru-RU" dirty="0">
                <a:solidFill>
                  <a:srgbClr val="FF6600"/>
                </a:solidFill>
              </a:rPr>
              <a:t>На носочки поднимись, а потом руки вниз.</a:t>
            </a:r>
          </a:p>
          <a:p>
            <a:pPr marL="0" indent="0">
              <a:buNone/>
            </a:pPr>
            <a:r>
              <a:rPr lang="ru-RU" dirty="0">
                <a:solidFill>
                  <a:srgbClr val="FF6600"/>
                </a:solidFill>
              </a:rPr>
              <a:t>Раз, два, три, четыре — вот летит ракета ввысь.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ownloads\14922385-Иллюстрация-детей-на-ракете-на-белом-фон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744416" cy="45365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10442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6600"/>
                </a:solidFill>
              </a:rPr>
              <a:t>Планета желаний</a:t>
            </a:r>
            <a:endParaRPr lang="ru-RU" sz="4000" b="1" dirty="0">
              <a:solidFill>
                <a:srgbClr val="FF66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ownloads\depositphotos_15533107-Green-planet-Ki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805264" cy="4680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1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10442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6600"/>
                </a:solidFill>
              </a:rPr>
              <a:t>Задание 1 </a:t>
            </a:r>
            <a:br>
              <a:rPr lang="ru-RU" sz="4000" b="1" dirty="0" smtClean="0">
                <a:solidFill>
                  <a:srgbClr val="FF6600"/>
                </a:solidFill>
              </a:rPr>
            </a:br>
            <a:r>
              <a:rPr lang="ru-RU" sz="4000" b="1" dirty="0" smtClean="0">
                <a:solidFill>
                  <a:srgbClr val="FF6600"/>
                </a:solidFill>
              </a:rPr>
              <a:t>«Лучики добра»</a:t>
            </a:r>
            <a:endParaRPr lang="ru-RU" sz="4000" b="1" dirty="0">
              <a:solidFill>
                <a:srgbClr val="FF66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6600"/>
                </a:solidFill>
              </a:rPr>
              <a:t>Лучики солнца перемешались, вам нужно прикрепить те лучики, которые ассоциируются со словом «добро». Только в этом случае наше солнце будет излучать добро.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5024"/>
            <a:ext cx="331236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6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479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к классному часу в 4 классе по теме:  «Добро и зло в нас и вокруг нас»</vt:lpstr>
      <vt:lpstr>Подумай и ответь:</vt:lpstr>
      <vt:lpstr>      Сегодня на  классном часе    </vt:lpstr>
      <vt:lpstr>Вывод 1</vt:lpstr>
      <vt:lpstr>Вывод 2</vt:lpstr>
      <vt:lpstr>Подумай и ответь</vt:lpstr>
      <vt:lpstr>Физминутка</vt:lpstr>
      <vt:lpstr>Планета желаний</vt:lpstr>
      <vt:lpstr>Задание 1  «Лучики добра»</vt:lpstr>
      <vt:lpstr>Задание 2  «Составь пословицу» </vt:lpstr>
      <vt:lpstr>Задание 3  «Живут ли во мне добро и доброта» </vt:lpstr>
      <vt:lpstr> Задание 4.  «Добрый сказочный герой» </vt:lpstr>
      <vt:lpstr>Подведём итоги</vt:lpstr>
      <vt:lpstr>Помните!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22</cp:revision>
  <dcterms:created xsi:type="dcterms:W3CDTF">2016-01-24T08:43:58Z</dcterms:created>
  <dcterms:modified xsi:type="dcterms:W3CDTF">2016-01-25T05:11:26Z</dcterms:modified>
</cp:coreProperties>
</file>