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6" r:id="rId3"/>
    <p:sldMasterId id="2147483687" r:id="rId4"/>
  </p:sldMasterIdLst>
  <p:notesMasterIdLst>
    <p:notesMasterId r:id="rId53"/>
  </p:notesMasterIdLst>
  <p:sldIdLst>
    <p:sldId id="316" r:id="rId5"/>
    <p:sldId id="297" r:id="rId6"/>
    <p:sldId id="256" r:id="rId7"/>
    <p:sldId id="270" r:id="rId8"/>
    <p:sldId id="309" r:id="rId9"/>
    <p:sldId id="257" r:id="rId10"/>
    <p:sldId id="258" r:id="rId11"/>
    <p:sldId id="264" r:id="rId12"/>
    <p:sldId id="265" r:id="rId13"/>
    <p:sldId id="314" r:id="rId14"/>
    <p:sldId id="266" r:id="rId15"/>
    <p:sldId id="267" r:id="rId16"/>
    <p:sldId id="298" r:id="rId17"/>
    <p:sldId id="268" r:id="rId18"/>
    <p:sldId id="269" r:id="rId19"/>
    <p:sldId id="271" r:id="rId20"/>
    <p:sldId id="311" r:id="rId21"/>
    <p:sldId id="273" r:id="rId22"/>
    <p:sldId id="274" r:id="rId23"/>
    <p:sldId id="312" r:id="rId24"/>
    <p:sldId id="277" r:id="rId25"/>
    <p:sldId id="275" r:id="rId26"/>
    <p:sldId id="276" r:id="rId27"/>
    <p:sldId id="278" r:id="rId28"/>
    <p:sldId id="287" r:id="rId29"/>
    <p:sldId id="301" r:id="rId30"/>
    <p:sldId id="315" r:id="rId31"/>
    <p:sldId id="284" r:id="rId32"/>
    <p:sldId id="281" r:id="rId33"/>
    <p:sldId id="282" r:id="rId34"/>
    <p:sldId id="286" r:id="rId35"/>
    <p:sldId id="299" r:id="rId36"/>
    <p:sldId id="285" r:id="rId37"/>
    <p:sldId id="290" r:id="rId38"/>
    <p:sldId id="292" r:id="rId39"/>
    <p:sldId id="296" r:id="rId40"/>
    <p:sldId id="291" r:id="rId41"/>
    <p:sldId id="288" r:id="rId42"/>
    <p:sldId id="300" r:id="rId43"/>
    <p:sldId id="293" r:id="rId44"/>
    <p:sldId id="294" r:id="rId45"/>
    <p:sldId id="307" r:id="rId46"/>
    <p:sldId id="306" r:id="rId47"/>
    <p:sldId id="308" r:id="rId48"/>
    <p:sldId id="310" r:id="rId49"/>
    <p:sldId id="295" r:id="rId50"/>
    <p:sldId id="303" r:id="rId51"/>
    <p:sldId id="317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86714" autoAdjust="0"/>
  </p:normalViewPr>
  <p:slideViewPr>
    <p:cSldViewPr>
      <p:cViewPr>
        <p:scale>
          <a:sx n="100" d="100"/>
          <a:sy n="100" d="100"/>
        </p:scale>
        <p:origin x="-132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BA76A7-54C9-4973-8A0A-F835204247C6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7E5F4F-93F3-4336-8E02-1B60BFF95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E7EE42-6F73-48F2-8428-436086B292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E5F4F-93F3-4336-8E02-1B60BFF959A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E5F4F-93F3-4336-8E02-1B60BFF959A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E5F4F-93F3-4336-8E02-1B60BFF959A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E5F4F-93F3-4336-8E02-1B60BFF959A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E5F4F-93F3-4336-8E02-1B60BFF959A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E5F4F-93F3-4336-8E02-1B60BFF959A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E5F4F-93F3-4336-8E02-1B60BFF959A2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E5F4F-93F3-4336-8E02-1B60BFF959A2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 cstate="email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email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email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email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55" r:id="rId12"/>
    <p:sldLayoutId id="2147483756" r:id="rId13"/>
  </p:sldLayoutIdLst>
  <p:transition spd="med">
    <p:dissolv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 cstate="email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ransition spd="med">
    <p:dissolv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59" r:id="rId9"/>
    <p:sldLayoutId id="2147483760" r:id="rId10"/>
  </p:sldLayoutIdLst>
  <p:transition spd="med">
    <p:dissolv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4" cstate="email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ransition spd="med">
    <p:dissolv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&#1050;&#1083;&#1080;&#1087;%20&#1085;&#1072;%20&#1089;&#1090;&#1080;&#1093;&#1086;&#1090;&#1074;&#1086;&#1088;&#1077;&#1085;&#1080;&#1077;%20&#1048;&#1086;&#1089;&#1080;&#1092;&#1072;%20&#1041;&#1088;&#1086;&#1076;&#1089;&#1082;&#1086;&#1075;&#1086;%20.%20&#1053;&#1072;&#1090;&#1102;&#1088;&#1084;&#1086;&#1088;&#1090;%20-%20.flv" TargetMode="Externa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BrodskyTrial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audio" Target="file:///C:\Documents%20and%20Settings\&#1050;&#1089;&#1077;&#1085;&#1080;&#1103;\&#1056;&#1072;&#1073;&#1086;&#1095;&#1080;&#1081;%20&#1089;&#1090;&#1086;&#1083;\&#1086;&#1082;&#1089;&#1072;&#1085;&#1072;\&#1084;&#1086;&#1080;%20&#1091;&#1088;&#1086;&#1082;&#1080;\&#1091;&#1088;&#1086;&#1082;%20&#1086;%20&#1078;&#1080;&#1079;&#1085;&#1080;%20&#1080;%20&#1090;&#1074;&#1086;&#1088;&#1095;&#1077;&#1089;&#1090;&#1074;&#1077;%20&#1048;.&#1041;&#1088;&#1086;&#1076;&#1089;&#1082;&#1086;&#1075;&#1086;\&#1055;&#1088;&#1103;&#1076;&#1105;&#1090;%20&#1082;&#1091;&#1076;&#1077;&#1083;&#1100;..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&#1050;&#1089;&#1077;&#1085;&#1080;&#1103;\&#1056;&#1072;&#1073;&#1086;&#1095;&#1080;&#1081;%20&#1089;&#1090;&#1086;&#1083;\&#1084;&#1086;&#1080;%20&#1091;&#1088;&#1086;&#1082;&#1080;\&#1091;&#1088;&#1086;&#1082;%20&#1086;%20&#1078;&#1080;&#1079;&#1085;&#1080;%20&#1080;%20&#1090;&#1074;&#1086;&#1088;&#1095;&#1077;&#1089;&#1090;&#1074;&#1077;%20&#1048;.&#1041;&#1088;&#1086;&#1076;&#1089;&#1082;&#1086;&#1075;&#1086;\&#1042;%20&#1076;&#1077;&#1088;&#1077;&#1074;&#1085;&#1077;%20&#1073;&#1086;&#1075;%20&#1078;&#1080;&#1074;&#1105;&#1090;...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C:\Documents%20and%20Settings\&#1050;&#1089;&#1077;&#1085;&#1080;&#1103;\&#1056;&#1072;&#1073;&#1086;&#1095;&#1080;&#1081;%20&#1089;&#1090;&#1086;&#1083;\&#1084;&#1086;&#1080;%20&#1091;&#1088;&#1086;&#1082;&#1080;\&#1091;&#1088;&#1086;&#1082;%20&#1086;%20&#1078;&#1080;&#1079;&#1085;&#1080;%20&#1080;%20&#1090;&#1074;&#1086;&#1088;&#1095;&#1077;&#1089;&#1090;&#1074;&#1077;%20&#1048;.&#1041;&#1088;&#1086;&#1076;&#1089;&#1082;&#1086;&#1075;&#1086;\&#1079;&#1072;&#1073;&#1099;&#1090;&#1072;&#1103;%20&#1076;&#1077;&#1088;&#1077;&#1074;&#1085;&#1103;.mp3" TargetMode="Externa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Documents%20and%20Settings\&#1050;&#1089;&#1077;&#1085;&#1080;&#1103;\&#1056;&#1072;&#1073;&#1086;&#1095;&#1080;&#1081;%20&#1089;&#1090;&#1086;&#1083;\&#1084;&#1086;&#1080;%20&#1091;&#1088;&#1086;&#1082;&#1080;\&#1091;&#1088;&#1086;&#1082;%20&#1086;%20&#1078;&#1080;&#1079;&#1085;&#1080;%20&#1080;%20&#1090;&#1074;&#1086;&#1088;&#1095;&#1077;&#1089;&#1090;&#1074;&#1077;%20&#1048;.&#1041;&#1088;&#1086;&#1076;&#1089;&#1082;&#1086;&#1075;&#1086;\l1_3klaychkin_rr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&#1047;.P&#1072;&#1079;&#1076;&#1086;&#1083;&#1080;&#1085;&#1072;%20-&#1053;&#1080;%20&#1089;&#1090;&#1088;&#1072;&#1085;&#1099;,&#1085;&#1080;%20&#1087;&#1086;&#1075;&#1086;&#1089;&#1090;&#1072;%20&#1085;&#1077;.fl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0.jpeg"/><Relationship Id="rId2" Type="http://schemas.openxmlformats.org/officeDocument/2006/relationships/slideLayout" Target="../slideLayouts/slideLayout17.xml"/><Relationship Id="rId1" Type="http://schemas.openxmlformats.org/officeDocument/2006/relationships/audio" Target="file:///C:\Documents%20and%20Settings\&#1050;&#1089;&#1077;&#1085;&#1080;&#1103;\&#1056;&#1072;&#1073;&#1086;&#1095;&#1080;&#1081;%20&#1089;&#1090;&#1086;&#1083;\&#1084;&#1086;&#1080;%20&#1091;&#1088;&#1086;&#1082;&#1080;\&#1091;&#1088;&#1086;&#1082;%20&#1086;%20&#1078;&#1080;&#1079;&#1085;&#1080;%20&#1080;%20&#1090;&#1074;&#1086;&#1088;&#1095;&#1077;&#1089;&#1090;&#1074;&#1077;%20&#1048;.&#1041;&#1088;&#1086;&#1076;&#1089;&#1082;&#1086;&#1075;&#1086;\&#1071;%20&#1074;&#1093;&#1086;&#1076;&#1080;&#1083;%20&#1074;&#1084;&#1077;&#1089;&#1090;&#1086;....mp3" TargetMode="Externa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&#1048;.%20&#1041;&#1088;&#1086;&#1076;&#1089;&#1082;&#1080;&#1081;,%20&#1076;&#1074;&#1072;%20&#1089;&#1090;&#1080;&#1093;&#1086;&#1090;&#1074;&#1086;&#1088;&#1077;&#1085;&#1080;&#1103;.%20&#1055;&#1072;&#1084;&#1103;&#1090;&#1080;%20&#1084;&#1072;&#1090;&#1077;&#1088;&#1080;.%20&#1055;&#1072;&#1084;&#1103;&#1090;&#1080;%20&#1086;&#1090;&#1094;&#1072;.%20&#1040;&#1074;&#1089;&#1090;&#1088;&#1072;&#1083;&#1080;&#1103;.mp4" TargetMode="Externa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3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br00.narod.ru/" TargetMode="External"/><Relationship Id="rId2" Type="http://schemas.openxmlformats.org/officeDocument/2006/relationships/hyperlink" Target="http://writers.aonb.ru/index.php?id=169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soulibre.ru/%D0%98%D0%BE%D1%81%D0%B8%D1%84_%D0%91%D1%80%D0%BE%D0%B4%D1%81%D0%BA%D0%B8%D0%B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ru.wikipedia.org/wiki/%D0%9E%D1%80%D0%B4%D0%B5%D0%BD_%D0%9F%D0%BE%D1%87%D1%91%D1%82%D0%BD%D0%BE%D0%B3%D0%BE_%D0%BB%D0%B5%D0%B3%D0%B8%D0%BE%D0%BD%D0%B0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2.xml"/><Relationship Id="rId1" Type="http://schemas.openxmlformats.org/officeDocument/2006/relationships/audio" Target="file:///C:\Documents%20and%20Settings\&#1050;&#1089;&#1077;&#1085;&#1080;&#1103;\&#1056;&#1072;&#1073;&#1086;&#1095;&#1080;&#1081;%20&#1089;&#1090;&#1086;&#1083;\&#1084;&#1086;&#1080;%20&#1091;&#1088;&#1086;&#1082;&#1080;\&#1091;&#1088;&#1086;&#1082;%20&#1086;%20&#1078;&#1080;&#1079;&#1085;&#1080;%20&#1080;%20&#1090;&#1074;&#1086;&#1088;&#1095;&#1077;&#1089;&#1090;&#1074;&#1077;%20&#1048;.&#1041;&#1088;&#1086;&#1076;&#1089;&#1082;&#1086;&#1075;&#1086;\&#1071;%20&#1088;&#1086;&#1076;&#1080;&#1083;&#1089;&#1103;%20&#1080;%20&#1074;&#1099;&#1088;&#1086;&#1089;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467544" y="548680"/>
            <a:ext cx="8382000" cy="60693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Название работы: Методическая разработка урока литературы в 11 классе по теме : «Разрешите представиться: Бродский».</a:t>
            </a:r>
          </a:p>
          <a:p>
            <a:pPr>
              <a:buNone/>
            </a:pPr>
            <a:r>
              <a:rPr lang="ru-RU" dirty="0" smtClean="0"/>
              <a:t>Предметная область: Литература</a:t>
            </a:r>
          </a:p>
          <a:p>
            <a:pPr>
              <a:buNone/>
            </a:pPr>
            <a:r>
              <a:rPr lang="ru-RU" dirty="0" smtClean="0"/>
              <a:t>Класс: 11</a:t>
            </a:r>
          </a:p>
          <a:p>
            <a:pPr algn="r">
              <a:buNone/>
            </a:pPr>
            <a:r>
              <a:rPr lang="ru-RU" sz="2400" err="1" smtClean="0"/>
              <a:t>Автор</a:t>
            </a:r>
            <a:r>
              <a:rPr lang="ru-RU" sz="2400" smtClean="0"/>
              <a:t>: Дьячкова</a:t>
            </a:r>
            <a:r>
              <a:rPr lang="ru-RU" sz="2400" dirty="0" smtClean="0"/>
              <a:t> Оксана Михайловна, </a:t>
            </a:r>
          </a:p>
          <a:p>
            <a:pPr algn="r">
              <a:buNone/>
            </a:pPr>
            <a:r>
              <a:rPr lang="ru-RU" sz="2400" dirty="0" smtClean="0"/>
              <a:t>учитель русского языка и литературы </a:t>
            </a:r>
          </a:p>
          <a:p>
            <a:pPr algn="r">
              <a:buNone/>
            </a:pPr>
            <a:r>
              <a:rPr lang="ru-RU" sz="2400" dirty="0" smtClean="0"/>
              <a:t>муниципального бюджетного </a:t>
            </a:r>
          </a:p>
          <a:p>
            <a:pPr algn="r">
              <a:buNone/>
            </a:pPr>
            <a:r>
              <a:rPr lang="ru-RU" sz="2400" dirty="0" smtClean="0"/>
              <a:t>общеобразовательного учреждения </a:t>
            </a:r>
          </a:p>
          <a:p>
            <a:pPr algn="r">
              <a:buNone/>
            </a:pPr>
            <a:r>
              <a:rPr lang="ru-RU" sz="2400" dirty="0" smtClean="0"/>
              <a:t>«</a:t>
            </a:r>
            <a:r>
              <a:rPr lang="ru-RU" sz="2400" dirty="0" err="1" smtClean="0"/>
              <a:t>Коношская</a:t>
            </a:r>
            <a:r>
              <a:rPr lang="ru-RU" sz="2400" dirty="0" smtClean="0"/>
              <a:t> средняя школа»  </a:t>
            </a:r>
          </a:p>
          <a:p>
            <a:pPr algn="r">
              <a:buNone/>
            </a:pPr>
            <a:r>
              <a:rPr lang="ru-RU" sz="2400" dirty="0" smtClean="0"/>
              <a:t>п. Коноша </a:t>
            </a:r>
            <a:r>
              <a:rPr lang="ru-RU" sz="2400" dirty="0" err="1" smtClean="0"/>
              <a:t>Коношского</a:t>
            </a:r>
            <a:r>
              <a:rPr lang="ru-RU" sz="2400" dirty="0" smtClean="0"/>
              <a:t> района </a:t>
            </a:r>
          </a:p>
          <a:p>
            <a:pPr algn="r">
              <a:buNone/>
            </a:pPr>
            <a:r>
              <a:rPr lang="ru-RU" sz="2400" dirty="0" smtClean="0"/>
              <a:t>Архангельской области.</a:t>
            </a:r>
          </a:p>
          <a:p>
            <a:pPr algn="r">
              <a:buNone/>
            </a:pPr>
            <a:r>
              <a:rPr lang="ru-RU" sz="2400" dirty="0" smtClean="0"/>
              <a:t> высшая квалификационная категория.</a:t>
            </a:r>
          </a:p>
          <a:p>
            <a:pPr algn="ctr">
              <a:buNone/>
            </a:pPr>
            <a:r>
              <a:rPr lang="ru-RU" sz="2400" dirty="0" smtClean="0"/>
              <a:t>Коноша-2016г.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144000" cy="357187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В 1955 семья Бродских переехала в большую коммунальную квартиру в Доме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Мурузи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Литейном проспекте 24/27, и юный Иосиф постепенно отгородил шкафами в ней свое личное пространство, эти знаменитые "полторы комнаты", ставшие его кабинетом, спальней, местом приема гостей, значившие так много в становлении его характера и развитии самостоятельности и свободы мышления... О своем детстве Бродский вспоминал неохотно: «Русские не придают детству большого значения. Я, по крайней мере, не придаю. Обычное детство. Я не думаю, что детские впечатления играют важную роль в дальнейшем развитии».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Ксения\Мои документы\Загрузки\17_0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3643313"/>
            <a:ext cx="2181717" cy="3109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сения\Мои документы\Загрузки\17_0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3786190"/>
            <a:ext cx="3571868" cy="214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сения\Мои документы\Загрузки\17_08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857628"/>
            <a:ext cx="2838450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0" y="500042"/>
            <a:ext cx="8382000" cy="664797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Подростком Иосиф Бродский ушел из школы после 8 класса; как и впоследствии, не мог мириться с государственно внедряемым лицемерием, злом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(«я не солист, но я чужд ансамблю. / Вынув мундштук из своей дуды, жгу свой мундир и ломаю саблю»).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15 лет Бродский поступил на работу на завод. Сменил много профессий. Занимался самообразованием, изучал английский и польский языки. С 1957 начал писать стихи, выступал с их чтением публично.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Современникам запомнились его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новаторские по содержанию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и интонации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пропевания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стихи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(«Еврейское кладбище около Ленинграда...»).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началу 1960-х годов относятся первые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переводческие работы Бродского.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Ксения\Рабочий стол\бродский\fee42541648619d6b22de468bb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2622" y="3143248"/>
            <a:ext cx="2921378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144000" cy="590931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Анна Ахматова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высоко оценила талант юного поэта, стала для него одним из духовных наставников. Бродский, отторгаемый официальными кругами, приобретает известность в литературных кругах, среде интеллектуального андеграунда; но он никогда не принадлежит никакой группировке, не связан с диссидентством.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Бродский писал: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 каждом из нас — Бог»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гордился, что фактически заново ввел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слово-понятие душа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отечественную поэзию. 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                                                                                                    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                                                                                                                   Клип на стихотворение Иосифа Бродского .  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                                                                                                                                                                 Натюрморт - .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flv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Documents and Settings\Ксения\Рабочий стол\бродский\Ахматоа 1963 го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2300" y="2983860"/>
            <a:ext cx="4409700" cy="373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0" y="1"/>
            <a:ext cx="9001156" cy="684495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29 ноября 1963 г. в газете «Вечерний Ленинград» был опубликован пасквиль «Окололитературный трутень» на Бродского.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Организованная травля разрасталась; оставаться в Ленинграде Бродскому было опасно; во избежание ареста 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Друзья в декабре 1963 г. 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увезли поэта в Москву. 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Вечером 13 февраля1964 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года на улице Иосиф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Бродский был неожиданно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арестован.</a:t>
            </a:r>
          </a:p>
          <a:p>
            <a:endParaRPr lang="ru-RU" dirty="0"/>
          </a:p>
        </p:txBody>
      </p:sp>
      <p:pic>
        <p:nvPicPr>
          <p:cNvPr id="4098" name="Picture 2" descr="C:\Documents and Settings\Ксения\Рабочий стол\бродский\30_0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2339474"/>
            <a:ext cx="3155949" cy="4337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98482"/>
          </a:xfrm>
        </p:spPr>
        <p:txBody>
          <a:bodyPr/>
          <a:lstStyle/>
          <a:p>
            <a:pPr algn="ctr"/>
            <a:r>
              <a:rPr lang="ru-RU" sz="4400" i="1" dirty="0" smtClean="0"/>
              <a:t>Суд. Ссылка Иосифа Бродского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857232"/>
            <a:ext cx="8382000" cy="600076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Два заседания суда над Бродским (судья Дзержинского суда Савельева Е. А.) были законспектированы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Фридой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Вигдоровой и составили содержание распространявшейся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в самиздате «Белой книги».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Все свидетели обвинения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начинали свои показания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со слов: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с Бродским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лично не знаком…»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перекликаясь с формулировкой времён травли Пастернака: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роман Пастернака не читал, но осуждаю!..»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поэта заступились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Ахматова, Маршак, Шостакович, Сартр.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Слова Ахматовой, сказанные по поводу процесса: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«Какую биографию делают нашему рыжему!»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— оказались пророческими.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http://upload.wikimedia.org/wikipedia/ru/d/d4/BrodskyTrial.jpg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857364"/>
            <a:ext cx="421484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30188"/>
            <a:ext cx="8382000" cy="665162"/>
          </a:xfrm>
        </p:spPr>
        <p:txBody>
          <a:bodyPr/>
          <a:lstStyle/>
          <a:p>
            <a:pPr algn="ctr"/>
            <a:r>
              <a:rPr lang="ru-RU" dirty="0" smtClean="0"/>
              <a:t>Коноша и Бродский. </a:t>
            </a:r>
            <a:endParaRPr lang="ru-RU" dirty="0"/>
          </a:p>
        </p:txBody>
      </p:sp>
      <p:pic>
        <p:nvPicPr>
          <p:cNvPr id="45058" name="Picture 2" descr="C:\Documents and Settings\Ксения\Рабочий стол\бродский\1216379919_1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85859"/>
            <a:ext cx="8763571" cy="5462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30188"/>
            <a:ext cx="9001156" cy="553998"/>
          </a:xfrm>
        </p:spPr>
        <p:txBody>
          <a:bodyPr/>
          <a:lstStyle/>
          <a:p>
            <a:r>
              <a:rPr lang="ru-RU" sz="4000" dirty="0" smtClean="0"/>
              <a:t>Деревня </a:t>
            </a:r>
            <a:r>
              <a:rPr lang="ru-RU" sz="4000" dirty="0" err="1" smtClean="0"/>
              <a:t>Норенская</a:t>
            </a:r>
            <a:r>
              <a:rPr lang="ru-RU" sz="4000" dirty="0" smtClean="0"/>
              <a:t>  </a:t>
            </a:r>
            <a:r>
              <a:rPr lang="ru-RU" sz="2800" dirty="0" smtClean="0">
                <a:solidFill>
                  <a:srgbClr val="C00000"/>
                </a:solidFill>
              </a:rPr>
              <a:t>весна 1964 г – осень 1965 г.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0" y="1000108"/>
            <a:ext cx="9144000" cy="2480679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Бродский был приговорен к пятилетней ссылке в Архангельскую область   («с обязательным привлечением к физическому труду»). Он пробыл в деревне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Норенская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 весны 1964 по осень 1965. Благодаря протестам мировой общественности, поэт был освобожден досрочно. В ссылке талант и дух его («главное не изменяться... я разогнался слишком далеко, и я уже никогда не остановлюсь до самой смерти») окрепли и вышли на новый уровень.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7106" name="Picture 2" descr="C:\Documents and Settings\Ксения\Рабочий стол\бродский\brodsky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000372"/>
            <a:ext cx="5604425" cy="3692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107" name="Picture 3" descr="C:\Documents and Settings\Ксения\Рабочий стол\бродский\rusent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2714620"/>
            <a:ext cx="2915786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C:\Documents and Settings\Ксения\Рабочий стол\бродский\Таисия Ивановна Пестере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02993" y="142852"/>
            <a:ext cx="4799201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14810" y="3071810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 и его хозяйка Таисия Ивановна Пестерева. Сюда на постой определили ссыльного Бродского.</a:t>
            </a:r>
            <a:endParaRPr lang="ru-RU" dirty="0"/>
          </a:p>
        </p:txBody>
      </p:sp>
      <p:pic>
        <p:nvPicPr>
          <p:cNvPr id="214019" name="Picture 3" descr="C:\Documents and Settings\Ксения\Рабочий стол\бродский\55_1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4000504"/>
            <a:ext cx="3619489" cy="2714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4020" name="Picture 4" descr="C:\Documents and Settings\Ксения\Рабочий стол\бродский\20_0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071546"/>
            <a:ext cx="3763608" cy="510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6000760" cy="697421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Яков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Гордин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"13 июня 1965 года он писал мне из ссылки: "Я собираюсь сейчас устроить тебе маленькую Ясную Поляну; мое положение если не обязывает к этому, то позволяет. Точнее: мое расположение, географическое... Смотри на себя не сравнительно с остальными, а обособляясь. Обособляйся и позволяй себе все что угодно. (Речь, естественно, шла о писании стихов, а не о бытовом поведении. - Я. Г.) Если ты озлоблен, то не скрывай этого, пусть оно грубо; если ты весел - тоже, пусть оно и банально. Помни, что твоя жизнь – это твоя жизнь. Ничьи - пусть самые высокие - правила тебе не закон. Это не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твои правила. В лучшем случае, они похожи на твои. Будь независим.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Независимость - лучшее качество, лучшее слово на всех языках. Пусть это приведет тебя к поражению (глупое слово) - это будет только твое поражение. Ты сам сведешь с собой счеты: а то приходится сводить фиг знает с кем". </a:t>
            </a:r>
          </a:p>
          <a:p>
            <a:endParaRPr lang="ru-RU" b="1" dirty="0"/>
          </a:p>
        </p:txBody>
      </p:sp>
      <p:pic>
        <p:nvPicPr>
          <p:cNvPr id="4" name="l-pic" descr="Я. Гордин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142852"/>
            <a:ext cx="2543175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57950" y="3500438"/>
            <a:ext cx="2500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Гордин</a:t>
            </a:r>
            <a:r>
              <a:rPr lang="ru-RU" b="1" dirty="0" smtClean="0">
                <a:solidFill>
                  <a:srgbClr val="C00000"/>
                </a:solidFill>
              </a:rPr>
              <a:t> Яков Аркадьевич – историк, публицист, литератор. Посетил Бродского в </a:t>
            </a:r>
            <a:r>
              <a:rPr lang="ru-RU" b="1" dirty="0" err="1" smtClean="0">
                <a:solidFill>
                  <a:srgbClr val="C00000"/>
                </a:solidFill>
              </a:rPr>
              <a:t>Норенской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 октябре 1964 года.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214313"/>
            <a:ext cx="5000625" cy="6643687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Гордин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вспоминает: «Деревня находится километрах в тридцати от железной дороги, окружена болотистыми северными лесами. Иосиф делал там самую разную физическую работу. Когда мы с писателем Игорем Ефимовым приехали к нему в октябре шестьдесят четвертого года, он был приставлен к зернохранилищу – лопатить зерно, чтоб не грелось.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Относились к нему в деревне хорошо, совершенно не подозревая, что этот вежливый и спокойный тунеядец возьмет их деревню с собой в историю мировой литературы» 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52226" name="Picture 2" descr="C:\Documents and Settings\Ксения\Рабочий стол\бродский\30_0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1272" y="63965"/>
            <a:ext cx="3989884" cy="6579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30188"/>
            <a:ext cx="9144000" cy="1495794"/>
          </a:xfrm>
        </p:spPr>
        <p:txBody>
          <a:bodyPr/>
          <a:lstStyle/>
          <a:p>
            <a:pPr algn="ctr"/>
            <a:r>
              <a:rPr lang="ru-RU" sz="3600" dirty="0" smtClean="0"/>
              <a:t>Урок-презентация с элементами урока монолога, видео- и аудио- урока о жизни и   творчестве Иосифа Бродского.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285720" y="1785927"/>
            <a:ext cx="8572560" cy="4081117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Цели урока: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познакомить учащихся с творчеством и судьбой И.Бродского; помочь осознать и почувствовать глубокий лиризм и трагизм лирики поэта; воспитывать чуткость и внимательность к поэтическому слову и чувство гордости за свою малую Родину.</a:t>
            </a:r>
          </a:p>
          <a:p>
            <a:pPr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Идея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автора презентации, материалы - сети интернет, печатные издания о поэте, сборники его стихотворений.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C:\Documents and Settings\Ксения\Рабочий стол\бродский\Игорь Ефимов и Яков Горди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142852"/>
            <a:ext cx="4838700" cy="334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43" name="Picture 3" descr="C:\Documents and Settings\Ксения\Рабочий стол\бродский\20_0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05234" y="3643314"/>
            <a:ext cx="4816509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44" name="Picture 4" descr="C:\Documents and Settings\Ксения\Рабочий стол\бродский\2_000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3" y="1428736"/>
            <a:ext cx="3786215" cy="3228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5000636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Друзья Бродского Евгений Рейн и Игорь Ефимов в </a:t>
            </a:r>
            <a:r>
              <a:rPr lang="ru-RU" dirty="0" err="1" smtClean="0"/>
              <a:t>Норенской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85720" y="714375"/>
            <a:ext cx="4286280" cy="409958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     После примирения, в </a:t>
            </a:r>
            <a:r>
              <a:rPr lang="ru-RU" sz="2400" b="1" dirty="0" err="1" smtClean="0"/>
              <a:t>Норенскую</a:t>
            </a:r>
            <a:r>
              <a:rPr lang="ru-RU" sz="2400" b="1" dirty="0" smtClean="0"/>
              <a:t> к Бродскому приезжала </a:t>
            </a:r>
            <a:r>
              <a:rPr lang="ru-RU" sz="2400" b="1" dirty="0" err="1" smtClean="0">
                <a:solidFill>
                  <a:srgbClr val="C00000"/>
                </a:solidFill>
              </a:rPr>
              <a:t>М.Басманова</a:t>
            </a:r>
            <a:r>
              <a:rPr lang="ru-RU" sz="2400" b="1" dirty="0" smtClean="0"/>
              <a:t>, родившая в 1967 г. от него сына </a:t>
            </a:r>
            <a:r>
              <a:rPr lang="ru-RU" sz="2400" b="1" dirty="0" smtClean="0">
                <a:solidFill>
                  <a:srgbClr val="C00000"/>
                </a:solidFill>
              </a:rPr>
              <a:t>Андрея </a:t>
            </a:r>
            <a:r>
              <a:rPr lang="ru-RU" sz="2400" b="1" dirty="0" smtClean="0"/>
              <a:t>(несмотря на протесты Бродского, Андрей был записан в метриках Осиповичем с фамилией </a:t>
            </a:r>
            <a:r>
              <a:rPr lang="ru-RU" sz="2400" b="1" dirty="0" err="1" smtClean="0"/>
              <a:t>Басманов</a:t>
            </a:r>
            <a:r>
              <a:rPr lang="ru-RU" sz="2400" b="1" dirty="0" smtClean="0"/>
              <a:t>).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9571" name="Picture 3" descr="C:\Documents and Settings\Ксения\Рабочий стол\бродский\Басманова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142852"/>
            <a:ext cx="2786062" cy="364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9570" name="Picture 2" descr="C:\Documents and Settings\Ксения\Рабочий стол\бродский\0116-2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857628"/>
            <a:ext cx="3987800" cy="275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Прядёт кудель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92866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320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Бродский о </a:t>
            </a:r>
            <a:r>
              <a:rPr lang="ru-RU" dirty="0" err="1" smtClean="0"/>
              <a:t>Норенской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9"/>
            <a:ext cx="8382000" cy="2536079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«Когда я вставал с рассветом и рано утром, часов в шесть, шел за нарядом в правление, то понимал, что в этот же самый час по всей, что называется, великой земле русской происходит то же самое: народ идет на работу. И я по праву ощущал свою принадлежность к этому народу. И это было колоссальное ощущение!". </a:t>
            </a:r>
          </a:p>
          <a:p>
            <a:endParaRPr lang="ru-RU" dirty="0"/>
          </a:p>
        </p:txBody>
      </p:sp>
      <p:pic>
        <p:nvPicPr>
          <p:cNvPr id="53250" name="Picture 2" descr="C:\Documents and Settings\Ксения\Рабочий стол\бродский\55_1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63626" y="3071810"/>
            <a:ext cx="4756266" cy="3786190"/>
          </a:xfrm>
          <a:prstGeom prst="rect">
            <a:avLst/>
          </a:prstGeom>
          <a:noFill/>
        </p:spPr>
      </p:pic>
      <p:pic>
        <p:nvPicPr>
          <p:cNvPr id="6" name="В деревне бог живёт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57147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7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75597"/>
          </a:xfrm>
        </p:spPr>
        <p:txBody>
          <a:bodyPr/>
          <a:lstStyle/>
          <a:p>
            <a:pPr algn="ctr"/>
            <a:r>
              <a:rPr lang="ru-RU" sz="2800" dirty="0" smtClean="0"/>
              <a:t>«Тракторы на рассвете» - стихотворение И.Бродского в газете «Призыв», принятое от  поэта А.Забалуевым.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81000" y="1000108"/>
            <a:ext cx="4114800" cy="587853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А. Буров - тракторист - и я, сельскохозяйственный рабочий Бродский,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сеяли озимые - шесть га.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созерцал лесистые края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небо с реактивною полоской,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мой сапог касался рычага.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Топорщилось зерно под бороной,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двигатель окрестность оглашал.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Пилот меж туч закручивал свой почерк.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Лицом в поля, к движению спиной,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сеялку собою украшал,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припудренный землицею как Моцарт.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август - сентябрь 1964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72000" y="1643050"/>
            <a:ext cx="4281518" cy="132959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Бродский жил в доме Афанасии Михайловны и Константина Борисовича Пестеревых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Ксения\Рабочий стол\бродский\brod2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143248"/>
            <a:ext cx="425226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К.Б.Пестерев в гостях у Бродского.</a:t>
            </a:r>
          </a:p>
          <a:p>
            <a:endParaRPr lang="ru-RU" dirty="0"/>
          </a:p>
        </p:txBody>
      </p:sp>
      <p:pic>
        <p:nvPicPr>
          <p:cNvPr id="12" name="забытая дерев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1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/>
      <p:bldP spid="9" grpId="0" build="p"/>
      <p:bldP spid="10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144000" cy="167430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В 1965 г., под давлением мировой общественности, решением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Верховного суда РСФСР срок высылки сокращен до фактически отбытого (1 год, 5 месяцев).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4" name="Picture 2" descr="C:\Documents and Settings\Ксения\Рабочий стол\бродский\noren2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571876"/>
            <a:ext cx="4193513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0595" name="Picture 3" descr="C:\Documents and Settings\Ксения\Рабочий стол\бродский\noren1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571612"/>
            <a:ext cx="4535466" cy="3255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42853"/>
            <a:ext cx="8643998" cy="378621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Вернувшийся досрочно из ссылки, Бродский попытался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активно включиться в литературный процесс.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Он упорно и напряженно учился на образцах, осваивал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новые ритмы и строфику, чрезвычайно продуктивно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работал творчески, писал оригинальные стихи, переводил,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читал стихи и переводы на литературных вечерах. Оказии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творческие командировки вели его из Ленинграда в Москву, Палангу, Ялту, Гурзуф...</a:t>
            </a:r>
            <a:endParaRPr lang="ru-RU" sz="2400" dirty="0"/>
          </a:p>
        </p:txBody>
      </p:sp>
      <p:pic>
        <p:nvPicPr>
          <p:cNvPr id="3075" name="Picture 3" descr="C:\Documents and Settings\Ксения\Мои документы\Загрузки\20_03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3214686"/>
            <a:ext cx="2604410" cy="3384377"/>
          </a:xfrm>
          <a:prstGeom prst="rect">
            <a:avLst/>
          </a:prstGeom>
          <a:noFill/>
        </p:spPr>
      </p:pic>
      <p:pic>
        <p:nvPicPr>
          <p:cNvPr id="6" name="Picture 2" descr="C:\Documents and Settings\Ксения\Мои документы\Загрузки\16_0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429000"/>
            <a:ext cx="4143404" cy="31353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dirty="0" smtClean="0"/>
              <a:t>Принципы творчеств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928671"/>
            <a:ext cx="5643602" cy="553382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Сжатость, мощь, новизна,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содержательность, эзоповская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иносказательность,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афористичность, мастерство,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гармония.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Он рано осознал необходимость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синтеза преемственности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(русская поэзия XIX-XX вв.) 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реформы русского классического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стиха, выявления его новых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выразительных возможностей.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500694" y="1411553"/>
            <a:ext cx="3262306" cy="21298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6850" name="Picture 2" descr="press_index_4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981075"/>
            <a:ext cx="3481388" cy="54721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0" y="214290"/>
            <a:ext cx="8786842" cy="3877985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Бродский подготовил книгу английской поэзии. Но оказалось, что для её выхода есть одно непреодолимое препятствие-имя переводчика. В советском Союзе его не печатали, издаваться он мог только на Западе. Но он не хотел уезжать, хотя в Америку звали читать лекции. 24 мая, в день рождения, в его доме собралось множество людей, было море цветов. Иосиф делал вид, что ничего не происходит, но ясно было, что это -прощание.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Ксения\Мои документы\Загрузки\А.Найман Г.Горбовск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3740058"/>
            <a:ext cx="5000660" cy="298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Прощание с Россией.</a:t>
            </a:r>
            <a:endParaRPr lang="ru-RU" dirty="0"/>
          </a:p>
        </p:txBody>
      </p:sp>
      <p:pic>
        <p:nvPicPr>
          <p:cNvPr id="113666" name="Picture 2" descr="C:\Documents and Settings\Ксения\Рабочий стол\бродский\4 июня 1972 г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46"/>
            <a:ext cx="6191292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Documents and Settings\Ксения\Мои документы\Загрузки\по дороге в аэропор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1071546"/>
            <a:ext cx="2500330" cy="458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223445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Ленинград, Петербург был для него удивительным сочетанием пространства и времени. И, быть может, время играло в его восприятии города большую роль, чем пространство.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           Для творческой памяти нет прошлого. Бродский жил в великом настоящем. Его город был вечным местом его духовного существования.  Он постоянно возвращался туда.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18" name="Picture 2" descr="C:\Documents and Settings\Ксения\Рабочий стол\бродский\Собор Воскресения Христо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1928802"/>
            <a:ext cx="1829891" cy="243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619" name="Picture 3" descr="C:\Documents and Settings\Ксения\Рабочий стол\бродский\Петергоф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2071678"/>
            <a:ext cx="3357586" cy="2524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620" name="Picture 4" descr="C:\Documents and Settings\Ксения\Рабочий стол\бродский\250px-Kruiser_Auror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737100"/>
            <a:ext cx="3175000" cy="212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621" name="Picture 5" descr="C:\Documents and Settings\Ксения\Рабочий стол\бродский\250px-Bronze_Horseman0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04" y="2428868"/>
            <a:ext cx="316429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622" name="Picture 6" descr="C:\Documents and Settings\Ксения\Рабочий стол\бродский\250px-Памятник_Пушкину_на_площади_Искусств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8" y="4429132"/>
            <a:ext cx="1553781" cy="2281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0"/>
            <a:ext cx="8429684" cy="235743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sz="4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Разрешите представиться:</a:t>
            </a:r>
            <a:br>
              <a:rPr lang="ru-RU" sz="4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sz="4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Бродский! </a:t>
            </a:r>
            <a:endParaRPr lang="ru-RU" sz="48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Documents and Settings\Ксения\Рабочий стол\бродский\22-43-1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26673" y="2428868"/>
            <a:ext cx="6123257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l1_3klaychkin_r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50003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37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"/>
            <a:ext cx="9144000" cy="671514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августе 1989 года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Бродский писал из Стокгольма: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"Тут жара, отбойный молоток во дворе с 7 утра, ему вторит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пескоструй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Нормальные дела; главное – водичка и все остальное – знакомого цвета и пошиба. Весь город – сплошная Петроградская сторона. Пароходы шныряют в шхерах, и тому подобное, и тому подобное. Ужасно похоже на детство – не то, что было, а наоборот".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     Последняя горькая фраза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многое объясняет. Ленинград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был для него не столько тем,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что произошло в реальности,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сколько миром несбывшегося.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Это был город юношеских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мечтаний и потому особенно любимый. 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112645" name="Picture 5" descr="C:\Documents and Settings\Ксения\Рабочий стол\бродский\22-43-1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70046" y="3143248"/>
            <a:ext cx="359319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144000" cy="63863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     </a:t>
            </a:r>
            <a:r>
              <a:rPr lang="ru-RU" b="1" dirty="0" smtClean="0">
                <a:solidFill>
                  <a:srgbClr val="7030A0"/>
                </a:solidFill>
              </a:rPr>
              <a:t> 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хотел бы жить,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Фортунатус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 городе, где река 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       высовывалась бы из-под моста, как из рукава – рука, 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и чтоб она впадала в залив, растопырив пальцы,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 как Шопен, никому не показывавший кулака.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Да, Нева идет в залив пятью руслами – как рука, растопырив пальцы…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     Он досконально знал свой город, не просто как топографическую систему,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но как живую плоть истории, как сгустившуюся галактику великой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культуры и как дом, населенный множеством людей.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     Его поэзия приняла в себя всё в родном его городе - парадные кварталы и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заводские окраины, величественные колонны петербургского ампира и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фабричные трубы Ленинграда, дворцовые залы Зимнего дворца и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Эрмитажа и коммуналки с институтскими общежитиями, торжественные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площади и темные проходные дворы… Приняла и сохранила навсегда.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     Неверно говорить, что ему не суждено было вернуться в свой город.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Он никогда не покидал его.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1995 году Бродскому было присвоено звание Почётного гражданина Санкт-Петербурга.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З.Pаздолина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-Ни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страны,ни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           погоста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не.flv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31976-bc668402b1d34b3e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5072074"/>
            <a:ext cx="514353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142853"/>
            <a:ext cx="8239156" cy="275767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США Бродский в полной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мере реализовал все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возможности творческого и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карьерного роста, а также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издательской активности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2754" name="Picture 2" descr="c29589-brodsky3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46" y="3214686"/>
            <a:ext cx="5145023" cy="341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2755" name="Picture 3" descr="imm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22894" y="142852"/>
            <a:ext cx="3706812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52"/>
            <a:ext cx="9001156" cy="387798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Кроме первых двух поэтических сборников в США вышли и другие: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 Англии»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(1977),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«Конец прекрасной эпохи»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(1977),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«Часть речи»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(1977),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«Римские элегии»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(1982),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«Новые стансы в Августе»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(1983),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«Урания»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(1987); кроме того, изданы его трехактная драма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«Мрамор»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(1984) и по-английски книга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«Меньше, чем единица»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(1986). Вообще в это время Бродский все чаще выступал как англоязычный автор (в частности как переводчик собственной поэзии). В этом качестве он удостоился премии муниципалитета Нью-Йорка 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вклад в культурную жизнь города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37" name="Picture 1" descr="C:\Documents and Settings\Ксения\Рабочий стол\бродский\_812caa2e7d35356a79defe982ff63a4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3357562"/>
            <a:ext cx="2571768" cy="339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6739" name="Picture 3" descr="C:\Documents and Settings\Ксения\Рабочий стол\бродский\Нью-Йор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571876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98482"/>
          </a:xfrm>
        </p:spPr>
        <p:txBody>
          <a:bodyPr/>
          <a:lstStyle/>
          <a:p>
            <a:pPr algn="ctr"/>
            <a:r>
              <a:rPr lang="ru-RU" sz="4400" i="1" dirty="0" smtClean="0"/>
              <a:t>Путь к мировой славе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857233"/>
            <a:ext cx="8382000" cy="371477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Сорокалетие поэт ощущает как важную веху; в итоговом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входил вместо дикого зверя в клетку...»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подтверждает стоическое, мужественное приятие всего опыта прожитой жизни, с ее утратами, ударами.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1980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Иосиф Бродский получает американское гражданство. С начала 1980-х годов он становится не только значительной фигурой русского поэтического зарубежья, но все больше, благодаря англоязычной прозе, всемирно известным литератором.        Убежденный в великой очищающей, созидательной силе поэзии, Бродский борется за то, чтобы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«сборники стихов лежали у кровати рядом с аспирином и библией».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82" name="Picture 2" descr="C:\Documents and Settings\Ксения\Рабочий стол\бродский\68154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572008"/>
            <a:ext cx="1309631" cy="2156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885" name="Picture 5" descr="C:\Documents and Settings\Ксения\Рабочий стол\бродский\00-11-041-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4143380"/>
            <a:ext cx="1571604" cy="2593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886" name="Picture 6" descr="C:\Documents and Settings\Ксения\Рабочий стол\бродский\d8d5cdf3e543785433a537be9c16aae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5984" y="4572008"/>
            <a:ext cx="1428760" cy="2164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887" name="Picture 7" descr="C:\Documents and Settings\Ксения\Рабочий стол\бродский\brodsky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71934" y="4572008"/>
            <a:ext cx="142876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888" name="Picture 8" descr="C:\Documents and Settings\Ксения\Рабочий стол\бродский\p126438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61891" y="4572008"/>
            <a:ext cx="1338021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Я входил вместо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14284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81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личной жизни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000109"/>
            <a:ext cx="8382000" cy="574311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Мать и отец Бродского, в течение многих лет хлопотавшие о разрешении на выезд за границу, не получив его, умирают в Ленинграде, так и не увидев сына. Бродскому было отказано во въезде в страну, им в выезде из страны к сыну. Смерть родителей для поэта — это удар по детству и основам бытия, удар по главному орудию поэта, родной речи, русскому языку. Трагический образ искаженного реальностью языка — как метафора испорченного зеркала — становится одним из важнейших в позднем творчестве поэта. 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И. Бродский, два стихотворения. Памяти матери. Памяти отца. Австралия.mp4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42844" y="0"/>
            <a:ext cx="8786874" cy="726352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Бродский был прекрасным сыном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своих родителей. И после смерти они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продолжали жить в его душе.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«Вот две вороны приземлились у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моего крыльца и расхаживают вблизи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старой поленницы. Одна поменьше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другой. Вроде того, как мать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приходилась отцу по плечо. И хотя я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в состоянии определить их образ,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мне кажутся старой супружеской четой. На прогулке.  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У меня не хватает духа прогнать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их прочь, и я не умею хоть как-то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наладить с ними общение. Если у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истоков мифологии стоят страх и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одиночество, то я еще как одинок.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И представляю, сколь многое будет                                                          мне еще напоминать о родителях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впредь.» Он посвятил им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изумительное, полное сыновней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благодарности эссе «Полторы  комнаты».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9683" name="Picture 3" descr="C:\Documents and Settings\Ксения\Мои документы\Загрузки\18_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142852"/>
            <a:ext cx="3586159" cy="2901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9684" name="Picture 4" descr="C:\Documents and Settings\Ксения\Мои документы\Загрузки\18_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357562"/>
            <a:ext cx="4100513" cy="2937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7158" y="564357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 матерью - Марией Моисеевной </a:t>
            </a:r>
            <a:r>
              <a:rPr lang="ru-RU" dirty="0" err="1" smtClean="0">
                <a:solidFill>
                  <a:srgbClr val="FF0000"/>
                </a:solidFill>
              </a:rPr>
              <a:t>Вольперт</a:t>
            </a:r>
            <a:r>
              <a:rPr lang="ru-RU" dirty="0" smtClean="0">
                <a:solidFill>
                  <a:srgbClr val="FF0000"/>
                </a:solidFill>
              </a:rPr>
              <a:t>. 1959 год.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2000240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С отцом         Александром Ивановичем Бродским. 1959 год.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C:\Documents and Settings\Ксения\Рабочий стол\бродский\BrodskyMarri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290"/>
            <a:ext cx="9127654" cy="6419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0" y="142874"/>
            <a:ext cx="9144000" cy="306545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22 октября 1987 года Шведская академия объявила имя очередного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Нобелевского лауреата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литературе. Им стал Иосиф Бродский. Он пятый русский писатель после И.Бунина (1933), Б.Пастернака (1958), М.Шолохова (1965)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А.Солженицина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(1970), удостоившийся этой высокой награды. Бродский стал одним из самых молодых нобелевских лауреатов по литературе.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3778" name="Picture 2" descr="image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2428868"/>
            <a:ext cx="428628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3779" name="Picture 3" descr="brods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518" y="2714620"/>
            <a:ext cx="4591457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214282" y="0"/>
            <a:ext cx="8929718" cy="491211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присуждения ему Нобелевской премии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его стихи и поэмы стали широко распространяться и в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России. Были изданы даже несколько собраний его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сочинений. С середины 1980-х годов творчество Бродского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становится предметом увлекательного изучения: выходят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работы о его поэтике.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В эти же годы Иосиф Бродский собирает обильный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урожай многочисленных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премий, но, в первую очередь,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как англоязычный автор.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удостаивается звания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«Поэт-лауреат США» 1991 год.</a:t>
            </a:r>
            <a:endParaRPr lang="ru-RU" sz="2800" dirty="0"/>
          </a:p>
        </p:txBody>
      </p:sp>
      <p:pic>
        <p:nvPicPr>
          <p:cNvPr id="204802" name="Picture 2" descr="C:\Documents and Settings\Ксения\Рабочий стол\бродский\5. Np 19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3071810"/>
            <a:ext cx="4529556" cy="335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82000" cy="166199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в том суть жизни, что в ней есть,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в вере в то, что в ней должно быть.»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42844" y="1411552"/>
            <a:ext cx="4929222" cy="4610493"/>
          </a:xfrm>
        </p:spPr>
        <p:txBody>
          <a:bodyPr/>
          <a:lstStyle/>
          <a:p>
            <a:pPr>
              <a:buNone/>
            </a:pPr>
            <a:r>
              <a:rPr lang="ru-RU" sz="6600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«Сияние русского ямба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упорней и жгучей огня,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самая лучшая лампа,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ночи освещает меня…»</a:t>
            </a:r>
          </a:p>
          <a:p>
            <a:pPr algn="r"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И.Бродский.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brodsk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1357298"/>
            <a:ext cx="3429024" cy="51208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i="1" dirty="0" smtClean="0"/>
              <a:t>Последние годы жизни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928670"/>
            <a:ext cx="8382000" cy="332399"/>
          </a:xfrm>
        </p:spPr>
        <p:txBody>
          <a:bodyPr/>
          <a:lstStyle/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026" name="Picture 2" descr="C:\Documents and Settings\Ксения\Рабочий стол\бродский\72391_091B5422D85F10969C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18" y="928670"/>
            <a:ext cx="6953297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144000" cy="299158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Поэт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Иосиф Бродский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скоропостижно скончался в Нью-Йорке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 января 1996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года, не дожив до 56 лет. Смерть Бродского, несмотря на то, что было известно о его ухудшающемся состоянии здоровья, потрясла людей по обе стороны океана. Похоронен в Венеции. В США у него осталась дочь, которая родилась в 1992 году, в Петербурге — сын (родился в 1967 году). Одной из последних инициатив поэта было создание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Русской Академии в Риме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куда на несколько месяцев могли бы приезжать русские поэты.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8898" name="Picture 2" descr="C:\Documents and Settings\Ксения\Рабочий стол\бродский\brodsk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2712750"/>
            <a:ext cx="4000528" cy="40214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42918"/>
          </a:xfrm>
        </p:spPr>
        <p:txBody>
          <a:bodyPr/>
          <a:lstStyle/>
          <a:p>
            <a:pPr algn="ctr"/>
            <a:r>
              <a:rPr lang="ru-RU" sz="4000" dirty="0" smtClean="0"/>
              <a:t>Венеция Иосифа Бродского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57158" y="500042"/>
            <a:ext cx="8620156" cy="3290131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Венеция - город, которому читающий мир обязан одним из самых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Поэтичных произведений, написанных в прозе,- эссе "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Набережная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неисцелимых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", в котором Иосиф Бродский признался в любви в городу.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тех пор образ Венеции стал неразрывно связан с образом самого поэта.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 всяком случае, для почитателей его творчества. Бродский приезжал в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Венецию на Рождество в течение 18 лет. Останавливался в разных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гостиницах, у знакомых и друзей. Он исходил ни один десяток километров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узким венецианским улочкам и оставил нам в дар лучшее, что было      написано об этом городе.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851" name="Picture 3" descr="C:\Documents and Settings\Ксения\Рабочий стол\бродский\Brodski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429000"/>
            <a:ext cx="6648902" cy="331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230189"/>
            <a:ext cx="7596214" cy="249299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Красота в кристалле редком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 Венеции – ЭССЕ.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Сын Земли – свободный, бедный,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бессмертие в конце.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207875" name="Picture 3" descr="C:\Documents and Settings\Ксения\Рабочий стол\бродский\332315-574ff2a93ed74d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619" y="3690536"/>
            <a:ext cx="3951315" cy="301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7874" name="Picture 2" descr="C:\Documents and Settings\Ксения\Рабочий стол\бродский\332323-48f6a88c3fa9c1a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643314"/>
            <a:ext cx="4096825" cy="306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Documents and Settings\Ксения\Рабочий стол\бродский\brod_5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2285993"/>
            <a:ext cx="3786214" cy="350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42844" y="214290"/>
            <a:ext cx="5000660" cy="561384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для захоронения Иосифа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выбрала Мария. Это не только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кладбище на острове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Микеле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и саму географическую точку –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Венецию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Это как раз на полпути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 Россией, Родиной (Бродский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всегда говорил "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Отечество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"), и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Америкой, давшей ему приют,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Когда Родина прогнала. Ну и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потом, он действительно любил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этот город. Больше всех городов на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земле. Может быть, этот город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напоминал ему родной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Ленинград.</a:t>
            </a:r>
          </a:p>
          <a:p>
            <a:endParaRPr lang="ru-RU" sz="2400" dirty="0"/>
          </a:p>
        </p:txBody>
      </p:sp>
      <p:pic>
        <p:nvPicPr>
          <p:cNvPr id="209922" name="Picture 2" descr="m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500041"/>
            <a:ext cx="3952869" cy="573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214282" y="0"/>
            <a:ext cx="8405843" cy="6075509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Иосиф прекрасный с прекрасной Марией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Венчались Венецией ультрамариновой,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 после вернуться, скреплёнными браком: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Марии – с ребёнком, Иосифу – прахом.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Васильевский остров, Васильевский остров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Его не дождётся, всё было так просто: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Балтийская прорва, холодная просинь,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Увенчанный славой изгнанник Иосиф.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Осталось: в пустыне своей человечьей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нервен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весел, красив и сердечен.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Останется: в мире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навечном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незримы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Поют его песни ему серафимы.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О.Кучкина.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Documents and Settings\Ксения\Рабочий стол\бродский\00-11-0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5723" y="3429000"/>
            <a:ext cx="263827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144000" cy="670952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Иосифа Бродского нередко называют последним поэтом Серебряного века, хотя, возможно, он вообще последний большой русский поэт ушедшего столетия. Понятие Серебряный век относится не столько ко времени, сколько к уровню культуры. Бродский был человеком высочайшей культуры, в совершенстве овладел несколькими языками,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великолепно знал мировую поэзию,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был знаком с лучшими поэтами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своего времени. Следуя своим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предшественникам, великим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поэтам века Золотого, он сумел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создать свою поэзию, идущую из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самой глубины сознания, свой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образный язык. Он любил свою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Родину и свой народ, гордился его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силой и восхищался мужеством.</a:t>
            </a:r>
          </a:p>
          <a:p>
            <a:endParaRPr lang="ru-RU" dirty="0"/>
          </a:p>
        </p:txBody>
      </p:sp>
      <p:pic>
        <p:nvPicPr>
          <p:cNvPr id="4" name="Picture 2" descr="55_0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2571744"/>
            <a:ext cx="3547722" cy="3725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half" idx="4294967295"/>
          </p:nvPr>
        </p:nvSpPr>
        <p:spPr>
          <a:xfrm>
            <a:off x="142844" y="714356"/>
            <a:ext cx="4210081" cy="521989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 верю, что вернусь,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Ведь писатели всегда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возвращаются — если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лично, то на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бумаге, и если мой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народ не нуждается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моей плоти, то,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может быть, моя душа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ему пригодится».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Ксения\Рабочий стол\бродский\Brodski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8637" y="285728"/>
            <a:ext cx="4627984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pPr algn="ctr"/>
            <a:r>
              <a:rPr lang="ru-RU" sz="4000" dirty="0" smtClean="0"/>
              <a:t>Источники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530471"/>
          </a:xfrm>
        </p:spPr>
        <p:txBody>
          <a:bodyPr/>
          <a:lstStyle/>
          <a:p>
            <a:pPr lvl="0">
              <a:buNone/>
            </a:pPr>
            <a:r>
              <a:rPr lang="ru-RU" sz="1600" dirty="0" smtClean="0"/>
              <a:t>1. Дело </a:t>
            </a:r>
            <a:r>
              <a:rPr lang="ru-RU" sz="1600" dirty="0" smtClean="0"/>
              <a:t>Бродского по дневнику Лидии Чуковской//«Знамя» 1999, №7.</a:t>
            </a:r>
          </a:p>
          <a:p>
            <a:pPr lvl="0">
              <a:buNone/>
            </a:pPr>
            <a:r>
              <a:rPr lang="ru-RU" sz="1600" dirty="0" smtClean="0"/>
              <a:t>2. Эткинд </a:t>
            </a:r>
            <a:r>
              <a:rPr lang="ru-RU" sz="1600" dirty="0" smtClean="0"/>
              <a:t>Е. Процесс Иосифа Бродского / Е. Эткинд.— </a:t>
            </a:r>
            <a:r>
              <a:rPr lang="ru-RU" sz="1600" dirty="0" err="1" smtClean="0"/>
              <a:t>London</a:t>
            </a:r>
            <a:r>
              <a:rPr lang="ru-RU" sz="1600" dirty="0" smtClean="0"/>
              <a:t>, 1988.</a:t>
            </a:r>
          </a:p>
          <a:p>
            <a:pPr lvl="0">
              <a:buNone/>
            </a:pPr>
            <a:r>
              <a:rPr lang="ru-RU" sz="1600" dirty="0" smtClean="0"/>
              <a:t>3. </a:t>
            </a:r>
            <a:r>
              <a:rPr lang="ru-RU" sz="1600" dirty="0" err="1" smtClean="0"/>
              <a:t>Голубцова</a:t>
            </a:r>
            <a:r>
              <a:rPr lang="ru-RU" sz="1600" dirty="0" smtClean="0"/>
              <a:t> </a:t>
            </a:r>
            <a:r>
              <a:rPr lang="ru-RU" sz="1600" dirty="0" smtClean="0"/>
              <a:t>О. Встречи с ссыльным Иосифом: в Северодвинске живут люди, лично знавшие поэта И.А. Бродского. Более того: будущий Нобелевский лауреат бывал в нашем городе / О. </a:t>
            </a:r>
            <a:r>
              <a:rPr lang="ru-RU" sz="1600" dirty="0" err="1" smtClean="0"/>
              <a:t>Голубцова</a:t>
            </a:r>
            <a:r>
              <a:rPr lang="ru-RU" sz="1600" dirty="0" smtClean="0"/>
              <a:t> // Северный рабочий.- 1996.- 17 февр.</a:t>
            </a:r>
          </a:p>
          <a:p>
            <a:pPr lvl="0">
              <a:buNone/>
            </a:pPr>
            <a:r>
              <a:rPr lang="ru-RU" sz="1600" dirty="0" smtClean="0"/>
              <a:t>4. Умер </a:t>
            </a:r>
            <a:r>
              <a:rPr lang="ru-RU" sz="1600" dirty="0" smtClean="0"/>
              <a:t>Иосиф Бродский : мы помним, как не по своей воле связал он свою судьбу с Севером // Правда Севера.— 1996.— 30 янв.</a:t>
            </a:r>
          </a:p>
          <a:p>
            <a:pPr lvl="0">
              <a:buNone/>
            </a:pPr>
            <a:r>
              <a:rPr lang="ru-RU" sz="1600" dirty="0" smtClean="0"/>
              <a:t>5. </a:t>
            </a:r>
            <a:r>
              <a:rPr lang="ru-RU" sz="1600" dirty="0" err="1" smtClean="0"/>
              <a:t>Гордин</a:t>
            </a:r>
            <a:r>
              <a:rPr lang="ru-RU" sz="1600" dirty="0" smtClean="0"/>
              <a:t> </a:t>
            </a:r>
            <a:r>
              <a:rPr lang="ru-RU" sz="1600" dirty="0" smtClean="0"/>
              <a:t>Я. Дело Бродского//Нева.-1989.-№2.</a:t>
            </a:r>
          </a:p>
          <a:p>
            <a:pPr lvl="0">
              <a:buNone/>
            </a:pPr>
            <a:r>
              <a:rPr lang="ru-RU" sz="1600" dirty="0" smtClean="0"/>
              <a:t>6.Виктор </a:t>
            </a:r>
            <a:r>
              <a:rPr lang="ru-RU" sz="1600" dirty="0" err="1" smtClean="0"/>
              <a:t>Куллэ</a:t>
            </a:r>
            <a:r>
              <a:rPr lang="ru-RU" sz="1600" dirty="0" smtClean="0"/>
              <a:t> «Библиография И.Бродского».</a:t>
            </a:r>
          </a:p>
          <a:p>
            <a:pPr lvl="0">
              <a:buNone/>
            </a:pPr>
            <a:r>
              <a:rPr lang="ru-RU" sz="1600" dirty="0" smtClean="0"/>
              <a:t>7.С.Н.Конин</a:t>
            </a:r>
            <a:r>
              <a:rPr lang="ru-RU" sz="1600" dirty="0" smtClean="0"/>
              <a:t>. </a:t>
            </a:r>
            <a:r>
              <a:rPr lang="ru-RU" sz="1600" dirty="0" err="1" smtClean="0"/>
              <a:t>Коношане</a:t>
            </a:r>
            <a:r>
              <a:rPr lang="ru-RU" sz="1600" dirty="0" smtClean="0"/>
              <a:t> и Бродский//Коноша 2011 год.</a:t>
            </a:r>
          </a:p>
          <a:p>
            <a:pPr lvl="0">
              <a:buNone/>
            </a:pPr>
            <a:r>
              <a:rPr lang="ru-RU" sz="1600" dirty="0" smtClean="0"/>
              <a:t>8.Бродский</a:t>
            </a:r>
            <a:r>
              <a:rPr lang="ru-RU" sz="1600" dirty="0" smtClean="0"/>
              <a:t>, Иосиф. «В ссылке мне открылись основы жизни» : нобелевский лауреат вспоминает архангельскую деревню / И. Бродский; </a:t>
            </a:r>
            <a:r>
              <a:rPr lang="ru-RU" sz="1600" dirty="0" err="1" smtClean="0"/>
              <a:t>публ</a:t>
            </a:r>
            <a:r>
              <a:rPr lang="ru-RU" sz="1600" dirty="0" smtClean="0"/>
              <a:t>. </a:t>
            </a:r>
            <a:r>
              <a:rPr lang="ru-RU" sz="1600" dirty="0" err="1" smtClean="0"/>
              <a:t>подгот</a:t>
            </a:r>
            <a:r>
              <a:rPr lang="ru-RU" sz="1600" dirty="0" smtClean="0"/>
              <a:t>. А. Герасимов // Известия. — 2002.— 2 авг.— С.11.— (Архангельск)</a:t>
            </a:r>
          </a:p>
          <a:p>
            <a:pPr lvl="0">
              <a:buNone/>
            </a:pPr>
            <a:r>
              <a:rPr lang="ru-RU" sz="1600" dirty="0" smtClean="0"/>
              <a:t>9.Мир </a:t>
            </a:r>
            <a:r>
              <a:rPr lang="ru-RU" sz="1600" dirty="0" smtClean="0"/>
              <a:t>Иосифа Бродского : путеводитель / сост. Я. А. </a:t>
            </a:r>
            <a:r>
              <a:rPr lang="ru-RU" sz="1600" dirty="0" err="1" smtClean="0"/>
              <a:t>Гордин</a:t>
            </a:r>
            <a:r>
              <a:rPr lang="ru-RU" sz="1600" dirty="0" smtClean="0"/>
              <a:t>.— 2003.— 460 с</a:t>
            </a:r>
            <a:r>
              <a:rPr lang="ru-RU" sz="1600" dirty="0" smtClean="0"/>
              <a:t>.</a:t>
            </a:r>
          </a:p>
          <a:p>
            <a:pPr lvl="0">
              <a:buNone/>
            </a:pPr>
            <a:r>
              <a:rPr lang="ru-RU" sz="1600" dirty="0" smtClean="0"/>
              <a:t>10. </a:t>
            </a:r>
            <a:r>
              <a:rPr lang="en-US" sz="1600" dirty="0" smtClean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writers.aonb.ru/index.php?id=169</a:t>
            </a:r>
            <a:r>
              <a:rPr lang="ru-RU" sz="1600" dirty="0" smtClean="0"/>
              <a:t> </a:t>
            </a:r>
          </a:p>
          <a:p>
            <a:pPr lvl="0">
              <a:buNone/>
            </a:pPr>
            <a:r>
              <a:rPr lang="ru-RU" sz="1600" dirty="0" smtClean="0"/>
              <a:t>11.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3"/>
              </a:rPr>
              <a:t>http://br00.narod.ru</a:t>
            </a:r>
            <a:r>
              <a:rPr lang="en-US" sz="1600" dirty="0" smtClean="0">
                <a:hlinkClick r:id="rId3"/>
              </a:rPr>
              <a:t>/</a:t>
            </a:r>
            <a:r>
              <a:rPr lang="ru-RU" sz="1600" dirty="0" smtClean="0"/>
              <a:t> </a:t>
            </a:r>
          </a:p>
          <a:p>
            <a:pPr lvl="0">
              <a:buNone/>
            </a:pPr>
            <a:r>
              <a:rPr lang="ru-RU" sz="1600" dirty="0" smtClean="0">
                <a:hlinkClick r:id="rId4"/>
              </a:rPr>
              <a:t>12.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 smtClean="0">
                <a:hlinkClick r:id="rId4"/>
              </a:rPr>
              <a:t>://soulibre.ru/%D0%98%D0%BE%D1%81%D0%B8%D1%84_%</a:t>
            </a:r>
            <a:r>
              <a:rPr lang="en-US" sz="1600" dirty="0" smtClean="0">
                <a:hlinkClick r:id="rId4"/>
              </a:rPr>
              <a:t>D0%91%D1%80%D0%BE%D0%B4%D1%81%D0%BA%D0%B8%D0%B9</a:t>
            </a:r>
            <a:r>
              <a:rPr lang="ru-RU" sz="1600" dirty="0" smtClean="0"/>
              <a:t> </a:t>
            </a:r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230188"/>
            <a:ext cx="8786874" cy="6980372"/>
          </a:xfrm>
        </p:spPr>
        <p:txBody>
          <a:bodyPr/>
          <a:lstStyle/>
          <a:p>
            <a:pPr algn="ctr"/>
            <a:r>
              <a:rPr lang="ru-RU" sz="7200" dirty="0" smtClean="0"/>
              <a:t>Вы хотели бы</a:t>
            </a:r>
            <a:br>
              <a:rPr lang="ru-RU" sz="7200" dirty="0" smtClean="0"/>
            </a:br>
            <a:r>
              <a:rPr lang="ru-RU" sz="7200" dirty="0" smtClean="0"/>
              <a:t>встретиться с Бродским? </a:t>
            </a:r>
            <a:br>
              <a:rPr lang="ru-RU" sz="7200" dirty="0" smtClean="0"/>
            </a:br>
            <a:r>
              <a:rPr lang="ru-RU" sz="7200" dirty="0" smtClean="0"/>
              <a:t>Извольте. Он здесь. Сделайте только шаг.</a:t>
            </a:r>
            <a:br>
              <a:rPr lang="ru-RU" sz="7200" dirty="0" smtClean="0"/>
            </a:br>
            <a:endParaRPr lang="ru-RU" sz="7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 idx="4294967295"/>
          </p:nvPr>
        </p:nvSpPr>
        <p:spPr>
          <a:xfrm>
            <a:off x="0" y="230188"/>
            <a:ext cx="8382000" cy="1274762"/>
          </a:xfrm>
        </p:spPr>
        <p:txBody>
          <a:bodyPr/>
          <a:lstStyle/>
          <a:p>
            <a:pPr algn="ctr"/>
            <a:r>
              <a:rPr lang="ru-RU" sz="4400" dirty="0" smtClean="0"/>
              <a:t>Иосиф Александрович Бродский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sz="half" idx="4294967295"/>
          </p:nvPr>
        </p:nvSpPr>
        <p:spPr>
          <a:xfrm>
            <a:off x="4429124" y="1142984"/>
            <a:ext cx="4714876" cy="483554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24 мая 1940(1940-05-24)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рождения: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Ленинград, СССР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смерти: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28 января 1996(1996-   01-28) (55 лет)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смерти: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Нью-Йорк, США</a:t>
            </a:r>
          </a:p>
          <a:p>
            <a:endParaRPr lang="ru-RU" dirty="0"/>
          </a:p>
        </p:txBody>
      </p:sp>
      <p:pic>
        <p:nvPicPr>
          <p:cNvPr id="164865" name="Picture 1" descr="C:\Documents and Settings\Ксения\Рабочий стол\бродский\00575_fm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4345" y="1000108"/>
            <a:ext cx="3724629" cy="5760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sz="half" idx="4294967295"/>
          </p:nvPr>
        </p:nvSpPr>
        <p:spPr>
          <a:xfrm>
            <a:off x="0" y="214291"/>
            <a:ext cx="4429124" cy="66356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Гражданство: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СССР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 США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 деятельности: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поэт, эссеист, драматург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Годы творчества: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1956—1996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Премии: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Нобелевская премия по литературе (1987)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Стипендия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Макартура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(1981)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Поэт-лауреат США (1991)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Награды:  Орден Почётного легиона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Кавалер ордена Почётного легиона">
            <a:hlinkClick r:id="rId2" tooltip="&quot;Кавалер ордена Почётного легиона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6000768"/>
            <a:ext cx="15716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3" name="Picture 3" descr="C:\Documents and Settings\Ксения\Рабочий стол\бродский\55_1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14290"/>
            <a:ext cx="4219196" cy="63752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ru-RU" i="1" dirty="0" smtClean="0"/>
              <a:t>Юные годы Иосифа Бродского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515356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Иосиф Бродский родился в обыкновенной интеллигентной семье. Его отец,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Иванович Бродский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окончил географический факультет Ленинградского университета и Школу красных журналистов. В качестве фотокорреспондента прошел всю войну (от 1940 в Финляндии до 1948 в Китае). В 1950 году в рамках «чистки» офицерского корпуса от лиц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еврейской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национальности был демобилизован, перебивался мелкими заметками и фотографировал для ведомственных многотиражек. Мать, Мария Моисеевна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Вольперт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всю жизнь проработала бухгалтером. 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сения\Мои документы\Загрузки\60585628116b4877b65e39a40e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42852"/>
            <a:ext cx="4486831" cy="293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сения\Мои документы\Загрузки\0018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42852"/>
            <a:ext cx="3725962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Ксения\Мои документы\Загрузки\photo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3214686"/>
            <a:ext cx="4683132" cy="351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Я родился и выро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50003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Ценность лицензионного ПО Microsoft 3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Ценность лицензионного ПО Microsoft 3</Template>
  <TotalTime>1428</TotalTime>
  <Words>2688</Words>
  <Application>Microsoft Office PowerPoint</Application>
  <PresentationFormat>Экран (4:3)</PresentationFormat>
  <Paragraphs>281</Paragraphs>
  <Slides>48</Slides>
  <Notes>9</Notes>
  <HiddenSlides>0</HiddenSlides>
  <MMClips>6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Ценность лицензионного ПО Microsoft 3</vt:lpstr>
      <vt:lpstr>White with Courier font for code slides</vt:lpstr>
      <vt:lpstr>1_Theme20</vt:lpstr>
      <vt:lpstr>1_White with Courier font for code slides</vt:lpstr>
      <vt:lpstr>Слайд 1</vt:lpstr>
      <vt:lpstr>Урок-презентация с элементами урока монолога, видео- и аудио- урока о жизни и   творчестве Иосифа Бродского.</vt:lpstr>
      <vt:lpstr>Разрешите представиться:   Бродский! </vt:lpstr>
      <vt:lpstr>«Не в том суть жизни, что в ней есть,  но в вере в то, что в ней должно быть.» </vt:lpstr>
      <vt:lpstr>Вы хотели бы встретиться с Бродским?  Извольте. Он здесь. Сделайте только шаг. </vt:lpstr>
      <vt:lpstr>Иосиф Александрович Бродский </vt:lpstr>
      <vt:lpstr>Слайд 7</vt:lpstr>
      <vt:lpstr>Юные годы Иосифа Бродского </vt:lpstr>
      <vt:lpstr>Слайд 9</vt:lpstr>
      <vt:lpstr>Слайд 10</vt:lpstr>
      <vt:lpstr>Слайд 11</vt:lpstr>
      <vt:lpstr>Слайд 12</vt:lpstr>
      <vt:lpstr>Слайд 13</vt:lpstr>
      <vt:lpstr>Суд. Ссылка Иосифа Бродского </vt:lpstr>
      <vt:lpstr>Коноша и Бродский. </vt:lpstr>
      <vt:lpstr>Деревня Норенская  весна 1964 г – осень 1965 г.</vt:lpstr>
      <vt:lpstr>Слайд 17</vt:lpstr>
      <vt:lpstr>Слайд 18</vt:lpstr>
      <vt:lpstr>Слайд 19</vt:lpstr>
      <vt:lpstr>Слайд 20</vt:lpstr>
      <vt:lpstr>Слайд 21</vt:lpstr>
      <vt:lpstr>Бродский о Норенской.</vt:lpstr>
      <vt:lpstr>«Тракторы на рассвете» - стихотворение И.Бродского в газете «Призыв», принятое от  поэта А.Забалуевым.</vt:lpstr>
      <vt:lpstr>Слайд 24</vt:lpstr>
      <vt:lpstr>Слайд 25</vt:lpstr>
      <vt:lpstr>Принципы творчества </vt:lpstr>
      <vt:lpstr>Слайд 27</vt:lpstr>
      <vt:lpstr>Прощание с Россией.</vt:lpstr>
      <vt:lpstr>Слайд 29</vt:lpstr>
      <vt:lpstr>Слайд 30</vt:lpstr>
      <vt:lpstr>Слайд 31</vt:lpstr>
      <vt:lpstr>Слайд 32</vt:lpstr>
      <vt:lpstr>Слайд 33</vt:lpstr>
      <vt:lpstr>Путь к мировой славе  </vt:lpstr>
      <vt:lpstr>Из личной жизни</vt:lpstr>
      <vt:lpstr>Слайд 36</vt:lpstr>
      <vt:lpstr>Слайд 37</vt:lpstr>
      <vt:lpstr>Слайд 38</vt:lpstr>
      <vt:lpstr>Слайд 39</vt:lpstr>
      <vt:lpstr>Последние годы жизни  </vt:lpstr>
      <vt:lpstr>Слайд 41</vt:lpstr>
      <vt:lpstr>Венеция Иосифа Бродского</vt:lpstr>
      <vt:lpstr>Красота в кристалле редком О Венеции – ЭССЕ. Сын Земли – свободный, бедный, И бессмертие в конце. </vt:lpstr>
      <vt:lpstr>Слайд 44</vt:lpstr>
      <vt:lpstr>Слайд 45</vt:lpstr>
      <vt:lpstr>Слайд 46</vt:lpstr>
      <vt:lpstr>Слайд 47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небо</dc:title>
  <dc:creator>Оксана</dc:creator>
  <cp:lastModifiedBy>Пользователь</cp:lastModifiedBy>
  <cp:revision>159</cp:revision>
  <dcterms:created xsi:type="dcterms:W3CDTF">2010-04-15T18:35:24Z</dcterms:created>
  <dcterms:modified xsi:type="dcterms:W3CDTF">2016-02-03T19:03:35Z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TC300077561049</vt:lpwstr>
  </property>
</Properties>
</file>