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65" r:id="rId25"/>
    <p:sldId id="281" r:id="rId2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2088" y="-8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malves\AppData\Local\Microsoft\Windows\Temporary Internet Files\Content.IE5\54I5HWCN\MPj04372470000[1]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76157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38600" y="0"/>
            <a:ext cx="5105400" cy="5181600"/>
          </a:xfrm>
        </p:spPr>
        <p:txBody>
          <a:bodyPr>
            <a:normAutofit/>
          </a:bodyPr>
          <a:lstStyle>
            <a:lvl1pPr>
              <a:defRPr lang="ru-RU" sz="4400" b="1" kern="1200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38600" y="5181600"/>
            <a:ext cx="5105400" cy="914400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400" b="1" kern="1200" dirty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malves\AppData\Local\Microsoft\Windows\Temporary Internet Files\Content.IE5\54I5HWCN\MPj04372470000[1].jpg"/>
          <p:cNvPicPr>
            <a:picLocks noChangeAspect="1" noChangeArrowheads="1"/>
          </p:cNvPicPr>
          <p:nvPr/>
        </p:nvPicPr>
        <p:blipFill>
          <a:blip r:embed="rId13" cstate="email">
            <a:duotone>
              <a:schemeClr val="accent5">
                <a:shade val="45000"/>
                <a:satMod val="135000"/>
              </a:schemeClr>
              <a:prstClr val="white"/>
            </a:duotone>
            <a:lum bright="4000" contrast="8000"/>
          </a:blip>
          <a:srcRect/>
          <a:stretch>
            <a:fillRect/>
          </a:stretch>
        </p:blipFill>
        <p:spPr bwMode="auto">
          <a:xfrm>
            <a:off x="-1" y="0"/>
            <a:ext cx="9176157" cy="6858000"/>
          </a:xfrm>
          <a:prstGeom prst="rect">
            <a:avLst/>
          </a:prstGeom>
          <a:noFill/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Текст слайда</a:t>
            </a:r>
          </a:p>
          <a:p>
            <a:pPr lvl="1"/>
            <a:r>
              <a:rPr lang="ru-RU" smtClean="0"/>
              <a:t>Текст слайда</a:t>
            </a:r>
          </a:p>
          <a:p>
            <a:pPr lvl="2"/>
            <a:r>
              <a:rPr lang="ru-RU" smtClean="0"/>
              <a:t>Текст слайда</a:t>
            </a:r>
          </a:p>
          <a:p>
            <a:pPr lvl="3"/>
            <a:r>
              <a:rPr lang="ru-RU" smtClean="0"/>
              <a:t>Текст слайда</a:t>
            </a:r>
          </a:p>
          <a:p>
            <a:pPr lvl="4"/>
            <a:r>
              <a:rPr lang="ru-RU" smtClean="0"/>
              <a:t>Текст слайда</a:t>
            </a:r>
            <a:endParaRPr lang="ru-RU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5000"/>
                    <a:lumOff val="5000"/>
                  </a:schemeClr>
                </a:solidFill>
              </a:defRPr>
            </a:lvl1pPr>
          </a:lstStyle>
          <a:p>
            <a:fld id="{E0F31559-10BF-4FA3-BEBC-50ADB22BFF21}" type="datetimeFigureOut">
              <a:rPr lang="ru-RU" smtClean="0"/>
              <a:pPr/>
              <a:t>03.02.2016</a:t>
            </a:fld>
            <a:endParaRPr lang="ru-RU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0A07D05D-D326-4878-A62F-E3CD402CB1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lang="ru-RU" sz="4400" b="1" kern="1200" cap="all" spc="200" baseline="0">
          <a:ln w="0"/>
          <a:gradFill flip="none">
            <a:gsLst>
              <a:gs pos="0">
                <a:schemeClr val="accent1">
                  <a:tint val="75000"/>
                  <a:shade val="75000"/>
                  <a:satMod val="170000"/>
                </a:schemeClr>
              </a:gs>
              <a:gs pos="49000">
                <a:schemeClr val="accent1">
                  <a:tint val="88000"/>
                  <a:shade val="65000"/>
                  <a:satMod val="172000"/>
                </a:schemeClr>
              </a:gs>
              <a:gs pos="50000">
                <a:schemeClr val="accent1">
                  <a:shade val="65000"/>
                  <a:satMod val="130000"/>
                </a:schemeClr>
              </a:gs>
              <a:gs pos="92000">
                <a:schemeClr val="accent1">
                  <a:shade val="50000"/>
                  <a:satMod val="120000"/>
                </a:schemeClr>
              </a:gs>
              <a:gs pos="100000">
                <a:schemeClr val="accent1">
                  <a:shade val="48000"/>
                  <a:satMod val="120000"/>
                </a:schemeClr>
              </a:gs>
            </a:gsLst>
            <a:lin ang="5400000"/>
          </a:gradFill>
          <a:effectLst>
            <a:glow rad="139700">
              <a:schemeClr val="bg1">
                <a:alpha val="40000"/>
              </a:schemeClr>
            </a:glo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Внеклассное мероприятие </a:t>
            </a:r>
            <a:r>
              <a:rPr lang="ru-RU" sz="2800" dirty="0" smtClean="0">
                <a:solidFill>
                  <a:srgbClr val="C00000"/>
                </a:solidFill>
              </a:rPr>
              <a:t>«Большое плавание в мире слов» -игра по творчеству В.Даля. </a:t>
            </a:r>
            <a:r>
              <a:rPr lang="ru-RU" sz="2800" dirty="0" smtClean="0">
                <a:solidFill>
                  <a:srgbClr val="C00000"/>
                </a:solidFill>
              </a:rPr>
              <a:t>5 класс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r>
              <a:rPr lang="ru-RU" sz="2800" dirty="0" smtClean="0"/>
              <a:t>Автор: </a:t>
            </a:r>
            <a:r>
              <a:rPr lang="ru-RU" sz="2800" dirty="0" err="1" smtClean="0"/>
              <a:t>Дьячкова</a:t>
            </a:r>
            <a:r>
              <a:rPr lang="ru-RU" sz="2800" dirty="0" smtClean="0"/>
              <a:t> Оксана Михайловна, </a:t>
            </a:r>
          </a:p>
          <a:p>
            <a:pPr algn="r">
              <a:buNone/>
            </a:pPr>
            <a:r>
              <a:rPr lang="ru-RU" sz="2800" dirty="0" smtClean="0"/>
              <a:t>учитель русского языка и литературы муниципального бюджетного общеобразовательного учреждения </a:t>
            </a:r>
            <a:endParaRPr lang="ru-RU" sz="2800" dirty="0" smtClean="0"/>
          </a:p>
          <a:p>
            <a:pPr algn="r">
              <a:buNone/>
            </a:pPr>
            <a:r>
              <a:rPr lang="ru-RU" sz="2800" dirty="0" smtClean="0"/>
              <a:t>«</a:t>
            </a:r>
            <a:r>
              <a:rPr lang="ru-RU" sz="2800" dirty="0" err="1" smtClean="0"/>
              <a:t>Коношская</a:t>
            </a:r>
            <a:r>
              <a:rPr lang="ru-RU" sz="2800" dirty="0" smtClean="0"/>
              <a:t> средняя школа»</a:t>
            </a:r>
          </a:p>
          <a:p>
            <a:pPr algn="r">
              <a:buNone/>
            </a:pPr>
            <a:r>
              <a:rPr lang="ru-RU" sz="2800" dirty="0" smtClean="0"/>
              <a:t>  п. Коноша </a:t>
            </a:r>
            <a:r>
              <a:rPr lang="ru-RU" sz="2800" dirty="0" err="1" smtClean="0"/>
              <a:t>Коношского</a:t>
            </a:r>
            <a:r>
              <a:rPr lang="ru-RU" sz="2800" dirty="0" smtClean="0"/>
              <a:t> района </a:t>
            </a:r>
            <a:endParaRPr lang="ru-RU" sz="2800" dirty="0" smtClean="0"/>
          </a:p>
          <a:p>
            <a:pPr algn="r">
              <a:buNone/>
            </a:pPr>
            <a:r>
              <a:rPr lang="ru-RU" sz="2800" dirty="0" smtClean="0"/>
              <a:t>Архангельской </a:t>
            </a:r>
            <a:r>
              <a:rPr lang="ru-RU" sz="2800" dirty="0" smtClean="0"/>
              <a:t>области</a:t>
            </a:r>
          </a:p>
          <a:p>
            <a:pPr algn="ctr">
              <a:buNone/>
            </a:pPr>
            <a:endParaRPr lang="ru-RU" sz="2800" dirty="0" smtClean="0"/>
          </a:p>
          <a:p>
            <a:pPr algn="ctr">
              <a:buNone/>
            </a:pPr>
            <a:r>
              <a:rPr lang="ru-RU" sz="2800" dirty="0" smtClean="0"/>
              <a:t>Коноша 2016г.      </a:t>
            </a:r>
            <a:endParaRPr lang="ru-RU" sz="2800" dirty="0"/>
          </a:p>
        </p:txBody>
      </p:sp>
    </p:spTree>
  </p:cSld>
  <p:clrMapOvr>
    <a:masterClrMapping/>
  </p:clrMapOvr>
  <p:transition spd="med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Оригинальные загадки Даля отгадать вовсе не просто!</a:t>
            </a:r>
            <a:endParaRPr lang="ru-RU" b="1" dirty="0"/>
          </a:p>
        </p:txBody>
      </p:sp>
      <p:grpSp>
        <p:nvGrpSpPr>
          <p:cNvPr id="3" name="WordArt 2"/>
          <p:cNvGrpSpPr>
            <a:grpSpLocks/>
          </p:cNvGrpSpPr>
          <p:nvPr/>
        </p:nvGrpSpPr>
        <p:grpSpPr bwMode="auto">
          <a:xfrm>
            <a:off x="395288" y="1844675"/>
            <a:ext cx="8509000" cy="1882775"/>
            <a:chOff x="246" y="1613"/>
            <a:chExt cx="5360" cy="1186"/>
          </a:xfrm>
        </p:grpSpPr>
        <p:pic>
          <p:nvPicPr>
            <p:cNvPr id="15362" name="WordArt 2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46" y="1613"/>
              <a:ext cx="5360" cy="1186"/>
            </a:xfrm>
            <a:prstGeom prst="rect">
              <a:avLst/>
            </a:prstGeom>
            <a:noFill/>
          </p:spPr>
        </p:pic>
        <p:sp>
          <p:nvSpPr>
            <p:cNvPr id="15363" name="Text Box 3"/>
            <p:cNvSpPr txBox="1">
              <a:spLocks noChangeArrowheads="1" noChangeShapeType="1"/>
            </p:cNvSpPr>
            <p:nvPr/>
          </p:nvSpPr>
          <p:spPr bwMode="auto">
            <a:xfrm>
              <a:off x="249" y="1616"/>
              <a:ext cx="5353" cy="1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ru-RU" sz="3600" b="1">
                  <a:latin typeface="Comic Sans MS" pitchFamily="66" charset="0"/>
                </a:rPr>
                <a:t>День спит, ночь глядит, </a:t>
              </a:r>
              <a:endParaRPr lang="ru-RU" sz="3600" b="1"/>
            </a:p>
            <a:p>
              <a:pPr algn="ctr"/>
              <a:r>
                <a:rPr lang="ru-RU" sz="3600" b="1">
                  <a:latin typeface="Comic Sans MS" pitchFamily="66" charset="0"/>
                </a:rPr>
                <a:t>утром умирает, другой сменяет.</a:t>
              </a:r>
            </a:p>
          </p:txBody>
        </p:sp>
      </p:grpSp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16688" y="3860800"/>
            <a:ext cx="244316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s13.g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31913" y="4868863"/>
            <a:ext cx="6477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Но давайте попробуем!</a:t>
            </a: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1341438"/>
            <a:ext cx="337185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35488" y="1487488"/>
            <a:ext cx="4230687" cy="513238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>Красненьки сапожки в земельке лежат.</a:t>
            </a:r>
            <a:endParaRPr lang="ru-RU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свекла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42988" y="2133600"/>
            <a:ext cx="963612" cy="1295400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19475" y="2708275"/>
            <a:ext cx="36004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600" dirty="0" smtClean="0">
                <a:solidFill>
                  <a:schemeClr val="accent2">
                    <a:lumMod val="75000"/>
                  </a:schemeClr>
                </a:solidFill>
              </a:rPr>
              <a:t>Полно корыто народу намыто.</a:t>
            </a:r>
            <a:endParaRPr lang="ru-RU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огурец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258888" y="1700213"/>
            <a:ext cx="628650" cy="1504950"/>
          </a:xfr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9113" y="3357563"/>
            <a:ext cx="3062287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341438"/>
            <a:ext cx="8447088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</a:rPr>
              <a:t>Сидит баба на грядках, вся в заплатках, кто ни взглянет, тот заплачет.</a:t>
            </a:r>
            <a:endParaRPr lang="ru-RU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03575" y="4221163"/>
            <a:ext cx="31083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765175"/>
            <a:ext cx="82296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</a:rPr>
              <a:t>Стоит Антошка на одной ножке.</a:t>
            </a:r>
            <a:endParaRPr lang="ru-RU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гриб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885113" y="1268413"/>
            <a:ext cx="790575" cy="904875"/>
          </a:xfr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95513" y="2924175"/>
            <a:ext cx="403225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981075"/>
            <a:ext cx="82296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</a:rPr>
              <a:t>В одной стеклянке болтается, а никак не смешается.</a:t>
            </a:r>
            <a:endParaRPr lang="ru-RU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350904421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235825" y="1844675"/>
            <a:ext cx="1533525" cy="1552575"/>
          </a:xfr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35150" y="3068638"/>
            <a:ext cx="5257800" cy="352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2296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</a:rPr>
              <a:t>Нос долог, голос звонок.</a:t>
            </a:r>
            <a:endParaRPr lang="ru-RU" sz="6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Содержимое 7" descr="комар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135813" y="1557338"/>
            <a:ext cx="992187" cy="935037"/>
          </a:xfr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71775" y="3789363"/>
            <a:ext cx="319087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981075"/>
            <a:ext cx="82296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</a:rPr>
              <a:t>Пришли мужички без топоров, срубили избу без углов.</a:t>
            </a:r>
            <a:endParaRPr lang="ru-RU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Содержимое 5" descr="муравей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524750" y="2276475"/>
            <a:ext cx="666750" cy="457200"/>
          </a:xfr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11413" y="3284538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692150"/>
            <a:ext cx="8507413" cy="14986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</a:rPr>
              <a:t>Кину я не палку, убью не галку, ощиплю не перья, съем не мясо.</a:t>
            </a:r>
            <a:endParaRPr lang="ru-RU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 descr="260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2275" y="3068638"/>
            <a:ext cx="19621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6100" y="4149725"/>
            <a:ext cx="4179888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sz="6000" smtClean="0"/>
              <a:t>Большое плаваНие в мире слов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Интеллектуальная игра  по словарю В.И.Даля.</a:t>
            </a:r>
            <a:endParaRPr lang="ru-RU" sz="28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125538"/>
            <a:ext cx="8424862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</a:rPr>
              <a:t>Кланяется, кланяется, придет домой – растянется.</a:t>
            </a:r>
            <a:endParaRPr lang="ru-RU" sz="6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27763" y="3789363"/>
            <a:ext cx="2627312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3859213"/>
            <a:ext cx="4249738" cy="270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981075"/>
            <a:ext cx="876935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</a:rPr>
              <a:t>Скоро ест и мелко жует, сама не глотает и другим не дает.</a:t>
            </a:r>
            <a:endParaRPr lang="ru-RU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4213" y="3573463"/>
            <a:ext cx="2195512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95738" y="3573463"/>
            <a:ext cx="42672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600" dirty="0" smtClean="0">
                <a:solidFill>
                  <a:schemeClr val="accent2">
                    <a:lumMod val="75000"/>
                  </a:schemeClr>
                </a:solidFill>
              </a:rPr>
              <a:t>Выше леса, тоньше волоса.</a:t>
            </a:r>
            <a:endParaRPr lang="ru-RU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2565400"/>
            <a:ext cx="378142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9338" y="3644900"/>
            <a:ext cx="4027487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</a:rPr>
              <a:t>На землю падает, а от земли не отлетает.</a:t>
            </a:r>
            <a:endParaRPr lang="ru-RU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 descr="kbcn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150" y="1844675"/>
            <a:ext cx="57150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27061-dd0a75b3f8f901ab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20" y="321447"/>
            <a:ext cx="8429684" cy="6322263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Пословицы </a:t>
            </a:r>
            <a:r>
              <a:rPr lang="ru-RU" dirty="0" smtClean="0"/>
              <a:t>русского народа. М., 1862</a:t>
            </a:r>
            <a:r>
              <a:rPr lang="ru-RU" dirty="0" smtClean="0"/>
              <a:t>.</a:t>
            </a:r>
          </a:p>
          <a:p>
            <a:pPr marL="514350" indent="-514350">
              <a:buAutoNum type="arabicPeriod"/>
            </a:pPr>
            <a:r>
              <a:rPr lang="ru-RU" dirty="0" smtClean="0"/>
              <a:t>Толковый словарь живого великорусского языка в 4-х т. М., </a:t>
            </a:r>
            <a:r>
              <a:rPr lang="ru-RU" dirty="0" smtClean="0"/>
              <a:t>VIII-е </a:t>
            </a:r>
            <a:r>
              <a:rPr lang="ru-RU" dirty="0" smtClean="0"/>
              <a:t>изд. 1994</a:t>
            </a:r>
            <a:r>
              <a:rPr lang="ru-RU" dirty="0" smtClean="0"/>
              <a:t>.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  <p:transition spd="med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smtClean="0">
                <a:solidFill>
                  <a:srgbClr val="C00000"/>
                </a:solidFill>
              </a:rPr>
              <a:t>Задание 1.</a:t>
            </a:r>
            <a:r>
              <a:rPr sz="1800" smtClean="0">
                <a:solidFill>
                  <a:srgbClr val="C00000"/>
                </a:solidFill>
              </a:rPr>
              <a:t/>
            </a:r>
            <a:br>
              <a:rPr sz="1800" smtClean="0">
                <a:solidFill>
                  <a:srgbClr val="C00000"/>
                </a:solidFill>
              </a:rPr>
            </a:br>
            <a:r>
              <a:rPr sz="2400" smtClean="0">
                <a:solidFill>
                  <a:srgbClr val="C00000"/>
                </a:solidFill>
              </a:rPr>
              <a:t>Попробуйте догадаться, что могут означать слова.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3600" dirty="0" err="1" smtClean="0"/>
              <a:t>Абевега</a:t>
            </a:r>
            <a:endParaRPr lang="ru-RU" sz="3600" dirty="0" smtClean="0"/>
          </a:p>
          <a:p>
            <a:r>
              <a:rPr lang="ru-RU" sz="3600" dirty="0" err="1" smtClean="0"/>
              <a:t>Ветроворот</a:t>
            </a:r>
            <a:endParaRPr lang="ru-RU" sz="3600" dirty="0" smtClean="0"/>
          </a:p>
          <a:p>
            <a:r>
              <a:rPr lang="ru-RU" sz="3600" dirty="0" err="1" smtClean="0"/>
              <a:t>Недея</a:t>
            </a:r>
            <a:endParaRPr lang="ru-RU" sz="3600" dirty="0" smtClean="0"/>
          </a:p>
          <a:p>
            <a:r>
              <a:rPr lang="ru-RU" sz="3600" dirty="0" err="1" smtClean="0"/>
              <a:t>Стрекава</a:t>
            </a:r>
            <a:endParaRPr lang="ru-RU" sz="3600" dirty="0" smtClean="0"/>
          </a:p>
          <a:p>
            <a:r>
              <a:rPr lang="ru-RU" sz="3600" dirty="0" err="1" smtClean="0"/>
              <a:t>Глядильце</a:t>
            </a:r>
            <a:endParaRPr lang="ru-RU" sz="3600" dirty="0" smtClean="0"/>
          </a:p>
          <a:p>
            <a:r>
              <a:rPr lang="ru-RU" sz="3600" dirty="0" err="1" smtClean="0"/>
              <a:t>Выступки</a:t>
            </a:r>
            <a:endParaRPr lang="ru-RU" sz="3600" dirty="0" smtClean="0"/>
          </a:p>
          <a:p>
            <a:r>
              <a:rPr lang="ru-RU" sz="3600" dirty="0" smtClean="0"/>
              <a:t>Вежа</a:t>
            </a:r>
            <a:endParaRPr lang="ru-RU" sz="36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Азбука</a:t>
            </a:r>
          </a:p>
          <a:p>
            <a:r>
              <a:rPr lang="ru-RU" sz="3600" dirty="0" smtClean="0"/>
              <a:t>Смерч</a:t>
            </a:r>
          </a:p>
          <a:p>
            <a:r>
              <a:rPr lang="ru-RU" sz="3600" dirty="0" smtClean="0"/>
              <a:t>Лентяй</a:t>
            </a:r>
          </a:p>
          <a:p>
            <a:r>
              <a:rPr lang="ru-RU" sz="3600" dirty="0" smtClean="0"/>
              <a:t>Крапива</a:t>
            </a:r>
          </a:p>
          <a:p>
            <a:r>
              <a:rPr lang="ru-RU" sz="3600" dirty="0" smtClean="0"/>
              <a:t>Зеркальце</a:t>
            </a:r>
          </a:p>
          <a:p>
            <a:r>
              <a:rPr lang="ru-RU" sz="3600" dirty="0" smtClean="0"/>
              <a:t>Башмаки</a:t>
            </a:r>
          </a:p>
          <a:p>
            <a:r>
              <a:rPr lang="ru-RU" sz="3600" dirty="0" smtClean="0"/>
              <a:t>Учёный</a:t>
            </a:r>
            <a:endParaRPr lang="ru-RU" sz="3600" dirty="0"/>
          </a:p>
        </p:txBody>
      </p:sp>
      <p:pic>
        <p:nvPicPr>
          <p:cNvPr id="6" name="Рисунок 5" descr="school10-01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529104" y="4929198"/>
            <a:ext cx="1614896" cy="1590673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mtClean="0">
                <a:solidFill>
                  <a:srgbClr val="C00000"/>
                </a:solidFill>
              </a:rPr>
              <a:t>Задание 2</a:t>
            </a:r>
            <a:br>
              <a:rPr smtClean="0">
                <a:solidFill>
                  <a:srgbClr val="C00000"/>
                </a:solidFill>
              </a:rPr>
            </a:br>
            <a:r>
              <a:rPr sz="3100" smtClean="0">
                <a:solidFill>
                  <a:srgbClr val="C00000"/>
                </a:solidFill>
              </a:rPr>
              <a:t>Замените слова иностранного происхождения русскими</a:t>
            </a:r>
            <a:endParaRPr lang="ru-RU" sz="31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Грот</a:t>
            </a:r>
          </a:p>
          <a:p>
            <a:r>
              <a:rPr lang="ru-RU" sz="4000" dirty="0" smtClean="0"/>
              <a:t>Пресс</a:t>
            </a:r>
          </a:p>
          <a:p>
            <a:r>
              <a:rPr lang="ru-RU" sz="4000" dirty="0" smtClean="0"/>
              <a:t>Натура</a:t>
            </a:r>
          </a:p>
          <a:p>
            <a:r>
              <a:rPr lang="ru-RU" sz="4000" dirty="0" smtClean="0"/>
              <a:t>Оригинальный</a:t>
            </a:r>
          </a:p>
          <a:p>
            <a:r>
              <a:rPr lang="ru-RU" sz="4000" dirty="0" smtClean="0"/>
              <a:t>Моральный</a:t>
            </a:r>
          </a:p>
          <a:p>
            <a:r>
              <a:rPr lang="ru-RU" sz="4000" dirty="0" smtClean="0"/>
              <a:t>Гирлянда</a:t>
            </a:r>
          </a:p>
          <a:p>
            <a:r>
              <a:rPr lang="ru-RU" sz="4000" dirty="0" smtClean="0"/>
              <a:t>Пьедестал.</a:t>
            </a:r>
            <a:endParaRPr lang="ru-RU" sz="4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Пещера</a:t>
            </a:r>
          </a:p>
          <a:p>
            <a:r>
              <a:rPr lang="ru-RU" sz="4000" dirty="0" smtClean="0"/>
              <a:t>Гнёт</a:t>
            </a:r>
          </a:p>
          <a:p>
            <a:r>
              <a:rPr lang="ru-RU" sz="4000" dirty="0" smtClean="0"/>
              <a:t>Природа</a:t>
            </a:r>
          </a:p>
          <a:p>
            <a:r>
              <a:rPr lang="ru-RU" sz="4000" dirty="0" smtClean="0"/>
              <a:t>Подлинный</a:t>
            </a:r>
          </a:p>
          <a:p>
            <a:r>
              <a:rPr lang="ru-RU" sz="4000" dirty="0" smtClean="0"/>
              <a:t>Нравственный</a:t>
            </a:r>
          </a:p>
          <a:p>
            <a:r>
              <a:rPr lang="ru-RU" sz="4000" dirty="0" err="1" smtClean="0"/>
              <a:t>Плетеница</a:t>
            </a:r>
            <a:endParaRPr lang="ru-RU" sz="4000" dirty="0" smtClean="0"/>
          </a:p>
          <a:p>
            <a:r>
              <a:rPr lang="ru-RU" sz="4000" dirty="0" smtClean="0"/>
              <a:t>Подножье</a:t>
            </a:r>
          </a:p>
          <a:p>
            <a:endParaRPr lang="ru-RU" sz="4000" dirty="0"/>
          </a:p>
        </p:txBody>
      </p:sp>
      <p:pic>
        <p:nvPicPr>
          <p:cNvPr id="5" name="Рисунок 4" descr="school10-01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215206" y="1785926"/>
            <a:ext cx="1614896" cy="1590673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mtClean="0">
                <a:solidFill>
                  <a:srgbClr val="C00000"/>
                </a:solidFill>
              </a:rPr>
              <a:t>Задание 3</a:t>
            </a:r>
            <a:br>
              <a:rPr smtClean="0">
                <a:solidFill>
                  <a:srgbClr val="C00000"/>
                </a:solidFill>
              </a:rPr>
            </a:br>
            <a:r>
              <a:rPr smtClean="0">
                <a:solidFill>
                  <a:srgbClr val="C00000"/>
                </a:solidFill>
              </a:rPr>
              <a:t>    </a:t>
            </a:r>
            <a:r>
              <a:rPr sz="3100" smtClean="0">
                <a:solidFill>
                  <a:srgbClr val="C00000"/>
                </a:solidFill>
              </a:rPr>
              <a:t>Отгадайте слово по его толкованию</a:t>
            </a:r>
            <a:endParaRPr lang="ru-RU" sz="49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600200"/>
            <a:ext cx="5929354" cy="4525963"/>
          </a:xfrm>
        </p:spPr>
        <p:txBody>
          <a:bodyPr>
            <a:normAutofit lnSpcReduction="10000"/>
          </a:bodyPr>
          <a:lstStyle/>
          <a:p>
            <a:r>
              <a:rPr lang="ru-RU" sz="3600" b="1" dirty="0" smtClean="0"/>
              <a:t>Протоптанная, проторённая дорожка, пешеходная.</a:t>
            </a:r>
          </a:p>
          <a:p>
            <a:r>
              <a:rPr lang="ru-RU" sz="3600" b="1" dirty="0" smtClean="0"/>
              <a:t>Скошенная и засохшая трава в корм скоту.</a:t>
            </a:r>
          </a:p>
          <a:p>
            <a:r>
              <a:rPr lang="ru-RU" sz="3600" b="1" dirty="0" smtClean="0"/>
              <a:t>Проём в стене для света.</a:t>
            </a:r>
          </a:p>
          <a:p>
            <a:r>
              <a:rPr lang="ru-RU" sz="3600" b="1" dirty="0" smtClean="0"/>
              <a:t>Одиночная часть того, что образует зелень растений.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72264" y="1600200"/>
            <a:ext cx="2114536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sz="3000" b="1" dirty="0" smtClean="0"/>
          </a:p>
          <a:p>
            <a:r>
              <a:rPr lang="ru-RU" sz="3000" b="1" dirty="0" smtClean="0"/>
              <a:t>Тропа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r>
              <a:rPr lang="ru-RU" sz="3000" b="1" dirty="0" smtClean="0"/>
              <a:t>Сено</a:t>
            </a:r>
          </a:p>
          <a:p>
            <a:pPr>
              <a:buNone/>
            </a:pPr>
            <a:endParaRPr lang="ru-RU" b="1" dirty="0" smtClean="0"/>
          </a:p>
          <a:p>
            <a:r>
              <a:rPr lang="ru-RU" sz="3000" b="1" dirty="0" smtClean="0"/>
              <a:t>Окно</a:t>
            </a:r>
          </a:p>
          <a:p>
            <a:pPr>
              <a:buNone/>
            </a:pPr>
            <a:endParaRPr lang="ru-RU" sz="3000" b="1" dirty="0" smtClean="0"/>
          </a:p>
          <a:p>
            <a:r>
              <a:rPr lang="ru-RU" sz="3000" b="1" dirty="0" smtClean="0"/>
              <a:t>Лист</a:t>
            </a:r>
            <a:endParaRPr lang="ru-RU" sz="3000" b="1" dirty="0"/>
          </a:p>
        </p:txBody>
      </p:sp>
      <p:pic>
        <p:nvPicPr>
          <p:cNvPr id="5" name="Рисунок 4" descr="school10-01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214290"/>
            <a:ext cx="1614896" cy="1590673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mtClean="0">
                <a:solidFill>
                  <a:srgbClr val="C00000"/>
                </a:solidFill>
              </a:rPr>
              <a:t>Задание 4</a:t>
            </a:r>
            <a:br>
              <a:rPr smtClean="0">
                <a:solidFill>
                  <a:srgbClr val="C00000"/>
                </a:solidFill>
              </a:rPr>
            </a:br>
            <a:r>
              <a:rPr sz="3100" smtClean="0">
                <a:solidFill>
                  <a:srgbClr val="C00000"/>
                </a:solidFill>
              </a:rPr>
              <a:t>Подберите слово, которое соответствует пословице</a:t>
            </a:r>
            <a:endParaRPr lang="ru-RU" sz="3100" dirty="0">
              <a:solidFill>
                <a:srgbClr val="C0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0" y="1600200"/>
            <a:ext cx="6215074" cy="4972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b="1" dirty="0" smtClean="0"/>
              <a:t>Как аукнется, так и откликнется.</a:t>
            </a:r>
          </a:p>
          <a:p>
            <a:pPr>
              <a:buNone/>
            </a:pPr>
            <a:r>
              <a:rPr lang="ru-RU" b="1" dirty="0" smtClean="0"/>
              <a:t>  Не рой другому яму - сам в неё попадёшь.</a:t>
            </a:r>
          </a:p>
          <a:p>
            <a:pPr>
              <a:buNone/>
            </a:pPr>
            <a:r>
              <a:rPr lang="ru-RU" b="1" dirty="0" smtClean="0"/>
              <a:t>  Легко чужими руками жар загребать.</a:t>
            </a:r>
          </a:p>
          <a:p>
            <a:pPr>
              <a:buNone/>
            </a:pPr>
            <a:r>
              <a:rPr lang="ru-RU" b="1" dirty="0" smtClean="0"/>
              <a:t>  Укатали сивку крутые горки.</a:t>
            </a:r>
          </a:p>
          <a:p>
            <a:pPr>
              <a:buNone/>
            </a:pPr>
            <a:r>
              <a:rPr lang="ru-RU" b="1" dirty="0" smtClean="0"/>
              <a:t>  Была печаль - будет и радость.</a:t>
            </a:r>
          </a:p>
          <a:p>
            <a:pPr>
              <a:buNone/>
            </a:pPr>
            <a:r>
              <a:rPr lang="ru-RU" b="1" dirty="0" smtClean="0"/>
              <a:t>  Мели, Емеля, - твоя неделя.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(</a:t>
            </a:r>
            <a:r>
              <a:rPr lang="ru-RU" b="1" dirty="0" smtClean="0">
                <a:solidFill>
                  <a:srgbClr val="C00000"/>
                </a:solidFill>
              </a:rPr>
              <a:t>Предостерегает, утешает, смеётся,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сочувствует, предупреждает, осуждает)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6286512" y="1600200"/>
            <a:ext cx="2857488" cy="4972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Предостерегает</a:t>
            </a:r>
          </a:p>
          <a:p>
            <a:pPr>
              <a:buNone/>
            </a:pPr>
            <a:r>
              <a:rPr lang="ru-RU" b="1" dirty="0" smtClean="0"/>
              <a:t>Предупреждает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Осуждает</a:t>
            </a:r>
          </a:p>
          <a:p>
            <a:pPr>
              <a:buNone/>
            </a:pPr>
            <a:r>
              <a:rPr lang="ru-RU" b="1" dirty="0" smtClean="0"/>
              <a:t>Сочувствует</a:t>
            </a:r>
          </a:p>
          <a:p>
            <a:pPr>
              <a:buNone/>
            </a:pPr>
            <a:r>
              <a:rPr lang="ru-RU" b="1" dirty="0" smtClean="0"/>
              <a:t>Утешает</a:t>
            </a:r>
          </a:p>
          <a:p>
            <a:pPr>
              <a:buNone/>
            </a:pPr>
            <a:r>
              <a:rPr lang="ru-RU" b="1" dirty="0" smtClean="0"/>
              <a:t>Смеётся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9" name="Рисунок 8" descr="school10-01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529104" y="4929198"/>
            <a:ext cx="1614896" cy="1590673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З</a:t>
            </a:r>
            <a:r>
              <a:rPr smtClean="0">
                <a:solidFill>
                  <a:srgbClr val="C00000"/>
                </a:solidFill>
              </a:rPr>
              <a:t>адание 5</a:t>
            </a:r>
            <a:br>
              <a:rPr smtClean="0">
                <a:solidFill>
                  <a:srgbClr val="C00000"/>
                </a:solidFill>
              </a:rPr>
            </a:br>
            <a:r>
              <a:rPr sz="3100" smtClean="0">
                <a:solidFill>
                  <a:srgbClr val="C00000"/>
                </a:solidFill>
              </a:rPr>
              <a:t>Назовите разные значения одного и того же слова.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571613"/>
            <a:ext cx="4038600" cy="500066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Рыбник</a:t>
            </a:r>
          </a:p>
          <a:p>
            <a:r>
              <a:rPr lang="ru-RU" sz="4000" dirty="0" smtClean="0"/>
              <a:t>Мех</a:t>
            </a:r>
          </a:p>
          <a:p>
            <a:r>
              <a:rPr lang="ru-RU" sz="4000" dirty="0" smtClean="0"/>
              <a:t>Ключ</a:t>
            </a:r>
          </a:p>
          <a:p>
            <a:r>
              <a:rPr lang="ru-RU" sz="4000" dirty="0" smtClean="0"/>
              <a:t>Икра</a:t>
            </a:r>
          </a:p>
          <a:p>
            <a:r>
              <a:rPr lang="ru-RU" sz="4000" dirty="0" smtClean="0"/>
              <a:t>Напасть</a:t>
            </a:r>
            <a:endParaRPr lang="ru-RU" sz="4400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2857488" y="1714488"/>
            <a:ext cx="6143668" cy="4929222"/>
          </a:xfrm>
        </p:spPr>
        <p:txBody>
          <a:bodyPr>
            <a:noAutofit/>
          </a:bodyPr>
          <a:lstStyle/>
          <a:p>
            <a:r>
              <a:rPr lang="ru-RU" b="1" dirty="0" smtClean="0"/>
              <a:t>Рыболов, птица, пирог с рыбой.</a:t>
            </a:r>
          </a:p>
          <a:p>
            <a:r>
              <a:rPr lang="ru-RU" b="1" dirty="0" smtClean="0"/>
              <a:t>Звериная шкура, поддувальный снаряд для кузницы.</a:t>
            </a:r>
          </a:p>
          <a:p>
            <a:r>
              <a:rPr lang="ru-RU" b="1" dirty="0" smtClean="0"/>
              <a:t>Для замка, музыкальный, родник.</a:t>
            </a:r>
          </a:p>
          <a:p>
            <a:r>
              <a:rPr lang="ru-RU" b="1" dirty="0" smtClean="0"/>
              <a:t>Часть ноги, плавучая льдина, икра рыбья.</a:t>
            </a:r>
          </a:p>
          <a:p>
            <a:r>
              <a:rPr lang="ru-RU" b="1" dirty="0" smtClean="0"/>
              <a:t>На кого-либо, беда, бедствие, случайно найти что-либо.</a:t>
            </a:r>
          </a:p>
        </p:txBody>
      </p:sp>
      <p:pic>
        <p:nvPicPr>
          <p:cNvPr id="12" name="Рисунок 11" descr="school10-01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529104" y="5267327"/>
            <a:ext cx="1614896" cy="1590673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mtClean="0">
                <a:solidFill>
                  <a:srgbClr val="C00000"/>
                </a:solidFill>
              </a:rPr>
              <a:t>Задание 6</a:t>
            </a:r>
            <a:br>
              <a:rPr smtClean="0">
                <a:solidFill>
                  <a:srgbClr val="C00000"/>
                </a:solidFill>
              </a:rPr>
            </a:br>
            <a:r>
              <a:rPr sz="4000" smtClean="0">
                <a:solidFill>
                  <a:srgbClr val="C00000"/>
                </a:solidFill>
              </a:rPr>
              <a:t>Продолжи пословицу.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85720" y="1600200"/>
            <a:ext cx="8572560" cy="52578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Лето собирает, а зима 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поедает.</a:t>
            </a:r>
          </a:p>
          <a:p>
            <a:r>
              <a:rPr lang="ru-RU" sz="3600" b="1" dirty="0" smtClean="0"/>
              <a:t>Лето со снопами, осень 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с пирогами.</a:t>
            </a:r>
          </a:p>
          <a:p>
            <a:r>
              <a:rPr lang="ru-RU" sz="3600" b="1" dirty="0" smtClean="0"/>
              <a:t>Наука – не 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мука.</a:t>
            </a:r>
          </a:p>
          <a:p>
            <a:r>
              <a:rPr lang="ru-RU" sz="3600" b="1" dirty="0" smtClean="0"/>
              <a:t>Ленивому всегда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 праздник.</a:t>
            </a:r>
          </a:p>
        </p:txBody>
      </p:sp>
      <p:pic>
        <p:nvPicPr>
          <p:cNvPr id="10" name="Рисунок 9" descr="school10-01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572264" y="4714884"/>
            <a:ext cx="1614896" cy="1590673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214414" y="285728"/>
            <a:ext cx="7215238" cy="6286544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Несчастья бояться – </a:t>
            </a:r>
          </a:p>
          <a:p>
            <a:r>
              <a:rPr lang="ru-RU" sz="4800" b="1" dirty="0" smtClean="0">
                <a:solidFill>
                  <a:srgbClr val="C00000"/>
                </a:solidFill>
              </a:rPr>
              <a:t>счастья не видать.</a:t>
            </a:r>
          </a:p>
          <a:p>
            <a:r>
              <a:rPr lang="ru-RU" sz="4800" b="1" dirty="0" smtClean="0"/>
              <a:t>Кто не сеет, тот </a:t>
            </a:r>
          </a:p>
          <a:p>
            <a:r>
              <a:rPr lang="ru-RU" sz="4800" b="1" dirty="0" smtClean="0">
                <a:solidFill>
                  <a:srgbClr val="C00000"/>
                </a:solidFill>
              </a:rPr>
              <a:t>не жнёт.</a:t>
            </a:r>
          </a:p>
          <a:p>
            <a:r>
              <a:rPr lang="ru-RU" sz="4800" b="1" dirty="0" smtClean="0"/>
              <a:t>Учить – ум</a:t>
            </a:r>
          </a:p>
          <a:p>
            <a:r>
              <a:rPr lang="ru-RU" sz="4800" b="1" dirty="0" smtClean="0"/>
              <a:t> </a:t>
            </a:r>
            <a:r>
              <a:rPr lang="ru-RU" sz="4800" b="1" dirty="0" smtClean="0">
                <a:solidFill>
                  <a:srgbClr val="C00000"/>
                </a:solidFill>
              </a:rPr>
              <a:t>точить.</a:t>
            </a:r>
          </a:p>
          <a:p>
            <a:pPr>
              <a:buNone/>
            </a:pPr>
            <a:endParaRPr lang="ru-RU" sz="3600" dirty="0"/>
          </a:p>
        </p:txBody>
      </p:sp>
      <p:pic>
        <p:nvPicPr>
          <p:cNvPr id="4" name="Рисунок 3" descr="school10-01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715140" y="4357694"/>
            <a:ext cx="1614896" cy="1590673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Шаблон оформления 'Кораблик, плыви!'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'Кораблик, плыви!'</Template>
  <TotalTime>128</TotalTime>
  <Words>455</Words>
  <Application>Microsoft Office PowerPoint</Application>
  <PresentationFormat>Экран (4:3)</PresentationFormat>
  <Paragraphs>118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Шаблон оформления 'Кораблик, плыви!'</vt:lpstr>
      <vt:lpstr>Внеклассное мероприятие «Большое плавание в мире слов» -игра по творчеству В.Даля. 5 класс</vt:lpstr>
      <vt:lpstr>Большое плаваНие в мире слов</vt:lpstr>
      <vt:lpstr>Задание 1. Попробуйте догадаться, что могут означать слова.</vt:lpstr>
      <vt:lpstr>Задание 2 Замените слова иностранного происхождения русскими</vt:lpstr>
      <vt:lpstr>Задание 3     Отгадайте слово по его толкованию</vt:lpstr>
      <vt:lpstr>Задание 4 Подберите слово, которое соответствует пословице</vt:lpstr>
      <vt:lpstr>Задание 5 Назовите разные значения одного и того же слова.</vt:lpstr>
      <vt:lpstr>Задание 6 Продолжи пословицу.</vt:lpstr>
      <vt:lpstr>Слайд 9</vt:lpstr>
      <vt:lpstr>Оригинальные загадки Даля отгадать вовсе не просто!</vt:lpstr>
      <vt:lpstr>Но давайте попробуем!</vt:lpstr>
      <vt:lpstr>Красненьки сапожки в земельке лежат.</vt:lpstr>
      <vt:lpstr>Полно корыто народу намыто.</vt:lpstr>
      <vt:lpstr>Сидит баба на грядках, вся в заплатках, кто ни взглянет, тот заплачет.</vt:lpstr>
      <vt:lpstr>Стоит Антошка на одной ножке.</vt:lpstr>
      <vt:lpstr>В одной стеклянке болтается, а никак не смешается.</vt:lpstr>
      <vt:lpstr>Нос долог, голос звонок.</vt:lpstr>
      <vt:lpstr>Пришли мужички без топоров, срубили избу без углов.</vt:lpstr>
      <vt:lpstr>Кину я не палку, убью не галку, ощиплю не перья, съем не мясо.</vt:lpstr>
      <vt:lpstr>Кланяется, кланяется, придет домой – растянется.</vt:lpstr>
      <vt:lpstr>Скоро ест и мелко жует, сама не глотает и другим не дает.</vt:lpstr>
      <vt:lpstr>Выше леса, тоньше волоса.</vt:lpstr>
      <vt:lpstr>На землю падает, а от земли не отлетает.</vt:lpstr>
      <vt:lpstr>Слайд 24</vt:lpstr>
      <vt:lpstr>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кораблик</dc:title>
  <dc:creator>Марина</dc:creator>
  <cp:lastModifiedBy>Пользователь</cp:lastModifiedBy>
  <cp:revision>18</cp:revision>
  <dcterms:created xsi:type="dcterms:W3CDTF">2010-04-15T18:26:10Z</dcterms:created>
  <dcterms:modified xsi:type="dcterms:W3CDTF">2016-02-03T19:27:28Z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TC300085581049</vt:lpwstr>
  </property>
</Properties>
</file>