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552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15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37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1958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87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3090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15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7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8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8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5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5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24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2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66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58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1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9ECE-A00E-45EF-97C5-819479D91AE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2533E7-E6C3-4643-9E68-A3B150FC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math.wikia.com/wiki/%D0%9F%D1%80%D0%B8%D0%B7%D0%BD%D0%B0%D0%BA%D0%B8_%D0%B4%D0%B5%D0%BB%D0%B8%D0%BC%D0%BE%D1%81%D1%82%D0%B8" TargetMode="External"/><Relationship Id="rId2" Type="http://schemas.openxmlformats.org/officeDocument/2006/relationships/hyperlink" Target="http://www.math.com.ua/articles/priznaki-delimosti-chis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1%84%D0%BE%D0%BD%20%D0%B4%D0%BB%D1%8F%20%D0%BF%D1%80%D0%B5%D0%B7%D0%B5%D0%BD%D1%82%D0%B0%D1%86%D0%B8%D0%B8&amp;img_url=http://mirpps.ru/fon-dlja-prezentacii/44.jpg&amp;pos=1&amp;rpt=simage" TargetMode="External"/><Relationship Id="rId5" Type="http://schemas.openxmlformats.org/officeDocument/2006/relationships/hyperlink" Target="https://yandex.ru/images/search?p=1&amp;text=%D1%84%D0%BE%D0%BD%20%D0%B4%D0%BB%D1%8F%20%D0%BF%D1%80%D0%B5%D0%B7%D0%B5%D0%BD%D1%82%D0%B0%D1%86%D0%B8%D0%B8&amp;img_url=http://mirpps.ru/fon-dlja-prezentacii/66.jpg&amp;pos=38&amp;rpt=simage&amp;_=1453533249009" TargetMode="External"/><Relationship Id="rId4" Type="http://schemas.openxmlformats.org/officeDocument/2006/relationships/hyperlink" Target="https://yandex.ru/images/search?p=4&amp;text=%D1%84%D0%BE%D0%BD%20%D0%B4%D0%BB%D1%8F%20%D0%BF%D1%80%D0%B5%D0%B7%D0%B5%D0%BD%D1%82%D0%B0%D1%86%D0%B8%D0%B8&amp;img_url=http://i.hdwp.ru/f/7db1/n/2559154c7a.jpg&amp;pos=132&amp;rpt=simage&amp;_=14535332490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8987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делимости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9114" y="4065563"/>
            <a:ext cx="6972885" cy="27924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Работу </a:t>
            </a:r>
            <a:r>
              <a:rPr lang="ru-RU" sz="1800" dirty="0" smtClean="0"/>
              <a:t>выполнила: </a:t>
            </a:r>
            <a:r>
              <a:rPr lang="ru-RU" dirty="0" smtClean="0"/>
              <a:t> </a:t>
            </a:r>
            <a:r>
              <a:rPr lang="ru-RU" sz="1800" dirty="0" smtClean="0"/>
              <a:t>Антрушина Анастасия, </a:t>
            </a:r>
            <a:r>
              <a:rPr lang="ru-RU" dirty="0" smtClean="0"/>
              <a:t>у</a:t>
            </a:r>
            <a:r>
              <a:rPr lang="ru-RU" sz="1800" dirty="0" smtClean="0"/>
              <a:t>ченица </a:t>
            </a:r>
            <a:r>
              <a:rPr lang="ru-RU" sz="1800" dirty="0" smtClean="0"/>
              <a:t>5Б </a:t>
            </a:r>
            <a:r>
              <a:rPr lang="ru-RU" sz="1800" dirty="0" smtClean="0"/>
              <a:t>класса МБОУ </a:t>
            </a:r>
            <a:r>
              <a:rPr lang="ru-RU" sz="1800" dirty="0" smtClean="0"/>
              <a:t>СШ </a:t>
            </a:r>
            <a:r>
              <a:rPr lang="ru-RU" sz="1800" dirty="0"/>
              <a:t>№</a:t>
            </a:r>
            <a:r>
              <a:rPr lang="ru-RU" sz="1800" dirty="0" smtClean="0"/>
              <a:t> </a:t>
            </a:r>
            <a:r>
              <a:rPr lang="ru-RU" sz="1800" dirty="0" smtClean="0"/>
              <a:t>1 г. Архангельска Архангельской области</a:t>
            </a:r>
          </a:p>
          <a:p>
            <a:r>
              <a:rPr lang="ru-RU" dirty="0" smtClean="0"/>
              <a:t>Руководитель: Куприянович Марина Олеговна, учитель математики высшей квалификационной категории </a:t>
            </a:r>
            <a:r>
              <a:rPr lang="ru-RU" dirty="0" smtClean="0"/>
              <a:t>МБОУ СШ № 1 г. Архангельска Архангельской </a:t>
            </a:r>
            <a:r>
              <a:rPr lang="ru-RU" dirty="0" smtClean="0"/>
              <a:t>области, 2016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035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1-tub-ru.yandex.net/i?id=0daa44332de14c6fd29478f95c1aea24&amp;n=33&amp;h=190&amp;w=26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62" y="0"/>
            <a:ext cx="12251724" cy="6849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sz="3200" b="1" dirty="0" smtClean="0"/>
              <a:t>Признак </a:t>
            </a:r>
            <a:r>
              <a:rPr lang="ru-RU" sz="3200" b="1" dirty="0"/>
              <a:t>делимости на 15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 marL="0" indent="0" algn="ctr" fontAlgn="base">
              <a:buNone/>
            </a:pPr>
            <a:endParaRPr lang="ru-RU" sz="3200" dirty="0" smtClean="0"/>
          </a:p>
          <a:p>
            <a:pPr marL="0" indent="0" algn="ctr" fontAlgn="base">
              <a:buNone/>
            </a:pPr>
            <a:r>
              <a:rPr lang="ru-RU" sz="3200" dirty="0" smtClean="0"/>
              <a:t>		Число делится на 15, если оно делится на 3 и 	на 5.</a:t>
            </a:r>
          </a:p>
          <a:p>
            <a:pPr marL="0" indent="0" fontAlgn="base">
              <a:buNone/>
            </a:pPr>
            <a:r>
              <a:rPr lang="ru-RU" sz="3200" dirty="0" smtClean="0"/>
              <a:t>	</a:t>
            </a:r>
          </a:p>
          <a:p>
            <a:pPr marL="0" indent="0" fontAlgn="base">
              <a:buNone/>
            </a:pPr>
            <a:r>
              <a:rPr lang="ru-RU" sz="3200" dirty="0"/>
              <a:t>	</a:t>
            </a:r>
            <a:r>
              <a:rPr lang="ru-RU" sz="3200" dirty="0" smtClean="0"/>
              <a:t>Например:</a:t>
            </a:r>
          </a:p>
          <a:p>
            <a:pPr marL="0" indent="0" fontAlgn="base">
              <a:buNone/>
            </a:pPr>
            <a:r>
              <a:rPr lang="ru-RU" sz="3200" dirty="0" smtClean="0"/>
              <a:t>	645 делится на 15, так как оно делится на 3 и </a:t>
            </a:r>
          </a:p>
          <a:p>
            <a:pPr marL="0" indent="0" fontAlgn="base">
              <a:buNone/>
            </a:pPr>
            <a:r>
              <a:rPr lang="ru-RU" sz="3200" dirty="0"/>
              <a:t>	</a:t>
            </a:r>
            <a:r>
              <a:rPr lang="ru-RU" sz="3200" dirty="0" smtClean="0"/>
              <a:t>на 5</a:t>
            </a:r>
            <a:br>
              <a:rPr lang="ru-RU" sz="3200" dirty="0" smtClean="0"/>
            </a:br>
            <a:endParaRPr lang="ru-RU" sz="3200" dirty="0" smtClean="0"/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97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a887e944787afccf8557e1241f13479f&amp;n=33&amp;h=190&amp;w=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 algn="ctr" fontAlgn="t">
              <a:buNone/>
            </a:pPr>
            <a:endParaRPr lang="ru-RU" dirty="0" smtClean="0"/>
          </a:p>
          <a:p>
            <a:pPr marL="0" indent="0" algn="ctr" fontAlgn="t">
              <a:buNone/>
            </a:pPr>
            <a:r>
              <a:rPr lang="ru-RU" sz="2800" b="1" dirty="0" smtClean="0"/>
              <a:t>Признак </a:t>
            </a:r>
            <a:r>
              <a:rPr lang="ru-RU" sz="2800" b="1" dirty="0"/>
              <a:t>делимости на 25</a:t>
            </a:r>
          </a:p>
          <a:p>
            <a:pPr marL="0" indent="0" fontAlgn="t">
              <a:buNone/>
            </a:pPr>
            <a:endParaRPr lang="ru-RU" sz="2800" dirty="0" smtClean="0"/>
          </a:p>
          <a:p>
            <a:pPr marL="0" indent="0" fontAlgn="t">
              <a:buNone/>
            </a:pPr>
            <a:r>
              <a:rPr lang="ru-RU" sz="2800" dirty="0"/>
              <a:t>	</a:t>
            </a:r>
            <a:r>
              <a:rPr lang="ru-RU" sz="2800" dirty="0" smtClean="0"/>
              <a:t>	</a:t>
            </a:r>
          </a:p>
          <a:p>
            <a:pPr marL="0" indent="0" algn="ctr" fontAlgn="t">
              <a:buNone/>
            </a:pPr>
            <a:r>
              <a:rPr lang="ru-RU" sz="2800" dirty="0"/>
              <a:t>	</a:t>
            </a:r>
            <a:r>
              <a:rPr lang="ru-RU" sz="2800" dirty="0" smtClean="0"/>
              <a:t>	На</a:t>
            </a:r>
            <a:r>
              <a:rPr lang="ru-RU" sz="2800" dirty="0"/>
              <a:t> 25 делятся числа, две последние цифры которых </a:t>
            </a:r>
            <a:r>
              <a:rPr lang="ru-RU" sz="2800" dirty="0" smtClean="0"/>
              <a:t>	нули или образуют </a:t>
            </a:r>
            <a:r>
              <a:rPr lang="ru-RU" sz="2800" dirty="0"/>
              <a:t>число, делящееся на 25 (т. е. числа, </a:t>
            </a:r>
            <a:r>
              <a:rPr lang="ru-RU" sz="2800" dirty="0" smtClean="0"/>
              <a:t>	оканчивающиеся на 00</a:t>
            </a:r>
            <a:r>
              <a:rPr lang="ru-RU" sz="2800" dirty="0"/>
              <a:t>, 25, 50 или 75). Другие не делятся.</a:t>
            </a:r>
          </a:p>
          <a:p>
            <a:pPr marL="0" indent="0" fontAlgn="t">
              <a:buNone/>
            </a:pPr>
            <a:r>
              <a:rPr lang="ru-RU" sz="2800" dirty="0" smtClean="0"/>
              <a:t>	</a:t>
            </a:r>
          </a:p>
          <a:p>
            <a:pPr marL="0" indent="0" fontAlgn="t">
              <a:buNone/>
            </a:pPr>
            <a:r>
              <a:rPr lang="ru-RU" sz="2800" dirty="0"/>
              <a:t>	</a:t>
            </a:r>
            <a:r>
              <a:rPr lang="ru-RU" sz="2800" dirty="0" smtClean="0"/>
              <a:t>Например:</a:t>
            </a:r>
            <a:endParaRPr lang="ru-RU" sz="2800" dirty="0"/>
          </a:p>
          <a:p>
            <a:pPr marL="0" indent="0" fontAlgn="t">
              <a:buNone/>
            </a:pPr>
            <a:r>
              <a:rPr lang="ru-RU" sz="2800" dirty="0" smtClean="0"/>
              <a:t>	7 </a:t>
            </a:r>
            <a:r>
              <a:rPr lang="ru-RU" sz="2800" dirty="0"/>
              <a:t>150 делится на 25, так как оно оканчивается на 50.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718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m0-tub-ru.yandex.net/i?id=16b6de6dfa05c13551f8c0d24e9cf401&amp;n=33&amp;h=190&amp;w=2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 algn="ctr" fontAlgn="t">
              <a:buNone/>
            </a:pPr>
            <a:endParaRPr lang="ru-RU" dirty="0" smtClean="0"/>
          </a:p>
          <a:p>
            <a:pPr marL="0" indent="0" algn="ctr" fontAlgn="t">
              <a:buNone/>
            </a:pPr>
            <a:r>
              <a:rPr lang="ru-RU" sz="2800" b="1" dirty="0" smtClean="0"/>
              <a:t>Признаки </a:t>
            </a:r>
            <a:r>
              <a:rPr lang="ru-RU" sz="2800" b="1" dirty="0"/>
              <a:t>делимости на 10, 100 и 1000</a:t>
            </a:r>
          </a:p>
          <a:p>
            <a:pPr marL="0" indent="0" fontAlgn="t">
              <a:buNone/>
            </a:pPr>
            <a:endParaRPr lang="ru-RU" sz="2800" dirty="0" smtClean="0"/>
          </a:p>
          <a:p>
            <a:pPr marL="0" indent="0" algn="ctr" fontAlgn="t">
              <a:buNone/>
            </a:pPr>
            <a:r>
              <a:rPr lang="ru-RU" sz="2800" dirty="0"/>
              <a:t>	</a:t>
            </a:r>
            <a:r>
              <a:rPr lang="ru-RU" sz="2800" dirty="0" smtClean="0"/>
              <a:t>	На</a:t>
            </a:r>
            <a:r>
              <a:rPr lang="ru-RU" sz="2800" dirty="0"/>
              <a:t> 10 делятся только те числа, последняя цифра </a:t>
            </a:r>
            <a:r>
              <a:rPr lang="ru-RU" sz="2800" dirty="0" smtClean="0"/>
              <a:t>	которых 	нуль, на</a:t>
            </a:r>
            <a:r>
              <a:rPr lang="ru-RU" sz="2800" dirty="0"/>
              <a:t> 100 — только те числа, у которых </a:t>
            </a:r>
            <a:r>
              <a:rPr lang="ru-RU" sz="2800" dirty="0" smtClean="0"/>
              <a:t>	две 	последние 	цифры </a:t>
            </a:r>
            <a:r>
              <a:rPr lang="ru-RU" sz="2800" dirty="0"/>
              <a:t>нули, на 1000 — только те, у </a:t>
            </a:r>
            <a:r>
              <a:rPr lang="ru-RU" sz="2800" dirty="0" smtClean="0"/>
              <a:t>	которых </a:t>
            </a:r>
            <a:r>
              <a:rPr lang="ru-RU" sz="2800" dirty="0"/>
              <a:t>три </a:t>
            </a:r>
            <a:r>
              <a:rPr lang="ru-RU" sz="2800" dirty="0" smtClean="0"/>
              <a:t>	последние 	цифры </a:t>
            </a:r>
            <a:r>
              <a:rPr lang="ru-RU" sz="2800" dirty="0"/>
              <a:t>нули.</a:t>
            </a:r>
          </a:p>
          <a:p>
            <a:pPr marL="0" indent="0" fontAlgn="t">
              <a:buNone/>
            </a:pPr>
            <a:r>
              <a:rPr lang="ru-RU" sz="2800" dirty="0" smtClean="0"/>
              <a:t>	</a:t>
            </a:r>
          </a:p>
          <a:p>
            <a:pPr marL="0" indent="0" fontAlgn="t">
              <a:buNone/>
            </a:pPr>
            <a:r>
              <a:rPr lang="ru-RU" sz="2800" dirty="0"/>
              <a:t>	</a:t>
            </a:r>
            <a:r>
              <a:rPr lang="ru-RU" sz="2800" dirty="0" smtClean="0"/>
              <a:t>Например:</a:t>
            </a:r>
            <a:endParaRPr lang="ru-RU" sz="2800" dirty="0"/>
          </a:p>
          <a:p>
            <a:pPr marL="0" indent="0" fontAlgn="t">
              <a:buNone/>
            </a:pPr>
            <a:r>
              <a:rPr lang="ru-RU" sz="2800" dirty="0" smtClean="0"/>
              <a:t>	8200</a:t>
            </a:r>
            <a:r>
              <a:rPr lang="ru-RU" sz="2800" dirty="0"/>
              <a:t> делится на 10 и на 100.</a:t>
            </a:r>
            <a:br>
              <a:rPr lang="ru-RU" sz="2800" dirty="0"/>
            </a:br>
            <a:r>
              <a:rPr lang="ru-RU" sz="2800" dirty="0" smtClean="0"/>
              <a:t>	542 </a:t>
            </a:r>
            <a:r>
              <a:rPr lang="ru-RU" sz="2800" dirty="0"/>
              <a:t>000 делится на 10, 100, 1000.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49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ppt4web.ru/images/1413/41977/640/img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" b="9722"/>
          <a:stretch/>
        </p:blipFill>
        <p:spPr bwMode="auto">
          <a:xfrm>
            <a:off x="3175" y="-1"/>
            <a:ext cx="12188825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5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6438899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 smtClean="0">
                <a:hlinkClick r:id="rId2"/>
              </a:rPr>
              <a:t>http://www.math.com.ua/articles/priznaki-delimosti-chisel.html</a:t>
            </a:r>
            <a:endParaRPr lang="ru-RU" sz="1200" dirty="0" smtClean="0"/>
          </a:p>
          <a:p>
            <a:r>
              <a:rPr lang="en-US" sz="1200" dirty="0" smtClean="0"/>
              <a:t>http://www.fxyz.ru/%D1%84%D0%BE%D1%80%D0%BC%D1%83%D0%BB%D1%8B_%D0%BF%D0%BE_%D0%BC%D0%B0%D1%82%D0%B5%D0%BC%D0%B0%D1%82%D0%B8%D0%BA%D0%B5/%D0%B0%D1%80%D0%B8%D1%84%D0%BC%D0%B5%D1%82%D0%B8%D0%BA%D0%B0/%D0%B0%D1%80%D0%B8%D1%84%D0%BC%D0%B5%D1%82%D0%B8%D1%87%D0%B5%D1%81%D0%BA%D0%B8%D0%B5_%D0%B4%D0%B5%D0%B9%D1%81%D1%82%D0%B2%D0%B8%D1%8F/%D0%B4%D0%B5%D0%BB%D0%B5%D0%BD%D0%B8%D0%B5/%D0%BF%D1%80%D0%B8%D0%B7%D0%BD%D0%B0%D0%BA%D0%B8_%D0%B4%D0%B5%D0%BB%D0%B8%D0%BC%D0%BE%D1%81%D1%82%D0%B8/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http://ru.math.wikia.com/wiki/%D0%9F%D1%80%D0%B8%D0%B7%D0%BD%D0%B0%D0%BA%D0%B8_%D0%B4%D0%B5%D0%BB%D0%B8%D0%BC%D0%BE%D1%81%D1%82%D0%B8</a:t>
            </a:r>
            <a:endParaRPr lang="ru-RU" sz="1200" dirty="0" smtClean="0"/>
          </a:p>
          <a:p>
            <a:r>
              <a:rPr lang="en-US" sz="1200" dirty="0" smtClean="0"/>
              <a:t>https://yandex.ru/images/search?p=1&amp;text=%D1%84%D0%BE%D0%BD%20%D0%B4%D0%BB%D1%8F%20%D0%BA%D0%B0%D1%80%D1%82%D0%B8%D0%BD%D0%BA%D0%B8&amp;img_url=http%3A%2F%2Fwww.kartinki.me%2Fpic%2F201208%2F1920x1080%2Fkartinki.me-5711.jpg&amp;pos=54&amp;rpt=simage&amp;_=1453532662227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https://yandex.ru/images/search?p=4&amp;text=%D1%84%D0%BE%D0%BD%20%D0%B4%D0%BB%D1%8F%20%D0%BF%D1%80%D0%B5%D0%B7%D0%B5%D0%BD%D1%82%D0%B0%D1%86%D0%B8%D0%B8&amp;img_url=http%3A%2F%2Fi.hdwp.ru%2Ff%2F7db1%2Fn%2F2559154c7a.jpg&amp;pos=132&amp;rpt=simage&amp;_=1453533249012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https://yandex.ru/images/search?p=1&amp;text=%D1%84%D0%BE%D0%BD%20%D0%B4%D0%BB%D1%8F%20%D0%BF%D1%80%D0%B5%D0%B7%D0%B5%D0%BD%D1%82%D0%B0%D1%86%D0%B8%D0%B8&amp;img_url=http%3A%2F%2Fmirpps.ru%2Ffon-dlja-prezentacii%2F66.jpg&amp;pos=38&amp;rpt=simage&amp;_=1453533249009</a:t>
            </a:r>
            <a:endParaRPr lang="ru-RU" sz="1200" dirty="0" smtClean="0"/>
          </a:p>
          <a:p>
            <a:r>
              <a:rPr lang="en-US" sz="1200" dirty="0" smtClean="0"/>
              <a:t>https://yandex.ru/images/search?p=3&amp;text=%D1%84%D0%BE%D0%BD%20%D0%B4%D0%BB%D1%8F%20%D0%BF%D1%80%D0%B5%D0%B7%D0%B5%D0%BD%D1%82%D0%B0%D1%86%D0%B8%D0%B8&amp;img_url=http%3A%2F%2Fsocial-vibez.com%2Ffile%2Fpic%2Fuser%2F2014%2F01%2F4f9bb54cb4b1f9a1238c324bede332d4.jpg&amp;pos=109&amp;rpt=simage&amp;_=1453533249011</a:t>
            </a:r>
            <a:endParaRPr lang="ru-RU" sz="1200" dirty="0" smtClean="0"/>
          </a:p>
          <a:p>
            <a:r>
              <a:rPr lang="en-US" sz="1200" dirty="0" smtClean="0"/>
              <a:t>https://yandex.ru/images/search?p=1&amp;text=%D1%84%D0%BE%D0%BD%20%D0%B4%D0%BB%D1%8F%20%D0%BF%D1%80%D0%B5%D0%B7%D0%B5%D0%BD%D1%82%D0%B0%D1%86%D0%B8%D0%B8&amp;img_url=http%3A%2F%2Fwww.sunhome.ru%2FUsersGallery%2Fwallpapers%2F64%2F4233113.jpg&amp;pos=30&amp;rpt=simage&amp;_=1453533249009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https://yandex.ru/images/search?text=%D1%84%D0%BE%D0%BD%20%D0%B4%D0%BB%D1%8F%20%D0%BF%D1%80%D0%B5%D0%B7%D0%B5%D0%BD%D1%82%D0%B0%D1%86%D0%B8%D0%B8&amp;img_url=http%3A%2F%2Fmirpps.ru%2Ffon-dlja-prezentacii%2F44.jpg&amp;pos=1&amp;rpt=simage</a:t>
            </a:r>
            <a:endParaRPr lang="ru-RU" sz="1200" dirty="0" smtClean="0"/>
          </a:p>
          <a:p>
            <a:r>
              <a:rPr lang="en-US" sz="1200" dirty="0" smtClean="0"/>
              <a:t>https://yandex.ru/images/search?p=4&amp;text=%D1%84%D0%BE%D0%BD%20%D0%B4%D0%BB%D1%8F%20%D0%BF%D1%80%D0%B5%D0%B7%D0%B5%D0%BD%D1%82%D0%B0%D1%86%D0%B8%D0%B8&amp;img_url=http%3A%2F%2Fmistergid.ru%2Fimage%2Fupload%2F2011-08-06%2F330026694634_8cdcb249980e.jpg&amp;pos=143&amp;rpt=simage&amp;_=1453533249012</a:t>
            </a:r>
            <a:endParaRPr lang="ru-RU" sz="1200" dirty="0" smtClean="0"/>
          </a:p>
          <a:p>
            <a:r>
              <a:rPr lang="en-US" sz="1200" dirty="0" smtClean="0"/>
              <a:t>https://yandex.ru/images/search?p=1&amp;text=%D1%81%D0%BF%D0%B0%D1%81%D0%B8%D0%B1%D0%BE%20%D0%B7%D0%B0%20%D0%B2%D0%BD%D0%B8%D0%BC%D0%B0%D0%BD%D0%B8%D0%B5%20%D0%BA%D0%B0%D1%80%D1%82%D0%B8%D0%BD%D0%BA%D0%B8%20%D0%B4%D0%BB%D1%8F%20%D0%BF%D1%80%D0%B5%D0%B7%D0%B5%D0%BD%D1%82%D0%B0%D1%86%D0%B8%D0%B8&amp;img_url=http%3A%2F%2Fokartinkah.ru%2Fimg%2Fdvizhuschiesya-kartinki-dlya-prezentaciy-spasibo-za-vnimanie-2187%2Fdvizhuschiesya-kartinki-dlya-prezentaciy-spasibo-za-vnimanie-4.jpg&amp;pos=51&amp;rpt=simage&amp;_=1453533223193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2405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11681dd1a93d959c4d6f95058600159b&amp;n=33&amp;h=190&amp;w=3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0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			</a:t>
            </a:r>
            <a:r>
              <a:rPr lang="ru-RU" sz="4800" dirty="0" smtClean="0"/>
              <a:t>Признак делимости</a:t>
            </a:r>
            <a:r>
              <a:rPr lang="ru-RU" sz="4800" dirty="0"/>
              <a:t> — правило, </a:t>
            </a:r>
            <a:r>
              <a:rPr lang="ru-RU" sz="4800" dirty="0" smtClean="0"/>
              <a:t>        	позволяющее </a:t>
            </a:r>
            <a:r>
              <a:rPr lang="ru-RU" sz="4800" dirty="0"/>
              <a:t>сравнительно быстро </a:t>
            </a:r>
            <a:r>
              <a:rPr lang="ru-RU" sz="4800" dirty="0" smtClean="0"/>
              <a:t>	определить</a:t>
            </a:r>
            <a:r>
              <a:rPr lang="ru-RU" sz="4800" dirty="0"/>
              <a:t>, является ли число </a:t>
            </a:r>
            <a:r>
              <a:rPr lang="ru-RU" sz="4800" dirty="0" smtClean="0"/>
              <a:t>	кратным 	заранее </a:t>
            </a:r>
            <a:r>
              <a:rPr lang="ru-RU" sz="4800" dirty="0"/>
              <a:t>заданному без </a:t>
            </a:r>
            <a:r>
              <a:rPr lang="ru-RU" sz="4800" dirty="0" smtClean="0"/>
              <a:t>	необходимости 	выполнять 	фактическое </a:t>
            </a:r>
            <a:r>
              <a:rPr lang="ru-RU" sz="4800" dirty="0"/>
              <a:t>деление.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0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resize.yandex.net/0_1be6e_b10db103_M?url=https%3A%2F%2Fimg-fotki.yandex.ru%2Fget%2F26%2Fkyuvik.18%2F0_1be6e_b10db103_M&amp;width=222&amp;height=0&amp;typemap=gif%3Agif%3Bpng%3Apng%3B*%3Ajpeg%3B&amp;timestamp=1443574129&amp;crop=no&amp;enlarge=no&amp;key=8ba625c557372e3d1ac01c1bcd8f05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5725"/>
            <a:ext cx="12191999" cy="6943725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endParaRPr lang="ru-RU" sz="3200" dirty="0" smtClean="0"/>
          </a:p>
          <a:p>
            <a:pPr marL="0" indent="0" algn="ctr" fontAlgn="t">
              <a:buNone/>
            </a:pPr>
            <a:r>
              <a:rPr lang="ru-RU" sz="3200" b="1" dirty="0" smtClean="0"/>
              <a:t>Признак делимости на 4</a:t>
            </a:r>
          </a:p>
          <a:p>
            <a:pPr marL="0" indent="0" fontAlgn="t">
              <a:buNone/>
            </a:pPr>
            <a:r>
              <a:rPr lang="ru-RU" sz="3200" dirty="0" smtClean="0"/>
              <a:t>	</a:t>
            </a:r>
          </a:p>
          <a:p>
            <a:pPr marL="0" indent="0" algn="ctr" fontAlgn="t">
              <a:buNone/>
            </a:pPr>
            <a:r>
              <a:rPr lang="ru-RU" sz="3200" dirty="0"/>
              <a:t>	</a:t>
            </a:r>
            <a:r>
              <a:rPr lang="ru-RU" sz="3200" dirty="0" smtClean="0"/>
              <a:t>	Число </a:t>
            </a:r>
            <a:r>
              <a:rPr lang="ru-RU" sz="3200" dirty="0"/>
              <a:t>делится на 4, если две последние его цифры </a:t>
            </a:r>
            <a:r>
              <a:rPr lang="ru-RU" sz="3200" dirty="0" smtClean="0"/>
              <a:t>	нули 	или 	образуют </a:t>
            </a:r>
            <a:r>
              <a:rPr lang="ru-RU" sz="3200" dirty="0"/>
              <a:t>число, делящееся на 4. В </a:t>
            </a:r>
            <a:r>
              <a:rPr lang="ru-RU" sz="3200" dirty="0" smtClean="0"/>
              <a:t>	остальных </a:t>
            </a:r>
            <a:r>
              <a:rPr lang="ru-RU" sz="3200" dirty="0"/>
              <a:t>случаях — </a:t>
            </a:r>
            <a:r>
              <a:rPr lang="ru-RU" sz="3200" dirty="0" smtClean="0"/>
              <a:t>	не 	делится.</a:t>
            </a:r>
          </a:p>
          <a:p>
            <a:pPr marL="0" indent="0" fontAlgn="t">
              <a:buNone/>
            </a:pPr>
            <a:r>
              <a:rPr lang="ru-RU" sz="3200" dirty="0"/>
              <a:t>	</a:t>
            </a:r>
            <a:endParaRPr lang="ru-RU" sz="3200" dirty="0" smtClean="0"/>
          </a:p>
          <a:p>
            <a:pPr marL="0" indent="0" fontAlgn="t">
              <a:buNone/>
            </a:pPr>
            <a:r>
              <a:rPr lang="ru-RU" sz="3200" dirty="0"/>
              <a:t>	</a:t>
            </a:r>
            <a:r>
              <a:rPr lang="ru-RU" sz="3200" dirty="0" smtClean="0"/>
              <a:t>Например:</a:t>
            </a:r>
            <a:endParaRPr lang="ru-RU" sz="3200" dirty="0"/>
          </a:p>
          <a:p>
            <a:pPr marL="0" indent="0" fontAlgn="t">
              <a:buNone/>
            </a:pPr>
            <a:r>
              <a:rPr lang="ru-RU" sz="3200" dirty="0" smtClean="0"/>
              <a:t>	31 </a:t>
            </a:r>
            <a:r>
              <a:rPr lang="ru-RU" sz="3200" dirty="0"/>
              <a:t>700 делится на 4, так как оканчивается двумя нулями.</a:t>
            </a:r>
            <a:br>
              <a:rPr lang="ru-RU" sz="3200" dirty="0"/>
            </a:br>
            <a:r>
              <a:rPr lang="ru-RU" sz="3200" dirty="0" smtClean="0"/>
              <a:t>	16 </a:t>
            </a:r>
            <a:r>
              <a:rPr lang="ru-RU" sz="3200" dirty="0"/>
              <a:t>608 делится на 4, так как последние </a:t>
            </a:r>
            <a:r>
              <a:rPr lang="ru-RU" sz="3200" dirty="0" smtClean="0"/>
              <a:t>две	цифры</a:t>
            </a:r>
            <a:r>
              <a:rPr lang="ru-RU" sz="3200" dirty="0"/>
              <a:t> 08 дают </a:t>
            </a:r>
            <a:r>
              <a:rPr lang="ru-RU" sz="3200" dirty="0" smtClean="0"/>
              <a:t>	число</a:t>
            </a:r>
            <a:r>
              <a:rPr lang="ru-RU" sz="3200" dirty="0"/>
              <a:t> 8, делящееся на 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8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6b450d67f1952695569dfa941de56ff1&amp;n=33&amp;h=190&amp;w=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66675"/>
            <a:ext cx="10944225" cy="6724650"/>
          </a:xfrm>
        </p:spPr>
        <p:txBody>
          <a:bodyPr>
            <a:normAutofit lnSpcReduction="10000"/>
          </a:bodyPr>
          <a:lstStyle/>
          <a:p>
            <a:pPr marL="0" indent="0" algn="ctr" fontAlgn="t">
              <a:buNone/>
            </a:pPr>
            <a:endParaRPr lang="ru-RU" dirty="0" smtClean="0"/>
          </a:p>
          <a:p>
            <a:pPr marL="0" indent="0" algn="ctr" fontAlgn="t">
              <a:buNone/>
            </a:pPr>
            <a:r>
              <a:rPr lang="ru-RU" sz="4000" b="1" dirty="0" smtClean="0"/>
              <a:t>Признак делимости на 6</a:t>
            </a:r>
            <a:endParaRPr lang="ru-RU" sz="4000" b="1" dirty="0"/>
          </a:p>
          <a:p>
            <a:pPr marL="0" indent="0" fontAlgn="t">
              <a:buNone/>
            </a:pPr>
            <a:r>
              <a:rPr lang="ru-RU" sz="4000" dirty="0" smtClean="0"/>
              <a:t>	</a:t>
            </a:r>
          </a:p>
          <a:p>
            <a:pPr marL="0" indent="0" algn="ctr" fontAlgn="t">
              <a:buNone/>
            </a:pPr>
            <a:r>
              <a:rPr lang="ru-RU" sz="4000" dirty="0" smtClean="0"/>
              <a:t>			Число </a:t>
            </a:r>
            <a:r>
              <a:rPr lang="ru-RU" sz="4000" dirty="0"/>
              <a:t>делится на 6, </a:t>
            </a:r>
            <a:r>
              <a:rPr lang="ru-RU" sz="4000" dirty="0" smtClean="0"/>
              <a:t>если оно</a:t>
            </a:r>
            <a:r>
              <a:rPr lang="ru-RU" sz="4000" dirty="0"/>
              <a:t> делится </a:t>
            </a:r>
            <a:r>
              <a:rPr lang="ru-RU" sz="4000" dirty="0" smtClean="0"/>
              <a:t>одновременно</a:t>
            </a:r>
            <a:r>
              <a:rPr lang="ru-RU" sz="4000" dirty="0"/>
              <a:t> и </a:t>
            </a:r>
            <a:r>
              <a:rPr lang="ru-RU" sz="4000" dirty="0" smtClean="0"/>
              <a:t>на</a:t>
            </a:r>
            <a:r>
              <a:rPr lang="ru-RU" sz="4000" dirty="0"/>
              <a:t> 2 и </a:t>
            </a:r>
            <a:r>
              <a:rPr lang="ru-RU" sz="4000" dirty="0" smtClean="0"/>
              <a:t>	на</a:t>
            </a:r>
            <a:r>
              <a:rPr lang="ru-RU" sz="4000" dirty="0"/>
              <a:t> 3. </a:t>
            </a:r>
            <a:endParaRPr lang="ru-RU" sz="4000" dirty="0" smtClean="0"/>
          </a:p>
          <a:p>
            <a:pPr marL="0" indent="0" algn="ctr" fontAlgn="t">
              <a:buNone/>
            </a:pPr>
            <a:r>
              <a:rPr lang="ru-RU" sz="4000" dirty="0" smtClean="0"/>
              <a:t>В </a:t>
            </a:r>
            <a:r>
              <a:rPr lang="ru-RU" sz="4000" dirty="0" smtClean="0"/>
              <a:t>	противном 	случае </a:t>
            </a:r>
            <a:r>
              <a:rPr lang="ru-RU" sz="4000" dirty="0"/>
              <a:t>— не </a:t>
            </a:r>
            <a:r>
              <a:rPr lang="ru-RU" sz="4000" dirty="0" smtClean="0"/>
              <a:t>	делится</a:t>
            </a:r>
            <a:r>
              <a:rPr lang="ru-RU" sz="4000" dirty="0"/>
              <a:t>.</a:t>
            </a:r>
          </a:p>
          <a:p>
            <a:pPr marL="0" indent="0" fontAlgn="t">
              <a:buNone/>
            </a:pPr>
            <a:r>
              <a:rPr lang="ru-RU" sz="4000" dirty="0" smtClean="0"/>
              <a:t>	</a:t>
            </a:r>
          </a:p>
          <a:p>
            <a:pPr marL="0" indent="0" fontAlgn="t">
              <a:buNone/>
            </a:pPr>
            <a:r>
              <a:rPr lang="ru-RU" sz="4000" dirty="0" smtClean="0"/>
              <a:t>	Например:</a:t>
            </a:r>
            <a:endParaRPr lang="ru-RU" sz="4000" dirty="0"/>
          </a:p>
          <a:p>
            <a:pPr marL="0" indent="0" fontAlgn="t">
              <a:buNone/>
            </a:pPr>
            <a:r>
              <a:rPr lang="ru-RU" sz="4000" dirty="0" smtClean="0"/>
              <a:t>	126</a:t>
            </a:r>
            <a:r>
              <a:rPr lang="ru-RU" sz="4000" dirty="0"/>
              <a:t> делится на 6, так как оно делится </a:t>
            </a:r>
            <a:r>
              <a:rPr lang="ru-RU" sz="4000" dirty="0" smtClean="0"/>
              <a:t>	на</a:t>
            </a:r>
            <a:r>
              <a:rPr lang="ru-RU" sz="4000" dirty="0"/>
              <a:t> 2 и </a:t>
            </a:r>
            <a:r>
              <a:rPr lang="ru-RU" sz="4000" dirty="0" smtClean="0"/>
              <a:t>	на</a:t>
            </a:r>
            <a:r>
              <a:rPr lang="ru-RU" sz="4000" dirty="0"/>
              <a:t> 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39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1-tub-ru.yandex.net/i?id=4efba8f8f347422e409f6491e5d5a596&amp;n=33&amp;h=190&amp;w=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0"/>
            <a:ext cx="10363200" cy="6176963"/>
          </a:xfrm>
        </p:spPr>
        <p:txBody>
          <a:bodyPr/>
          <a:lstStyle/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sz="2800" b="1" dirty="0" smtClean="0"/>
              <a:t>Признак делимости на 7</a:t>
            </a:r>
          </a:p>
          <a:p>
            <a:pPr marL="0" indent="0" algn="ctr" fontAlgn="base">
              <a:buNone/>
            </a:pPr>
            <a:endParaRPr lang="ru-RU" sz="2800" dirty="0" smtClean="0"/>
          </a:p>
          <a:p>
            <a:pPr marL="0" indent="0" algn="ctr" fontAlgn="base">
              <a:buNone/>
            </a:pPr>
            <a:r>
              <a:rPr lang="ru-RU" sz="2800" dirty="0" smtClean="0"/>
              <a:t>		</a:t>
            </a:r>
            <a:r>
              <a:rPr lang="ru-RU" sz="4000" dirty="0" smtClean="0"/>
              <a:t>Число делится на 7, если результат вычитания 	удвоенной 	последней цифры из этого числа без 	последней 	цифры делится на 7 </a:t>
            </a:r>
          </a:p>
          <a:p>
            <a:pPr marL="0" indent="0" fontAlgn="base">
              <a:buNone/>
            </a:pPr>
            <a:r>
              <a:rPr lang="ru-RU" sz="2800" dirty="0" smtClean="0"/>
              <a:t>		</a:t>
            </a:r>
          </a:p>
          <a:p>
            <a:pPr marL="0" indent="0" fontAlgn="base">
              <a:buNone/>
            </a:pPr>
            <a:r>
              <a:rPr lang="ru-RU" sz="2800" dirty="0" smtClean="0"/>
              <a:t>	Например</a:t>
            </a:r>
            <a:r>
              <a:rPr lang="ru-RU" sz="2800" dirty="0"/>
              <a:t>:</a:t>
            </a:r>
          </a:p>
          <a:p>
            <a:pPr marL="0" indent="0" fontAlgn="base">
              <a:buNone/>
            </a:pPr>
            <a:r>
              <a:rPr lang="ru-RU" sz="2800" dirty="0" smtClean="0"/>
              <a:t>	 </a:t>
            </a:r>
            <a:r>
              <a:rPr lang="ru-RU" sz="2800" dirty="0"/>
              <a:t>259 делится на 7, так как 25 — (2 · 9) = 7 делится на 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86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5ce7853bd8b66eb4bc289ed29edb54d5&amp;n=33&amp;h=190&amp;w=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 algn="ctr" fontAlgn="t">
              <a:buNone/>
            </a:pPr>
            <a:endParaRPr lang="ru-RU" dirty="0" smtClean="0"/>
          </a:p>
          <a:p>
            <a:pPr marL="0" indent="0" algn="ctr" fontAlgn="t">
              <a:buNone/>
            </a:pPr>
            <a:r>
              <a:rPr lang="ru-RU" sz="2800" b="1" dirty="0" smtClean="0"/>
              <a:t>Признак делимости на 8 </a:t>
            </a:r>
          </a:p>
          <a:p>
            <a:pPr marL="0" indent="0" fontAlgn="t">
              <a:buNone/>
            </a:pPr>
            <a:endParaRPr lang="ru-RU" sz="2800" dirty="0" smtClean="0"/>
          </a:p>
          <a:p>
            <a:pPr marL="0" indent="0" algn="ctr" fontAlgn="t">
              <a:buNone/>
            </a:pPr>
            <a:r>
              <a:rPr lang="ru-RU" sz="2800" dirty="0" smtClean="0"/>
              <a:t>		Число </a:t>
            </a:r>
            <a:r>
              <a:rPr lang="ru-RU" sz="2800" dirty="0"/>
              <a:t>делится на 8, если три последние цифры его </a:t>
            </a:r>
            <a:r>
              <a:rPr lang="ru-RU" sz="2800" dirty="0" smtClean="0"/>
              <a:t>	нули </a:t>
            </a:r>
            <a:r>
              <a:rPr lang="ru-RU" sz="2800" dirty="0"/>
              <a:t>или </a:t>
            </a:r>
            <a:r>
              <a:rPr lang="ru-RU" sz="2800" dirty="0" smtClean="0"/>
              <a:t>	образуют </a:t>
            </a:r>
            <a:r>
              <a:rPr lang="ru-RU" sz="2800" dirty="0"/>
              <a:t>число, делящееся на 8. В </a:t>
            </a:r>
            <a:r>
              <a:rPr lang="ru-RU" sz="2800" dirty="0" smtClean="0"/>
              <a:t>	остальных 	случаях </a:t>
            </a:r>
            <a:r>
              <a:rPr lang="ru-RU" sz="2800" dirty="0"/>
              <a:t>— не </a:t>
            </a:r>
            <a:r>
              <a:rPr lang="ru-RU" sz="2800" dirty="0" smtClean="0"/>
              <a:t>	делится</a:t>
            </a:r>
            <a:r>
              <a:rPr lang="ru-RU" sz="2800" dirty="0"/>
              <a:t>.</a:t>
            </a:r>
          </a:p>
          <a:p>
            <a:pPr marL="0" indent="0" fontAlgn="t">
              <a:buNone/>
            </a:pPr>
            <a:r>
              <a:rPr lang="ru-RU" sz="2800" dirty="0" smtClean="0"/>
              <a:t>	</a:t>
            </a:r>
          </a:p>
          <a:p>
            <a:pPr marL="0" indent="0" fontAlgn="t">
              <a:buNone/>
            </a:pPr>
            <a:r>
              <a:rPr lang="ru-RU" sz="2800" dirty="0" smtClean="0"/>
              <a:t>	Например:</a:t>
            </a:r>
            <a:endParaRPr lang="ru-RU" sz="2800" dirty="0"/>
          </a:p>
          <a:p>
            <a:pPr marL="0" indent="0" fontAlgn="t">
              <a:buNone/>
            </a:pPr>
            <a:r>
              <a:rPr lang="ru-RU" sz="2800" dirty="0" smtClean="0"/>
              <a:t>	125 </a:t>
            </a:r>
            <a:r>
              <a:rPr lang="ru-RU" sz="2800" dirty="0"/>
              <a:t>000 делится на 8 (три нуля в конце).</a:t>
            </a:r>
            <a:br>
              <a:rPr lang="ru-RU" sz="2800" dirty="0"/>
            </a:br>
            <a:r>
              <a:rPr lang="ru-RU" sz="2800" dirty="0" smtClean="0"/>
              <a:t>	111 </a:t>
            </a:r>
            <a:r>
              <a:rPr lang="ru-RU" sz="2800" dirty="0"/>
              <a:t>120 делится на 8 (три последние цифры дают число 120, </a:t>
            </a:r>
            <a:r>
              <a:rPr lang="ru-RU" sz="2800" dirty="0" smtClean="0"/>
              <a:t>	делящееся </a:t>
            </a:r>
            <a:r>
              <a:rPr lang="ru-RU" sz="2800" dirty="0"/>
              <a:t>на 8).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92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10-bal.ru/pars_docs/refs/3/2787/2787_html_123ef1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122777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0"/>
            <a:ext cx="10515600" cy="6343650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buNone/>
            </a:pPr>
            <a:endParaRPr lang="ru-RU" dirty="0" smtClean="0"/>
          </a:p>
          <a:p>
            <a:pPr marL="0" indent="0" algn="ctr" fontAlgn="t">
              <a:buNone/>
            </a:pPr>
            <a:r>
              <a:rPr lang="ru-RU" sz="2400" b="1" dirty="0" smtClean="0"/>
              <a:t>Признак делимости на 11</a:t>
            </a:r>
            <a:endParaRPr lang="ru-RU" sz="2400" b="1" dirty="0"/>
          </a:p>
          <a:p>
            <a:pPr marL="0" indent="0" fontAlgn="t">
              <a:buNone/>
            </a:pPr>
            <a:r>
              <a:rPr lang="ru-RU" sz="1700" dirty="0" smtClean="0"/>
              <a:t>	</a:t>
            </a:r>
          </a:p>
          <a:p>
            <a:pPr marL="0" indent="0" algn="ctr" fontAlgn="t">
              <a:buNone/>
            </a:pPr>
            <a:r>
              <a:rPr lang="ru-RU" sz="1700" dirty="0"/>
              <a:t>		</a:t>
            </a:r>
            <a:r>
              <a:rPr lang="ru-RU" sz="2400" dirty="0" smtClean="0"/>
              <a:t>На</a:t>
            </a:r>
            <a:r>
              <a:rPr lang="ru-RU" sz="2400" dirty="0"/>
              <a:t> </a:t>
            </a:r>
            <a:r>
              <a:rPr lang="ru-RU" sz="2400" dirty="0" smtClean="0"/>
              <a:t>11</a:t>
            </a:r>
            <a:r>
              <a:rPr lang="ru-RU" sz="2400" dirty="0"/>
              <a:t> делятся только те числа, у которых сумма цифр, занимающих нечетные места, либо равна </a:t>
            </a:r>
            <a:r>
              <a:rPr lang="ru-RU" sz="2400" dirty="0" smtClean="0"/>
              <a:t>	сумме </a:t>
            </a:r>
            <a:r>
              <a:rPr lang="ru-RU" sz="2400" dirty="0"/>
              <a:t>цифр, </a:t>
            </a:r>
            <a:r>
              <a:rPr lang="ru-RU" sz="2400" dirty="0" smtClean="0"/>
              <a:t>занимающих </a:t>
            </a:r>
            <a:r>
              <a:rPr lang="ru-RU" sz="2400" dirty="0"/>
              <a:t>четные места, либо разнится от нее на число, делящееся на </a:t>
            </a:r>
            <a:r>
              <a:rPr lang="ru-RU" sz="2400" dirty="0" smtClean="0"/>
              <a:t>11.</a:t>
            </a:r>
            <a:endParaRPr lang="ru-RU" sz="2400" dirty="0"/>
          </a:p>
          <a:p>
            <a:endParaRPr lang="ru-RU" sz="1700" dirty="0" smtClean="0"/>
          </a:p>
          <a:p>
            <a:pPr marL="0" indent="0" fontAlgn="t">
              <a:buNone/>
            </a:pPr>
            <a:r>
              <a:rPr lang="ru-RU" sz="1700" dirty="0"/>
              <a:t>	</a:t>
            </a:r>
            <a:r>
              <a:rPr lang="ru-RU" sz="1700" dirty="0" smtClean="0"/>
              <a:t>Например:</a:t>
            </a:r>
          </a:p>
          <a:p>
            <a:pPr marL="0" indent="0" fontAlgn="t">
              <a:buNone/>
            </a:pPr>
            <a:r>
              <a:rPr lang="ru-RU" sz="1700" dirty="0" smtClean="0"/>
              <a:t>	Число</a:t>
            </a:r>
            <a:r>
              <a:rPr lang="ru-RU" sz="1700" dirty="0"/>
              <a:t> 103 785 делится на 11, так как сумма цифр, занимающих нечетные места,</a:t>
            </a:r>
          </a:p>
          <a:p>
            <a:pPr marL="0" indent="0">
              <a:buNone/>
            </a:pPr>
            <a:r>
              <a:rPr lang="ru-RU" sz="1700" dirty="0" smtClean="0"/>
              <a:t>				1</a:t>
            </a:r>
            <a:r>
              <a:rPr lang="ru-RU" sz="1700" dirty="0"/>
              <a:t>+</a:t>
            </a:r>
            <a:r>
              <a:rPr lang="ru-RU" sz="1700" i="1" dirty="0"/>
              <a:t> </a:t>
            </a:r>
            <a:r>
              <a:rPr lang="ru-RU" sz="1700" dirty="0"/>
              <a:t>3+</a:t>
            </a:r>
            <a:r>
              <a:rPr lang="ru-RU" sz="1700" i="1" dirty="0"/>
              <a:t> </a:t>
            </a:r>
            <a:r>
              <a:rPr lang="ru-RU" sz="1700" dirty="0"/>
              <a:t>8=</a:t>
            </a:r>
            <a:r>
              <a:rPr lang="ru-RU" sz="1700" i="1" dirty="0"/>
              <a:t> </a:t>
            </a:r>
            <a:r>
              <a:rPr lang="ru-RU" sz="1700" dirty="0" smtClean="0"/>
              <a:t>12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	равна </a:t>
            </a:r>
            <a:r>
              <a:rPr lang="ru-RU" sz="1700" dirty="0"/>
              <a:t>сумме цифр, занимающих четные </a:t>
            </a:r>
            <a:r>
              <a:rPr lang="ru-RU" sz="1700" dirty="0" smtClean="0"/>
              <a:t>места</a:t>
            </a:r>
          </a:p>
          <a:p>
            <a:pPr marL="0" indent="0">
              <a:buNone/>
            </a:pPr>
            <a:r>
              <a:rPr lang="ru-RU" sz="1700" dirty="0" smtClean="0"/>
              <a:t>				0</a:t>
            </a:r>
            <a:r>
              <a:rPr lang="ru-RU" sz="1700" dirty="0"/>
              <a:t>+</a:t>
            </a:r>
            <a:r>
              <a:rPr lang="ru-RU" sz="1700" i="1" dirty="0"/>
              <a:t> </a:t>
            </a:r>
            <a:r>
              <a:rPr lang="ru-RU" sz="1700" dirty="0"/>
              <a:t>7+</a:t>
            </a:r>
            <a:r>
              <a:rPr lang="ru-RU" sz="1700" i="1" dirty="0"/>
              <a:t> </a:t>
            </a:r>
            <a:r>
              <a:rPr lang="ru-RU" sz="1700" dirty="0"/>
              <a:t>5=</a:t>
            </a:r>
            <a:r>
              <a:rPr lang="ru-RU" sz="1700" i="1" dirty="0"/>
              <a:t> </a:t>
            </a:r>
            <a:r>
              <a:rPr lang="ru-RU" sz="1700" dirty="0" smtClean="0"/>
              <a:t>12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	Число</a:t>
            </a:r>
            <a:r>
              <a:rPr lang="ru-RU" sz="1700" dirty="0"/>
              <a:t> 9 163 627 делится на 11, так как сумма цифр, занимающих нечетные места, есть</a:t>
            </a:r>
          </a:p>
          <a:p>
            <a:pPr marL="0" indent="0">
              <a:buNone/>
            </a:pPr>
            <a:r>
              <a:rPr lang="ru-RU" sz="1700" dirty="0" smtClean="0"/>
              <a:t>				9</a:t>
            </a:r>
            <a:r>
              <a:rPr lang="ru-RU" sz="1700" dirty="0"/>
              <a:t>+</a:t>
            </a:r>
            <a:r>
              <a:rPr lang="ru-RU" sz="1700" i="1" dirty="0"/>
              <a:t> </a:t>
            </a:r>
            <a:r>
              <a:rPr lang="ru-RU" sz="1700" dirty="0"/>
              <a:t>6+</a:t>
            </a:r>
            <a:r>
              <a:rPr lang="ru-RU" sz="1700" i="1" dirty="0"/>
              <a:t> </a:t>
            </a:r>
            <a:r>
              <a:rPr lang="ru-RU" sz="1700" dirty="0"/>
              <a:t>6+</a:t>
            </a:r>
            <a:r>
              <a:rPr lang="ru-RU" sz="1700" i="1" dirty="0"/>
              <a:t> </a:t>
            </a:r>
            <a:r>
              <a:rPr lang="ru-RU" sz="1700" dirty="0"/>
              <a:t>7=</a:t>
            </a:r>
            <a:r>
              <a:rPr lang="ru-RU" sz="1700" i="1" dirty="0"/>
              <a:t> </a:t>
            </a:r>
            <a:r>
              <a:rPr lang="ru-RU" sz="1700" dirty="0" smtClean="0"/>
              <a:t>28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	а </a:t>
            </a:r>
            <a:r>
              <a:rPr lang="ru-RU" sz="1700" dirty="0"/>
              <a:t>сумма цифр, занимающих четные места</a:t>
            </a:r>
          </a:p>
          <a:p>
            <a:pPr marL="0" indent="0">
              <a:buNone/>
            </a:pPr>
            <a:r>
              <a:rPr lang="ru-RU" sz="1700" dirty="0" smtClean="0"/>
              <a:t>				1</a:t>
            </a:r>
            <a:r>
              <a:rPr lang="ru-RU" sz="1700" dirty="0"/>
              <a:t>+</a:t>
            </a:r>
            <a:r>
              <a:rPr lang="ru-RU" sz="1700" i="1" dirty="0"/>
              <a:t> </a:t>
            </a:r>
            <a:r>
              <a:rPr lang="ru-RU" sz="1700" dirty="0"/>
              <a:t>3+</a:t>
            </a:r>
            <a:r>
              <a:rPr lang="ru-RU" sz="1700" i="1" dirty="0"/>
              <a:t> </a:t>
            </a:r>
            <a:r>
              <a:rPr lang="ru-RU" sz="1700" dirty="0"/>
              <a:t>2=</a:t>
            </a:r>
            <a:r>
              <a:rPr lang="ru-RU" sz="1700" i="1" dirty="0"/>
              <a:t> </a:t>
            </a:r>
            <a:r>
              <a:rPr lang="ru-RU" sz="1700" dirty="0" smtClean="0"/>
              <a:t>6</a:t>
            </a:r>
          </a:p>
          <a:p>
            <a:pPr marL="0" indent="0" fontAlgn="t">
              <a:buNone/>
            </a:pPr>
            <a:r>
              <a:rPr lang="ru-RU" sz="1700" dirty="0" smtClean="0"/>
              <a:t>	разность </a:t>
            </a:r>
            <a:r>
              <a:rPr lang="ru-RU" sz="1700" dirty="0"/>
              <a:t>между числами 28 и 6 есть 22, а это </a:t>
            </a:r>
            <a:r>
              <a:rPr lang="ru-RU" sz="1700" dirty="0" smtClean="0"/>
              <a:t>число </a:t>
            </a:r>
            <a:r>
              <a:rPr lang="ru-RU" sz="1700" dirty="0"/>
              <a:t>делится на 11. </a:t>
            </a:r>
          </a:p>
          <a:p>
            <a:pPr marL="0" indent="0" fontAlgn="base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9661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1fbaf8e7a69e4cb4840cc4a96ad81d66&amp;n=33&amp;h=190&amp;w=2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sz="3200" b="1" dirty="0" smtClean="0"/>
              <a:t>Признаки делимости на 12</a:t>
            </a:r>
          </a:p>
          <a:p>
            <a:pPr marL="0" indent="0" fontAlgn="base">
              <a:buNone/>
            </a:pPr>
            <a:endParaRPr lang="ru-RU" sz="3200" dirty="0"/>
          </a:p>
          <a:p>
            <a:pPr marL="0" indent="0" algn="ctr" fontAlgn="base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		Число </a:t>
            </a:r>
            <a:r>
              <a:rPr lang="ru-RU" sz="3200" dirty="0"/>
              <a:t>делится на 12, если оно делится на 3 и </a:t>
            </a:r>
            <a:r>
              <a:rPr lang="ru-RU" sz="3200" dirty="0" smtClean="0"/>
              <a:t>	на 4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 smtClean="0"/>
          </a:p>
          <a:p>
            <a:pPr marL="0" indent="0" fontAlgn="base">
              <a:buNone/>
            </a:pPr>
            <a:endParaRPr lang="ru-RU" sz="3200" dirty="0"/>
          </a:p>
          <a:p>
            <a:pPr marL="0" indent="0" fontAlgn="base">
              <a:buNone/>
            </a:pPr>
            <a:r>
              <a:rPr lang="ru-RU" sz="3200" dirty="0" smtClean="0"/>
              <a:t>	Например</a:t>
            </a:r>
            <a:r>
              <a:rPr lang="ru-RU" sz="3200" dirty="0"/>
              <a:t>:</a:t>
            </a:r>
          </a:p>
          <a:p>
            <a:pPr marL="0" indent="0" fontAlgn="base">
              <a:buNone/>
            </a:pPr>
            <a:r>
              <a:rPr lang="ru-RU" sz="3200" dirty="0" smtClean="0"/>
              <a:t>	312 </a:t>
            </a:r>
            <a:r>
              <a:rPr lang="ru-RU" sz="3200" dirty="0"/>
              <a:t>делится на 12, так как оно делится на 3 и </a:t>
            </a:r>
            <a:endParaRPr lang="ru-RU" sz="3200" dirty="0" smtClean="0"/>
          </a:p>
          <a:p>
            <a:pPr marL="0" indent="0" fontAlgn="base">
              <a:buNone/>
            </a:pPr>
            <a:r>
              <a:rPr lang="ru-RU" sz="3200" dirty="0" smtClean="0"/>
              <a:t>	на </a:t>
            </a:r>
            <a:r>
              <a:rPr lang="ru-RU" sz="3200" dirty="0"/>
              <a:t>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02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6538b05015dd96ad45f4192f7883b074&amp;n=33&amp;h=190&amp;w=33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sz="3200" b="1" dirty="0" smtClean="0"/>
              <a:t>Признак делимости на 14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 marL="0" indent="0" fontAlgn="base">
              <a:buNone/>
            </a:pPr>
            <a:r>
              <a:rPr lang="ru-RU" sz="3200" dirty="0" smtClean="0"/>
              <a:t>		</a:t>
            </a:r>
          </a:p>
          <a:p>
            <a:pPr marL="0" indent="0" algn="ctr" fontAlgn="base">
              <a:buNone/>
            </a:pPr>
            <a:r>
              <a:rPr lang="ru-RU" sz="3200" dirty="0" smtClean="0"/>
              <a:t>	Число делится на 14, если оно делится на 2 и на 7.</a:t>
            </a:r>
          </a:p>
          <a:p>
            <a:pPr marL="0" indent="0" fontAlgn="base">
              <a:buNone/>
            </a:pPr>
            <a:r>
              <a:rPr lang="ru-RU" sz="3200" dirty="0" smtClean="0"/>
              <a:t>	</a:t>
            </a:r>
          </a:p>
          <a:p>
            <a:pPr marL="0" indent="0" fontAlgn="base">
              <a:buNone/>
            </a:pPr>
            <a:r>
              <a:rPr lang="ru-RU" sz="3200" dirty="0"/>
              <a:t>	</a:t>
            </a:r>
            <a:r>
              <a:rPr lang="ru-RU" sz="3200" dirty="0" smtClean="0"/>
              <a:t>Например:</a:t>
            </a:r>
          </a:p>
          <a:p>
            <a:pPr marL="0" indent="0" fontAlgn="base">
              <a:buNone/>
            </a:pPr>
            <a:r>
              <a:rPr lang="ru-RU" sz="3200" dirty="0" smtClean="0"/>
              <a:t>	518 делится на 14, так как оно делится на 2 и на </a:t>
            </a:r>
            <a:r>
              <a:rPr lang="ru-RU" sz="3200" dirty="0" smtClean="0"/>
              <a:t>   7</a:t>
            </a:r>
            <a:endParaRPr lang="ru-RU" sz="3200" dirty="0" smtClean="0"/>
          </a:p>
          <a:p>
            <a:pPr marL="0" indent="0"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10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174</Words>
  <Application>Microsoft Office PowerPoint</Application>
  <PresentationFormat>Произвольный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Признаки делимости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</dc:creator>
  <cp:lastModifiedBy>Lena</cp:lastModifiedBy>
  <cp:revision>15</cp:revision>
  <dcterms:created xsi:type="dcterms:W3CDTF">2016-01-23T07:10:55Z</dcterms:created>
  <dcterms:modified xsi:type="dcterms:W3CDTF">2016-01-27T06:40:40Z</dcterms:modified>
</cp:coreProperties>
</file>