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0"/>
  </p:notesMasterIdLst>
  <p:handoutMasterIdLst>
    <p:handoutMasterId r:id="rId21"/>
  </p:handoutMasterIdLst>
  <p:sldIdLst>
    <p:sldId id="278" r:id="rId2"/>
    <p:sldId id="276" r:id="rId3"/>
    <p:sldId id="263" r:id="rId4"/>
    <p:sldId id="277" r:id="rId5"/>
    <p:sldId id="256" r:id="rId6"/>
    <p:sldId id="266" r:id="rId7"/>
    <p:sldId id="270" r:id="rId8"/>
    <p:sldId id="259" r:id="rId9"/>
    <p:sldId id="269" r:id="rId10"/>
    <p:sldId id="260" r:id="rId11"/>
    <p:sldId id="258" r:id="rId12"/>
    <p:sldId id="262" r:id="rId13"/>
    <p:sldId id="271" r:id="rId14"/>
    <p:sldId id="272" r:id="rId15"/>
    <p:sldId id="273" r:id="rId16"/>
    <p:sldId id="274" r:id="rId17"/>
    <p:sldId id="261" r:id="rId18"/>
    <p:sldId id="279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94" autoAdjust="0"/>
  </p:normalViewPr>
  <p:slideViewPr>
    <p:cSldViewPr>
      <p:cViewPr varScale="1">
        <p:scale>
          <a:sx n="85" d="100"/>
          <a:sy n="85" d="100"/>
        </p:scale>
        <p:origin x="-14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5FE4B0F-9816-4C60-A35A-35CB4D255FE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954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03CB535-2FF6-475D-9085-EDD5E93F31E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126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61D7C03-CA4F-40C7-A1A6-16E8FA0AC64D}" type="slidenum">
              <a:rPr lang="ru-RU" smtClean="0">
                <a:latin typeface="Arial" charset="0"/>
              </a:rPr>
              <a:pPr eaLnBrk="1" hangingPunct="1"/>
              <a:t>2</a:t>
            </a:fld>
            <a:endParaRPr lang="ru-RU" smtClean="0">
              <a:latin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FCDB2-62C8-46FE-93AB-B7507EDB885D}" type="slidenum">
              <a:rPr lang="ru-RU"/>
              <a:pPr/>
              <a:t>12</a:t>
            </a:fld>
            <a:endParaRPr lang="ru-RU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765641-2462-4BAD-8870-10ED913B6633}" type="slidenum">
              <a:rPr lang="ru-RU"/>
              <a:pPr/>
              <a:t>13</a:t>
            </a:fld>
            <a:endParaRPr lang="ru-RU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BE3092-1A64-463F-868F-E43B6B6A94F1}" type="slidenum">
              <a:rPr lang="ru-RU"/>
              <a:pPr/>
              <a:t>14</a:t>
            </a:fld>
            <a:endParaRPr lang="ru-RU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B63DAA-851C-4AAF-A415-4DC8866DA89B}" type="slidenum">
              <a:rPr lang="ru-RU"/>
              <a:pPr/>
              <a:t>15</a:t>
            </a:fld>
            <a:endParaRPr lang="ru-RU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Проверка – триггер выноска-облако</a:t>
            </a:r>
          </a:p>
          <a:p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51F83-FF89-4803-9A1F-EA986F152DF4}" type="slidenum">
              <a:rPr lang="ru-RU"/>
              <a:pPr/>
              <a:t>16</a:t>
            </a:fld>
            <a:endParaRPr lang="ru-RU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F87BFB-948D-4CB5-A491-A055C8D21D21}" type="slidenum">
              <a:rPr lang="ru-RU"/>
              <a:pPr/>
              <a:t>17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55D2CE-0169-4DB5-9277-17E910C88432}" type="slidenum">
              <a:rPr lang="ru-RU"/>
              <a:pPr/>
              <a:t>3</a:t>
            </a:fld>
            <a:endParaRPr lang="ru-RU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Проверка – триггер выноска-облако</a:t>
            </a:r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E4158E-BC6F-4994-91E1-7D5C0DE1AFC0}" type="slidenum">
              <a:rPr lang="ru-RU"/>
              <a:pPr/>
              <a:t>5</a:t>
            </a:fld>
            <a:endParaRPr lang="ru-RU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51E8DF-3369-47D1-8189-F009D514CAA8}" type="slidenum">
              <a:rPr lang="ru-RU"/>
              <a:pPr/>
              <a:t>6</a:t>
            </a:fld>
            <a:endParaRPr lang="ru-RU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5ECCA4-C911-46A1-844D-59054CEF0ED4}" type="slidenum">
              <a:rPr lang="ru-RU"/>
              <a:pPr/>
              <a:t>7</a:t>
            </a:fld>
            <a:endParaRPr lang="ru-RU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913E6-594B-40E6-A452-AFB1CDAA41FE}" type="slidenum">
              <a:rPr lang="ru-RU"/>
              <a:pPr/>
              <a:t>8</a:t>
            </a:fld>
            <a:endParaRPr lang="ru-R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Гиперссылка  - на интерактивную</a:t>
            </a:r>
            <a:r>
              <a:rPr lang="ru-RU" baseline="0" dirty="0" smtClean="0"/>
              <a:t> схему «Метаболизм клетки»</a:t>
            </a:r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28B253-6654-4D0D-AED4-B2DAB6CFBD90}" type="slidenum">
              <a:rPr lang="ru-RU"/>
              <a:pPr/>
              <a:t>9</a:t>
            </a:fld>
            <a:endParaRPr 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C8D38B-4C35-4B4E-8A84-FB65E4B3333A}" type="slidenum">
              <a:rPr lang="ru-RU"/>
              <a:pPr/>
              <a:t>10</a:t>
            </a:fld>
            <a:endParaRPr lang="ru-RU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1448F8-8295-40C6-A193-57CEC7E949D2}" type="slidenum">
              <a:rPr lang="ru-RU"/>
              <a:pPr/>
              <a:t>11</a:t>
            </a:fld>
            <a:endParaRPr lang="ru-RU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24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B59F0988-9B71-4D6A-A1A0-462D05AFA555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048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ru-RU" sz="2400"/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  <p:sp>
          <p:nvSpPr>
            <p:cNvPr id="2049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ru-RU" sz="2400"/>
            </a:p>
          </p:txBody>
        </p:sp>
        <p:sp>
          <p:nvSpPr>
            <p:cNvPr id="2049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  <p:sp>
          <p:nvSpPr>
            <p:cNvPr id="2049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9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EF635-7A4B-497E-B07C-3B8E7EFB52B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946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4E704-962C-4F53-BE60-16FEC195D0F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993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4208959-FF86-4ABA-9577-AF296E26109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35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BE41B-FB0C-44FE-B316-9FD79E26C47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78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3B7A5-19E6-444A-922B-D2BA5AE6B0F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498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C1FB1-5CB9-472A-B16B-04A93B3E9AE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073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D6A78-382A-4AD6-B05B-BB9031C7CE5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083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B48D7-B28F-4B7B-886B-D395B8F05AE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10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DF396-0647-4CC3-8841-B0170F6778C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90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A25A8-D1FE-4B37-BCE5-2D9FDF0FC35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202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67B5E-D0BF-4E00-8CCA-D204F7503FD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51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DD5EAD57-3C6E-4610-BCDD-6D7C38CA6F8A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9463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  <p:sp>
          <p:nvSpPr>
            <p:cNvPr id="1946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52;&#1077;&#1090;&#1072;&#1073;&#1086;&#1083;&#1080;&#1079;&#1084;.sw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2077" y="980728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" algn="ctr"/>
            <a:r>
              <a:rPr lang="ru-RU" sz="2400" dirty="0"/>
              <a:t>Презентация к уроку биологии в </a:t>
            </a:r>
            <a:r>
              <a:rPr lang="ru-RU" sz="2400" dirty="0" smtClean="0"/>
              <a:t>9 классе </a:t>
            </a:r>
            <a:r>
              <a:rPr lang="ru-RU" sz="2400" dirty="0"/>
              <a:t>(базовый уровень) </a:t>
            </a:r>
            <a:endParaRPr lang="ru-RU" sz="2400" dirty="0" smtClean="0"/>
          </a:p>
          <a:p>
            <a:pPr marL="44450" algn="ctr"/>
            <a:r>
              <a:rPr lang="ru-RU" sz="2400" dirty="0" smtClean="0"/>
              <a:t>по теме</a:t>
            </a:r>
          </a:p>
          <a:p>
            <a:pPr marL="44450" algn="ctr"/>
            <a:r>
              <a:rPr lang="ru-RU" sz="2400" dirty="0" smtClean="0"/>
              <a:t> </a:t>
            </a:r>
            <a:r>
              <a:rPr lang="ru-RU" altLang="ru-RU" sz="2400" b="1" dirty="0" smtClean="0"/>
              <a:t>«Обмен веществ – основа существования клетки»</a:t>
            </a:r>
            <a:endParaRPr lang="ru-RU" alt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3253" y="2924944"/>
            <a:ext cx="7686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" indent="0" algn="r">
              <a:buFontTx/>
              <a:buNone/>
            </a:pPr>
            <a:endParaRPr lang="ru-RU" altLang="ru-RU" b="1" dirty="0" smtClean="0"/>
          </a:p>
          <a:p>
            <a:pPr marL="44450" indent="0" algn="r">
              <a:buFontTx/>
              <a:buNone/>
            </a:pPr>
            <a:endParaRPr lang="ru-RU" altLang="ru-RU" b="1" dirty="0"/>
          </a:p>
          <a:p>
            <a:pPr marL="44450" indent="0" algn="r">
              <a:buFontTx/>
              <a:buNone/>
            </a:pPr>
            <a:r>
              <a:rPr lang="ru-RU" altLang="ru-RU" b="1" dirty="0" smtClean="0"/>
              <a:t>Автор материала</a:t>
            </a:r>
            <a:r>
              <a:rPr lang="ru-RU" altLang="ru-RU" dirty="0" smtClean="0"/>
              <a:t>:</a:t>
            </a:r>
          </a:p>
          <a:p>
            <a:pPr marL="44450" indent="0" algn="r">
              <a:buFontTx/>
              <a:buNone/>
            </a:pPr>
            <a:r>
              <a:rPr lang="ru-RU" altLang="ru-RU" dirty="0" smtClean="0"/>
              <a:t> </a:t>
            </a:r>
            <a:r>
              <a:rPr lang="ru-RU" altLang="ru-RU" i="1" dirty="0"/>
              <a:t>Медведева Татьяна Александровна</a:t>
            </a:r>
            <a:r>
              <a:rPr lang="ru-RU" altLang="ru-RU" i="1" dirty="0" smtClean="0"/>
              <a:t>,</a:t>
            </a:r>
            <a:endParaRPr lang="ru-RU" altLang="ru-RU" dirty="0"/>
          </a:p>
          <a:p>
            <a:pPr marL="44450" indent="0" algn="r">
              <a:buFontTx/>
              <a:buNone/>
            </a:pPr>
            <a:r>
              <a:rPr lang="ru-RU" altLang="ru-RU" i="1" dirty="0"/>
              <a:t>учитель </a:t>
            </a:r>
            <a:r>
              <a:rPr lang="ru-RU" altLang="ru-RU" i="1" dirty="0" smtClean="0"/>
              <a:t>биологии</a:t>
            </a:r>
          </a:p>
          <a:p>
            <a:pPr marL="44450" indent="0" algn="r">
              <a:buFontTx/>
              <a:buNone/>
            </a:pPr>
            <a:r>
              <a:rPr lang="ru-RU" altLang="ru-RU" i="1" dirty="0" smtClean="0"/>
              <a:t>высшей квалификационной категории</a:t>
            </a:r>
            <a:endParaRPr lang="ru-RU" altLang="ru-RU" i="1" dirty="0"/>
          </a:p>
          <a:p>
            <a:pPr marL="44450" algn="r"/>
            <a:r>
              <a:rPr lang="ru-RU" altLang="ru-RU" dirty="0"/>
              <a:t>МБОУ Арбатская средняя школа</a:t>
            </a:r>
          </a:p>
          <a:p>
            <a:pPr marL="44450" algn="r"/>
            <a:r>
              <a:rPr lang="ru-RU" altLang="ru-RU" dirty="0" err="1" smtClean="0"/>
              <a:t>Таштыпского</a:t>
            </a:r>
            <a:r>
              <a:rPr lang="ru-RU" altLang="ru-RU" dirty="0" smtClean="0"/>
              <a:t> района</a:t>
            </a:r>
            <a:endParaRPr lang="ru-RU" altLang="ru-RU" dirty="0"/>
          </a:p>
          <a:p>
            <a:pPr marL="44450" algn="r"/>
            <a:r>
              <a:rPr lang="ru-RU" altLang="ru-RU" dirty="0" smtClean="0"/>
              <a:t>Республики </a:t>
            </a:r>
            <a:r>
              <a:rPr lang="ru-RU" altLang="ru-RU" dirty="0"/>
              <a:t>Хакасия</a:t>
            </a:r>
          </a:p>
          <a:p>
            <a:pPr marL="44450" indent="0" algn="r">
              <a:buFontTx/>
              <a:buNone/>
            </a:pPr>
            <a:endParaRPr lang="ru-RU" altLang="ru-RU" dirty="0"/>
          </a:p>
          <a:p>
            <a:pPr marL="44450" indent="0" algn="r">
              <a:buFontTx/>
              <a:buNone/>
            </a:pPr>
            <a:endParaRPr lang="ru-RU" altLang="ru-RU" dirty="0"/>
          </a:p>
          <a:p>
            <a:pPr marL="44450" indent="0" algn="r">
              <a:buFontTx/>
              <a:buNone/>
            </a:pPr>
            <a:endParaRPr lang="ru-RU" altLang="ru-RU" dirty="0"/>
          </a:p>
          <a:p>
            <a:pPr marL="44450" indent="0" algn="ctr">
              <a:buFontTx/>
              <a:buNone/>
            </a:pPr>
            <a:r>
              <a:rPr lang="ru-RU" altLang="ru-RU" dirty="0" err="1"/>
              <a:t>Арбаты</a:t>
            </a:r>
            <a:r>
              <a:rPr lang="ru-RU" altLang="ru-RU" dirty="0"/>
              <a:t> – </a:t>
            </a:r>
            <a:r>
              <a:rPr lang="ru-RU" altLang="ru-RU" dirty="0" smtClean="0"/>
              <a:t>2016г</a:t>
            </a:r>
            <a:r>
              <a:rPr lang="ru-RU" alt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965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792163"/>
          </a:xfrm>
        </p:spPr>
        <p:txBody>
          <a:bodyPr/>
          <a:lstStyle/>
          <a:p>
            <a:r>
              <a:rPr lang="ru-RU"/>
              <a:t>Это интересно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85225" cy="5400675"/>
          </a:xfrm>
          <a:gradFill rotWithShape="1">
            <a:gsLst>
              <a:gs pos="0">
                <a:srgbClr val="E6DCAC"/>
              </a:gs>
              <a:gs pos="12000">
                <a:srgbClr val="E6D78A">
                  <a:alpha val="91720"/>
                </a:srgbClr>
              </a:gs>
              <a:gs pos="30000">
                <a:srgbClr val="C7AC4C">
                  <a:alpha val="79300"/>
                </a:srgbClr>
              </a:gs>
              <a:gs pos="45000">
                <a:srgbClr val="E6D78A">
                  <a:alpha val="68950"/>
                </a:srgbClr>
              </a:gs>
              <a:gs pos="77000">
                <a:srgbClr val="C7AC4C">
                  <a:alpha val="46870"/>
                </a:srgbClr>
              </a:gs>
              <a:gs pos="100000">
                <a:srgbClr val="E6DCAC">
                  <a:alpha val="31000"/>
                </a:srgbClr>
              </a:gs>
            </a:gsLst>
            <a:lin ang="2700000" scaled="1"/>
          </a:gra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>
                <a:solidFill>
                  <a:schemeClr val="bg2"/>
                </a:solidFill>
              </a:rPr>
              <a:t>Пластический обмен</a:t>
            </a:r>
            <a:r>
              <a:rPr lang="ru-RU" sz="2800"/>
              <a:t> особенно интенсивно происходит в периоды роста организмов:</a:t>
            </a:r>
          </a:p>
          <a:p>
            <a:pPr lvl="1">
              <a:lnSpc>
                <a:spcPct val="80000"/>
              </a:lnSpc>
            </a:pPr>
            <a:r>
              <a:rPr lang="ru-RU" sz="2400"/>
              <a:t> в молодом возрасте у животных – при формировании потомства, </a:t>
            </a:r>
          </a:p>
          <a:p>
            <a:pPr lvl="1">
              <a:lnSpc>
                <a:spcPct val="80000"/>
              </a:lnSpc>
            </a:pPr>
            <a:r>
              <a:rPr lang="ru-RU" sz="2400"/>
              <a:t> у растений – в течение вегетационного периода.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При этом биосинтезирующие реакции характеризуются видовой и индивидуальной специфичностью.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 </a:t>
            </a:r>
            <a:r>
              <a:rPr lang="ru-RU" sz="2400" b="1"/>
              <a:t>Например:</a:t>
            </a:r>
          </a:p>
          <a:p>
            <a:pPr lvl="1">
              <a:lnSpc>
                <a:spcPct val="80000"/>
              </a:lnSpc>
            </a:pPr>
            <a:r>
              <a:rPr lang="ru-RU" sz="2400"/>
              <a:t>клетки растений синтезируют для клеточной стенки сложный полисахарид</a:t>
            </a:r>
            <a:r>
              <a:rPr lang="ru-RU" sz="2400" b="1" i="1"/>
              <a:t> – целлюлозу</a:t>
            </a:r>
            <a:r>
              <a:rPr lang="ru-RU" sz="2400"/>
              <a:t>;</a:t>
            </a:r>
          </a:p>
          <a:p>
            <a:pPr lvl="1">
              <a:lnSpc>
                <a:spcPct val="80000"/>
              </a:lnSpc>
            </a:pPr>
            <a:r>
              <a:rPr lang="ru-RU" sz="2400"/>
              <a:t> клетки наружных покровов членистоногих синтезируют тоже полисахарид, но другой – </a:t>
            </a:r>
            <a:r>
              <a:rPr lang="ru-RU" sz="2400" b="1" i="1"/>
              <a:t>хитин</a:t>
            </a:r>
            <a:r>
              <a:rPr lang="ru-RU" sz="2400"/>
              <a:t>;</a:t>
            </a:r>
          </a:p>
          <a:p>
            <a:pPr lvl="1">
              <a:lnSpc>
                <a:spcPct val="80000"/>
              </a:lnSpc>
            </a:pPr>
            <a:r>
              <a:rPr lang="ru-RU" sz="2400"/>
              <a:t>в клетках наружных покровов многих позвоночных животных образуется роговое вещество, основу которого составляет белок </a:t>
            </a:r>
            <a:r>
              <a:rPr lang="ru-RU" sz="2400" b="1" i="1"/>
              <a:t>кератин</a:t>
            </a:r>
            <a:r>
              <a:rPr lang="ru-RU" sz="24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92138"/>
          </a:xfrm>
        </p:spPr>
        <p:txBody>
          <a:bodyPr/>
          <a:lstStyle/>
          <a:p>
            <a:pPr algn="ctr"/>
            <a:r>
              <a:rPr lang="ru-RU" sz="4000"/>
              <a:t>Энергия клетки</a:t>
            </a:r>
          </a:p>
        </p:txBody>
      </p:sp>
      <p:pic>
        <p:nvPicPr>
          <p:cNvPr id="410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20" t="16733" r="9746" b="16624"/>
          <a:stretch>
            <a:fillRect/>
          </a:stretch>
        </p:blipFill>
        <p:spPr>
          <a:xfrm>
            <a:off x="468313" y="1196975"/>
            <a:ext cx="8137525" cy="5487988"/>
          </a:xfrm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Как происходит выделение энергии в клетке </a:t>
            </a:r>
          </a:p>
        </p:txBody>
      </p:sp>
      <p:pic>
        <p:nvPicPr>
          <p:cNvPr id="12292" name="Picture 4" descr="[R75-BIO69_9_02_09]_[PD_013-1]"/>
          <p:cNvPicPr>
            <a:picLocks noChangeAspect="1" noChangeArrowheads="1"/>
          </p:cNvPicPr>
          <p:nvPr/>
        </p:nvPicPr>
        <p:blipFill>
          <a:blip r:embed="rId3">
            <a:lum bright="-42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628775"/>
            <a:ext cx="8532813" cy="2822575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12293" name="Control 5"/>
          <p:cNvSpPr>
            <a:spLocks noChangeArrowheads="1" noChangeShapeType="1"/>
          </p:cNvSpPr>
          <p:nvPr/>
        </p:nvSpPr>
        <p:spPr bwMode="auto">
          <a:xfrm>
            <a:off x="-4406900" y="297180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50825" y="4660900"/>
            <a:ext cx="8893175" cy="20145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45882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>
                <a:latin typeface="Arial" charset="0"/>
              </a:rPr>
              <a:t>Отделение от АТФ одного концевого фосфата (Ф) сопровождается выделением </a:t>
            </a:r>
            <a:r>
              <a:rPr lang="ru-RU" b="1">
                <a:latin typeface="Arial" charset="0"/>
              </a:rPr>
              <a:t>40 кДж на 1 моль</a:t>
            </a:r>
            <a:r>
              <a:rPr lang="ru-RU">
                <a:latin typeface="Arial" charset="0"/>
              </a:rPr>
              <a:t>, тогда как при разрыве химических связей других соединений выделяется 12кДж. </a:t>
            </a:r>
          </a:p>
          <a:p>
            <a:pPr algn="ctr"/>
            <a:r>
              <a:rPr lang="ru-RU">
                <a:latin typeface="Arial" charset="0"/>
              </a:rPr>
              <a:t>Образовавшаяся при этом молекула </a:t>
            </a:r>
            <a:r>
              <a:rPr lang="ru-RU" i="1">
                <a:latin typeface="Arial" charset="0"/>
              </a:rPr>
              <a:t>аденозиндифосфата</a:t>
            </a:r>
            <a:r>
              <a:rPr lang="ru-RU">
                <a:latin typeface="Arial" charset="0"/>
              </a:rPr>
              <a:t> (АДФ) с двумя фосфатными остатками может быстро восстановиться до АТФ или, при необходимости отдав еще один концевой фосфат, превратиться в </a:t>
            </a:r>
            <a:r>
              <a:rPr lang="ru-RU" i="1">
                <a:latin typeface="Arial" charset="0"/>
              </a:rPr>
              <a:t>аденозинмонофосфат</a:t>
            </a:r>
            <a:r>
              <a:rPr lang="ru-RU">
                <a:latin typeface="Arial" charset="0"/>
              </a:rPr>
              <a:t> (АМФ).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>
              <a:alpha val="19000"/>
            </a:schemeClr>
          </a:solidFill>
        </p:spPr>
        <p:txBody>
          <a:bodyPr/>
          <a:lstStyle/>
          <a:p>
            <a:pPr marL="0" indent="533400"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Пара АТФ/АДФ служит основным механизмом выработки энергии в клетке. Присоединение фосфорных остатков к АМФ и АДФ сопровождается накоплением (аккумуляцией) энергии, а их отщепление от АТФ и АДФ приводит к выделению энергии. Благодаря богатым энергией химическим связям в молекулах АТФ клетка способна накапливать много энергии и расходовать ее по мере надобности на все жизненные процессы клетки и организма в целом.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792163"/>
          </a:xfrm>
        </p:spPr>
        <p:txBody>
          <a:bodyPr/>
          <a:lstStyle/>
          <a:p>
            <a:r>
              <a:rPr lang="ru-RU" b="1"/>
              <a:t>Проверим, что запомнили?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420938"/>
            <a:ext cx="8229600" cy="2808287"/>
          </a:xfrm>
          <a:gradFill rotWithShape="1">
            <a:gsLst>
              <a:gs pos="0">
                <a:srgbClr val="E6DCAC"/>
              </a:gs>
              <a:gs pos="12000">
                <a:srgbClr val="E6D78A">
                  <a:alpha val="92200"/>
                </a:srgbClr>
              </a:gs>
              <a:gs pos="30000">
                <a:srgbClr val="C7AC4C">
                  <a:alpha val="80500"/>
                </a:srgbClr>
              </a:gs>
              <a:gs pos="45000">
                <a:srgbClr val="E6D78A">
                  <a:alpha val="70750"/>
                </a:srgbClr>
              </a:gs>
              <a:gs pos="77000">
                <a:srgbClr val="C7AC4C">
                  <a:alpha val="49950"/>
                </a:srgbClr>
              </a:gs>
              <a:gs pos="100000">
                <a:srgbClr val="E6DCAC">
                  <a:alpha val="35001"/>
                </a:srgbClr>
              </a:gs>
            </a:gsLst>
            <a:lin ang="18900000" scaled="1"/>
          </a:gradFill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ru-RU"/>
              <a:t>Дайте определение понятиям:</a:t>
            </a:r>
          </a:p>
          <a:p>
            <a:pPr marL="1004888" lvl="1" indent="-533400">
              <a:buFont typeface="Wingdings" pitchFamily="2" charset="2"/>
              <a:buChar char="o"/>
            </a:pPr>
            <a:r>
              <a:rPr lang="ru-RU"/>
              <a:t>Обмен веществ – это…</a:t>
            </a:r>
          </a:p>
          <a:p>
            <a:pPr marL="1004888" lvl="1" indent="-533400">
              <a:buFont typeface="Wingdings" pitchFamily="2" charset="2"/>
              <a:buChar char="o"/>
            </a:pPr>
            <a:r>
              <a:rPr lang="ru-RU"/>
              <a:t>Анаболизм – это…</a:t>
            </a:r>
          </a:p>
          <a:p>
            <a:pPr marL="1004888" lvl="1" indent="-533400">
              <a:buFont typeface="Wingdings" pitchFamily="2" charset="2"/>
              <a:buChar char="o"/>
            </a:pPr>
            <a:r>
              <a:rPr lang="ru-RU"/>
              <a:t>Катаболизм – это…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792163"/>
          </a:xfrm>
        </p:spPr>
        <p:txBody>
          <a:bodyPr/>
          <a:lstStyle/>
          <a:p>
            <a:r>
              <a:rPr lang="ru-RU" sz="3600" b="1"/>
              <a:t>Проверим, что запомнили?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0728"/>
            <a:ext cx="8856984" cy="4824412"/>
          </a:xfrm>
          <a:noFill/>
        </p:spPr>
        <p:txBody>
          <a:bodyPr/>
          <a:lstStyle/>
          <a:p>
            <a:pPr marL="609600" indent="-609600" algn="just">
              <a:buFont typeface="Wingdings" pitchFamily="2" charset="2"/>
              <a:buNone/>
            </a:pPr>
            <a:r>
              <a:rPr lang="ru-RU" sz="2000" dirty="0"/>
              <a:t>Установите соответствие между процессами, протекающими в клетках организмов, и их принадлежностью к ассимиляции и диссимиляции: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539551" y="1772816"/>
            <a:ext cx="3960813" cy="3678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</a:rPr>
              <a:t>Процессы, протекающие в клетках: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dirty="0">
                <a:latin typeface="Times New Roman" pitchFamily="18" charset="0"/>
              </a:rPr>
              <a:t>Испарение воды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dirty="0">
                <a:latin typeface="Times New Roman" pitchFamily="18" charset="0"/>
              </a:rPr>
              <a:t>Дыхание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dirty="0">
                <a:latin typeface="Times New Roman" pitchFamily="18" charset="0"/>
              </a:rPr>
              <a:t>Расщепление жиров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dirty="0">
                <a:latin typeface="Times New Roman" pitchFamily="18" charset="0"/>
              </a:rPr>
              <a:t>Биосинтез белков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dirty="0">
                <a:latin typeface="Times New Roman" pitchFamily="18" charset="0"/>
              </a:rPr>
              <a:t>Фотосинтез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dirty="0">
                <a:latin typeface="Times New Roman" pitchFamily="18" charset="0"/>
              </a:rPr>
              <a:t>Расщепление белков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dirty="0">
                <a:latin typeface="Times New Roman" pitchFamily="18" charset="0"/>
              </a:rPr>
              <a:t>Расщепление полисахаридов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dirty="0">
                <a:latin typeface="Times New Roman" pitchFamily="18" charset="0"/>
              </a:rPr>
              <a:t>Биосинтез жиров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5581650" y="2420303"/>
            <a:ext cx="2663825" cy="12017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</a:rPr>
              <a:t>Обмен веществ:</a:t>
            </a:r>
          </a:p>
          <a:p>
            <a:pPr>
              <a:spcBef>
                <a:spcPct val="50000"/>
              </a:spcBef>
            </a:pPr>
            <a:r>
              <a:rPr lang="ru-RU" dirty="0">
                <a:latin typeface="Times New Roman" pitchFamily="18" charset="0"/>
              </a:rPr>
              <a:t>А – ассимиляция</a:t>
            </a:r>
          </a:p>
          <a:p>
            <a:pPr>
              <a:spcBef>
                <a:spcPct val="50000"/>
              </a:spcBef>
            </a:pPr>
            <a:r>
              <a:rPr lang="ru-RU" dirty="0">
                <a:latin typeface="Times New Roman" pitchFamily="18" charset="0"/>
              </a:rPr>
              <a:t>Б - диссимиляция</a:t>
            </a:r>
          </a:p>
        </p:txBody>
      </p:sp>
      <p:graphicFrame>
        <p:nvGraphicFramePr>
          <p:cNvPr id="49199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296079"/>
              </p:ext>
            </p:extLst>
          </p:nvPr>
        </p:nvGraphicFramePr>
        <p:xfrm>
          <a:off x="827582" y="5719128"/>
          <a:ext cx="7809038" cy="1097280"/>
        </p:xfrm>
        <a:graphic>
          <a:graphicData uri="http://schemas.openxmlformats.org/drawingml/2006/table">
            <a:tbl>
              <a:tblPr/>
              <a:tblGrid>
                <a:gridCol w="976334"/>
                <a:gridCol w="976334"/>
                <a:gridCol w="976334"/>
                <a:gridCol w="976334"/>
                <a:gridCol w="974700"/>
                <a:gridCol w="976334"/>
                <a:gridCol w="976334"/>
                <a:gridCol w="976334"/>
              </a:tblGrid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89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89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89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89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89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89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89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8900000" scaled="0"/>
                    </a:gradFill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89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89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89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89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89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89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89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8900000" scaled="0"/>
                    </a:gradFill>
                  </a:tcPr>
                </a:tc>
              </a:tr>
            </a:tbl>
          </a:graphicData>
        </a:graphic>
      </p:graphicFrame>
      <p:sp>
        <p:nvSpPr>
          <p:cNvPr id="49200" name="Text Box 48"/>
          <p:cNvSpPr txBox="1">
            <a:spLocks noChangeArrowheads="1"/>
          </p:cNvSpPr>
          <p:nvPr/>
        </p:nvSpPr>
        <p:spPr bwMode="auto">
          <a:xfrm>
            <a:off x="971600" y="6237288"/>
            <a:ext cx="6492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/>
              <a:t>Б</a:t>
            </a:r>
          </a:p>
        </p:txBody>
      </p:sp>
      <p:sp>
        <p:nvSpPr>
          <p:cNvPr id="49201" name="Text Box 49"/>
          <p:cNvSpPr txBox="1">
            <a:spLocks noChangeArrowheads="1"/>
          </p:cNvSpPr>
          <p:nvPr/>
        </p:nvSpPr>
        <p:spPr bwMode="auto">
          <a:xfrm>
            <a:off x="2124075" y="6237288"/>
            <a:ext cx="6492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/>
              <a:t>Б</a:t>
            </a:r>
          </a:p>
        </p:txBody>
      </p:sp>
      <p:sp>
        <p:nvSpPr>
          <p:cNvPr id="49202" name="Text Box 50"/>
          <p:cNvSpPr txBox="1">
            <a:spLocks noChangeArrowheads="1"/>
          </p:cNvSpPr>
          <p:nvPr/>
        </p:nvSpPr>
        <p:spPr bwMode="auto">
          <a:xfrm>
            <a:off x="3132138" y="6230938"/>
            <a:ext cx="6492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/>
              <a:t>Б</a:t>
            </a:r>
          </a:p>
        </p:txBody>
      </p:sp>
      <p:sp>
        <p:nvSpPr>
          <p:cNvPr id="49203" name="Text Box 51"/>
          <p:cNvSpPr txBox="1">
            <a:spLocks noChangeArrowheads="1"/>
          </p:cNvSpPr>
          <p:nvPr/>
        </p:nvSpPr>
        <p:spPr bwMode="auto">
          <a:xfrm>
            <a:off x="3995738" y="6230938"/>
            <a:ext cx="6492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/>
              <a:t>А</a:t>
            </a:r>
          </a:p>
        </p:txBody>
      </p:sp>
      <p:sp>
        <p:nvSpPr>
          <p:cNvPr id="49204" name="Text Box 52"/>
          <p:cNvSpPr txBox="1">
            <a:spLocks noChangeArrowheads="1"/>
          </p:cNvSpPr>
          <p:nvPr/>
        </p:nvSpPr>
        <p:spPr bwMode="auto">
          <a:xfrm>
            <a:off x="4932363" y="6230938"/>
            <a:ext cx="6492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/>
              <a:t>А</a:t>
            </a:r>
          </a:p>
        </p:txBody>
      </p:sp>
      <p:sp>
        <p:nvSpPr>
          <p:cNvPr id="49205" name="Text Box 53"/>
          <p:cNvSpPr txBox="1">
            <a:spLocks noChangeArrowheads="1"/>
          </p:cNvSpPr>
          <p:nvPr/>
        </p:nvSpPr>
        <p:spPr bwMode="auto">
          <a:xfrm>
            <a:off x="5940425" y="6230938"/>
            <a:ext cx="6492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/>
              <a:t>Б</a:t>
            </a:r>
          </a:p>
        </p:txBody>
      </p:sp>
      <p:sp>
        <p:nvSpPr>
          <p:cNvPr id="49207" name="Text Box 55"/>
          <p:cNvSpPr txBox="1">
            <a:spLocks noChangeArrowheads="1"/>
          </p:cNvSpPr>
          <p:nvPr/>
        </p:nvSpPr>
        <p:spPr bwMode="auto">
          <a:xfrm>
            <a:off x="6877050" y="6230938"/>
            <a:ext cx="6492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/>
              <a:t>Б</a:t>
            </a:r>
          </a:p>
        </p:txBody>
      </p:sp>
      <p:sp>
        <p:nvSpPr>
          <p:cNvPr id="49208" name="Text Box 56"/>
          <p:cNvSpPr txBox="1">
            <a:spLocks noChangeArrowheads="1"/>
          </p:cNvSpPr>
          <p:nvPr/>
        </p:nvSpPr>
        <p:spPr bwMode="auto">
          <a:xfrm>
            <a:off x="7812088" y="6230938"/>
            <a:ext cx="6492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/>
              <a:t>А</a:t>
            </a:r>
          </a:p>
        </p:txBody>
      </p:sp>
      <p:sp>
        <p:nvSpPr>
          <p:cNvPr id="15" name="Облако 14"/>
          <p:cNvSpPr/>
          <p:nvPr/>
        </p:nvSpPr>
        <p:spPr>
          <a:xfrm>
            <a:off x="6817054" y="188640"/>
            <a:ext cx="2304256" cy="936104"/>
          </a:xfrm>
          <a:prstGeom prst="cloud">
            <a:avLst/>
          </a:prstGeom>
          <a:gradFill>
            <a:gsLst>
              <a:gs pos="0">
                <a:srgbClr val="CBCBCB"/>
              </a:gs>
              <a:gs pos="20000">
                <a:srgbClr val="5F5F5F"/>
              </a:gs>
              <a:gs pos="28000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40405">
                <a:srgbClr val="A9A9A9"/>
              </a:gs>
              <a:gs pos="78000">
                <a:srgbClr val="292929"/>
              </a:gs>
              <a:gs pos="88000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Проверим?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9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9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49200" grpId="0"/>
      <p:bldP spid="49201" grpId="0"/>
      <p:bldP spid="49202" grpId="0"/>
      <p:bldP spid="49203" grpId="0"/>
      <p:bldP spid="49204" grpId="0"/>
      <p:bldP spid="49205" grpId="0"/>
      <p:bldP spid="49207" grpId="0"/>
      <p:bldP spid="4920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Домашнее задание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229600" cy="3113088"/>
          </a:xfrm>
          <a:solidFill>
            <a:schemeClr val="accent1">
              <a:alpha val="17999"/>
            </a:schemeClr>
          </a:solidFill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ru-RU"/>
              <a:t>§ 9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/>
              <a:t>Вопросы 1-3, с. 32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/>
              <a:t>Подготовить сообщение </a:t>
            </a:r>
            <a:r>
              <a:rPr lang="ru-RU" i="1"/>
              <a:t>«Космическая роль зелёных растений в работах К.А.Тимирязева»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792163"/>
          </a:xfrm>
        </p:spPr>
        <p:txBody>
          <a:bodyPr/>
          <a:lstStyle/>
          <a:p>
            <a:r>
              <a:rPr lang="ru-RU" b="1"/>
              <a:t>Вопросы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E6DCAC"/>
              </a:gs>
              <a:gs pos="12000">
                <a:srgbClr val="E6D78A">
                  <a:alpha val="92200"/>
                </a:srgbClr>
              </a:gs>
              <a:gs pos="30000">
                <a:srgbClr val="C7AC4C">
                  <a:alpha val="80500"/>
                </a:srgbClr>
              </a:gs>
              <a:gs pos="45000">
                <a:srgbClr val="E6D78A">
                  <a:alpha val="70750"/>
                </a:srgbClr>
              </a:gs>
              <a:gs pos="77000">
                <a:srgbClr val="C7AC4C">
                  <a:alpha val="49950"/>
                </a:srgbClr>
              </a:gs>
              <a:gs pos="100000">
                <a:srgbClr val="E6DCAC">
                  <a:alpha val="35001"/>
                </a:srgbClr>
              </a:gs>
            </a:gsLst>
            <a:lin ang="18900000" scaled="1"/>
          </a:gradFill>
        </p:spPr>
        <p:txBody>
          <a:bodyPr/>
          <a:lstStyle/>
          <a:p>
            <a:r>
              <a:rPr lang="ru-RU"/>
              <a:t>Поясните, в каком виде накапливается энергия в клетках. </a:t>
            </a:r>
          </a:p>
          <a:p>
            <a:r>
              <a:rPr lang="ru-RU"/>
              <a:t>Что произойдет с клеткой, если при метаболизме будет превалировать анаболизм или катаболизм? </a:t>
            </a:r>
          </a:p>
          <a:p>
            <a:r>
              <a:rPr lang="ru-RU"/>
              <a:t>* Клетка – это биосистема. Охарактеризуйте процессы, которые обеспечивают ее целостность. 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Литература  и 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781128"/>
          </a:xfrm>
        </p:spPr>
        <p:txBody>
          <a:bodyPr/>
          <a:lstStyle/>
          <a:p>
            <a:pPr marL="268288" indent="-268288">
              <a:buClrTx/>
              <a:buFont typeface="+mj-lt"/>
              <a:buAutoNum type="arabicPeriod"/>
            </a:pPr>
            <a:r>
              <a:rPr lang="ru-RU" altLang="ru-RU" sz="1800" dirty="0" smtClean="0">
                <a:solidFill>
                  <a:schemeClr val="tx1"/>
                </a:solidFill>
              </a:rPr>
              <a:t>Автор учебника: Пономарева И.Н., Корнилова О.А., Чернова Н.М. «Биология». 9 класс. Учебник для учащихся общеобразовательных учреждений. М. </a:t>
            </a:r>
            <a:r>
              <a:rPr lang="ru-RU" altLang="ru-RU" sz="1800" dirty="0" err="1" smtClean="0">
                <a:solidFill>
                  <a:schemeClr val="tx1"/>
                </a:solidFill>
              </a:rPr>
              <a:t>Вентана</a:t>
            </a:r>
            <a:r>
              <a:rPr lang="ru-RU" altLang="ru-RU" sz="1800" dirty="0" smtClean="0">
                <a:solidFill>
                  <a:schemeClr val="tx1"/>
                </a:solidFill>
              </a:rPr>
              <a:t>-Граф. 2012</a:t>
            </a:r>
          </a:p>
          <a:p>
            <a:pPr marL="268288" indent="-268288">
              <a:buClrTx/>
              <a:buFont typeface="+mj-lt"/>
              <a:buAutoNum type="arabicPeriod"/>
            </a:pPr>
            <a:r>
              <a:rPr lang="ru-RU" altLang="ru-RU" sz="1800" dirty="0" err="1" smtClean="0">
                <a:solidFill>
                  <a:schemeClr val="tx1"/>
                </a:solidFill>
              </a:rPr>
              <a:t>Пономарёва</a:t>
            </a:r>
            <a:r>
              <a:rPr lang="ru-RU" altLang="ru-RU" sz="1800" dirty="0" smtClean="0">
                <a:solidFill>
                  <a:schemeClr val="tx1"/>
                </a:solidFill>
              </a:rPr>
              <a:t> И.Н. Биология: 9 класс: методическое пособие/ </a:t>
            </a:r>
            <a:r>
              <a:rPr lang="ru-RU" altLang="ru-RU" sz="1800" dirty="0" err="1" smtClean="0">
                <a:solidFill>
                  <a:schemeClr val="tx1"/>
                </a:solidFill>
              </a:rPr>
              <a:t>И.Н.Пономарёва</a:t>
            </a:r>
            <a:r>
              <a:rPr lang="ru-RU" altLang="ru-RU" sz="1800" dirty="0" smtClean="0">
                <a:solidFill>
                  <a:schemeClr val="tx1"/>
                </a:solidFill>
              </a:rPr>
              <a:t>, </a:t>
            </a:r>
            <a:r>
              <a:rPr lang="ru-RU" altLang="ru-RU" sz="1800" dirty="0" err="1" smtClean="0">
                <a:solidFill>
                  <a:schemeClr val="tx1"/>
                </a:solidFill>
              </a:rPr>
              <a:t>Л.В.Симонова</a:t>
            </a:r>
            <a:r>
              <a:rPr lang="ru-RU" altLang="ru-RU" sz="1800" dirty="0" smtClean="0">
                <a:solidFill>
                  <a:schemeClr val="tx1"/>
                </a:solidFill>
              </a:rPr>
              <a:t>, </a:t>
            </a:r>
            <a:r>
              <a:rPr lang="ru-RU" altLang="ru-RU" sz="1800" dirty="0" err="1" smtClean="0">
                <a:solidFill>
                  <a:schemeClr val="tx1"/>
                </a:solidFill>
              </a:rPr>
              <a:t>В.С.Кучменко</a:t>
            </a:r>
            <a:r>
              <a:rPr lang="ru-RU" altLang="ru-RU" sz="1800" dirty="0" smtClean="0">
                <a:solidFill>
                  <a:schemeClr val="tx1"/>
                </a:solidFill>
              </a:rPr>
              <a:t>; под ред. проф. </a:t>
            </a:r>
            <a:r>
              <a:rPr lang="ru-RU" altLang="ru-RU" sz="1800" dirty="0" err="1" smtClean="0">
                <a:solidFill>
                  <a:schemeClr val="tx1"/>
                </a:solidFill>
              </a:rPr>
              <a:t>И.Н.Пономарёвой</a:t>
            </a:r>
            <a:r>
              <a:rPr lang="ru-RU" altLang="ru-RU" sz="1800" dirty="0" smtClean="0">
                <a:solidFill>
                  <a:schemeClr val="tx1"/>
                </a:solidFill>
              </a:rPr>
              <a:t>. – 2-е изд., </a:t>
            </a:r>
            <a:r>
              <a:rPr lang="ru-RU" altLang="ru-RU" sz="1800" dirty="0" err="1" smtClean="0">
                <a:solidFill>
                  <a:schemeClr val="tx1"/>
                </a:solidFill>
              </a:rPr>
              <a:t>испр</a:t>
            </a:r>
            <a:r>
              <a:rPr lang="ru-RU" altLang="ru-RU" sz="1800" dirty="0" smtClean="0">
                <a:solidFill>
                  <a:schemeClr val="tx1"/>
                </a:solidFill>
              </a:rPr>
              <a:t>. – М: </a:t>
            </a:r>
            <a:r>
              <a:rPr lang="ru-RU" altLang="ru-RU" sz="1800" dirty="0" err="1" smtClean="0">
                <a:solidFill>
                  <a:schemeClr val="tx1"/>
                </a:solidFill>
              </a:rPr>
              <a:t>вентана</a:t>
            </a:r>
            <a:r>
              <a:rPr lang="ru-RU" altLang="ru-RU" sz="1800" dirty="0" smtClean="0"/>
              <a:t>-Граф, 2011. – 144с.</a:t>
            </a:r>
          </a:p>
          <a:p>
            <a:pPr marL="268288" indent="-268288">
              <a:buClrTx/>
              <a:buFont typeface="+mj-lt"/>
              <a:buAutoNum type="arabicPeriod"/>
            </a:pPr>
            <a:r>
              <a:rPr lang="ru-RU" altLang="ru-RU" sz="1800" dirty="0" err="1" smtClean="0"/>
              <a:t>Красновидова</a:t>
            </a:r>
            <a:r>
              <a:rPr lang="ru-RU" altLang="ru-RU" sz="1800" dirty="0" smtClean="0"/>
              <a:t>  С.С., Павлов С.А., Хватов А.Б. Дидактические материалы по общей биологии. 10-11 классы. Пособие для учащихся общеобразовательных  учреждений. М. Просвещение – 2000. – 159с.:ил.</a:t>
            </a:r>
          </a:p>
          <a:p>
            <a:pPr marL="268288" indent="-268288">
              <a:buClrTx/>
              <a:buFont typeface="+mj-lt"/>
              <a:buAutoNum type="arabicPeriod"/>
            </a:pPr>
            <a:r>
              <a:rPr lang="en-US" altLang="ru-RU" sz="1800" dirty="0" smtClean="0">
                <a:solidFill>
                  <a:schemeClr val="tx1"/>
                </a:solidFill>
              </a:rPr>
              <a:t>CD</a:t>
            </a:r>
            <a:r>
              <a:rPr lang="ru-RU" altLang="ru-RU" sz="1800" dirty="0" smtClean="0">
                <a:solidFill>
                  <a:schemeClr val="tx1"/>
                </a:solidFill>
              </a:rPr>
              <a:t>-диск. Биология. Основы общей биологии. 9 класс. 1С: Школа.  Образовательный комплекс ЗАО «1С», 2007. Издательский центр «</a:t>
            </a:r>
            <a:r>
              <a:rPr lang="ru-RU" altLang="ru-RU" sz="1800" dirty="0" err="1" smtClean="0">
                <a:solidFill>
                  <a:schemeClr val="tx1"/>
                </a:solidFill>
              </a:rPr>
              <a:t>Вентана</a:t>
            </a:r>
            <a:r>
              <a:rPr lang="ru-RU" altLang="ru-RU" sz="1800" dirty="0" smtClean="0">
                <a:solidFill>
                  <a:schemeClr val="tx1"/>
                </a:solidFill>
              </a:rPr>
              <a:t>-Граф» </a:t>
            </a:r>
          </a:p>
        </p:txBody>
      </p:sp>
    </p:spTree>
    <p:extLst>
      <p:ext uri="{BB962C8B-B14F-4D97-AF65-F5344CB8AC3E}">
        <p14:creationId xmlns:p14="http://schemas.microsoft.com/office/powerpoint/2010/main" val="390225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329613" cy="655638"/>
          </a:xfrm>
        </p:spPr>
        <p:txBody>
          <a:bodyPr/>
          <a:lstStyle/>
          <a:p>
            <a:pPr eaLnBrk="1" hangingPunct="1"/>
            <a:r>
              <a:rPr lang="ru-RU" sz="3600" smtClean="0"/>
              <a:t>Проверим, что знаем?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5072063"/>
            <a:ext cx="9144000" cy="1565275"/>
          </a:xfrm>
          <a:gradFill rotWithShape="1">
            <a:gsLst>
              <a:gs pos="0">
                <a:schemeClr val="accent1">
                  <a:alpha val="53000"/>
                </a:schemeClr>
              </a:gs>
              <a:gs pos="100000">
                <a:schemeClr val="accent1">
                  <a:gamma/>
                  <a:tint val="45882"/>
                  <a:invGamma/>
                </a:schemeClr>
              </a:gs>
            </a:gsLst>
            <a:lin ang="18900000" scaled="1"/>
          </a:gradFill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2000" dirty="0"/>
              <a:t>Тренажёр «Органоиды клетки и их функции» - </a:t>
            </a:r>
            <a:r>
              <a:rPr lang="ru-RU" sz="2000" i="1" dirty="0"/>
              <a:t>электронный учебник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2000" dirty="0"/>
              <a:t>Установите соответствие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2000" dirty="0"/>
              <a:t>Четвёртый – лишний. Почему?</a:t>
            </a:r>
          </a:p>
        </p:txBody>
      </p:sp>
      <p:pic>
        <p:nvPicPr>
          <p:cNvPr id="3076" name="Picture 4" descr="C:\Documents and Settings\администратор сети.SERVER\Мои документы\биология\9кл\Б-9кл. строение клетки\строение клетки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00188" y="1071563"/>
            <a:ext cx="5786437" cy="3911600"/>
          </a:xfrm>
        </p:spPr>
      </p:pic>
    </p:spTree>
    <p:extLst>
      <p:ext uri="{BB962C8B-B14F-4D97-AF65-F5344CB8AC3E}">
        <p14:creationId xmlns:p14="http://schemas.microsoft.com/office/powerpoint/2010/main" val="190718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013"/>
          </a:xfrm>
        </p:spPr>
        <p:txBody>
          <a:bodyPr/>
          <a:lstStyle/>
          <a:p>
            <a:r>
              <a:rPr lang="ru-RU" sz="4000"/>
              <a:t>Установите соответствие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1438"/>
            <a:ext cx="8218488" cy="50323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Между клеточными органоидами и их функциями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/>
          </a:p>
        </p:txBody>
      </p:sp>
      <p:graphicFrame>
        <p:nvGraphicFramePr>
          <p:cNvPr id="30812" name="Group 92"/>
          <p:cNvGraphicFramePr>
            <a:graphicFrameLocks noGrp="1"/>
          </p:cNvGraphicFramePr>
          <p:nvPr>
            <p:ph sz="half" idx="2"/>
          </p:nvPr>
        </p:nvGraphicFramePr>
        <p:xfrm>
          <a:off x="539750" y="1989138"/>
          <a:ext cx="8135938" cy="4294507"/>
        </p:xfrm>
        <a:graphic>
          <a:graphicData uri="http://schemas.openxmlformats.org/drawingml/2006/table">
            <a:tbl>
              <a:tblPr/>
              <a:tblGrid>
                <a:gridCol w="1223963"/>
                <a:gridCol w="1366837"/>
                <a:gridCol w="1350963"/>
                <a:gridCol w="1241425"/>
                <a:gridCol w="1584325"/>
                <a:gridCol w="1368425"/>
              </a:tblGrid>
              <a:tr h="34766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Функции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tint val="50588"/>
                            <a:invGamma/>
                          </a:schemeClr>
                        </a:gs>
                      </a:gsLst>
                      <a:lin ang="189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Органоиды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tint val="50588"/>
                            <a:invGamma/>
                          </a:schemeClr>
                        </a:gs>
                      </a:gsLst>
                      <a:lin ang="189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0863">
                <a:tc gridSpan="3"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AutoNum type="arabicPeriod"/>
                        <a:tabLst>
                          <a:tab pos="88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Внутриклеточное расщепление и переваривание макромолекул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tint val="50588"/>
                            <a:invGamma/>
                          </a:schemeClr>
                        </a:gs>
                      </a:gsLst>
                      <a:lin ang="189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А – митохондрии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tint val="50588"/>
                            <a:invGamma/>
                          </a:schemeClr>
                        </a:gs>
                      </a:gsLst>
                      <a:lin ang="189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7838">
                <a:tc gridSpan="3"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88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Клеточное кислородное дыхание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tint val="50588"/>
                            <a:invGamma/>
                          </a:schemeClr>
                        </a:gs>
                      </a:gsLst>
                      <a:lin ang="189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Б – хлоропласты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tint val="50588"/>
                            <a:invGamma/>
                          </a:schemeClr>
                        </a:gs>
                      </a:gsLst>
                      <a:lin ang="189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9425">
                <a:tc gridSpan="3"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88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Синтез углеводов из СО</a:t>
                      </a:r>
                      <a:r>
                        <a:rPr kumimoji="0" lang="ru-RU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 Н</a:t>
                      </a:r>
                      <a:r>
                        <a:rPr kumimoji="0" lang="ru-RU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на свету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tint val="50588"/>
                            <a:invGamma/>
                          </a:schemeClr>
                        </a:gs>
                      </a:gsLst>
                      <a:lin ang="189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В – лизосомы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tint val="50588"/>
                            <a:invGamma/>
                          </a:schemeClr>
                        </a:gs>
                      </a:gsLst>
                      <a:lin ang="189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7838">
                <a:tc gridSpan="3"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88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 Синтез липидов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tint val="50588"/>
                            <a:invGamma/>
                          </a:schemeClr>
                        </a:gs>
                      </a:gsLst>
                      <a:lin ang="189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Г – рибосомы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tint val="50588"/>
                            <a:invGamma/>
                          </a:schemeClr>
                        </a:gs>
                      </a:gsLst>
                      <a:lin ang="189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9425">
                <a:tc gridSpan="3"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88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 Синтез белка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tint val="50588"/>
                            <a:invGamma/>
                          </a:schemeClr>
                        </a:gs>
                      </a:gsLst>
                      <a:lin ang="189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Д – эндоплазматическая сеть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tint val="50588"/>
                            <a:invGamma/>
                          </a:schemeClr>
                        </a:gs>
                      </a:gsLst>
                      <a:lin ang="189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7838">
                <a:tc gridSpan="3"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889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 Хранение наследственной информации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tint val="50588"/>
                            <a:invGamma/>
                          </a:schemeClr>
                        </a:gs>
                      </a:gsLst>
                      <a:lin ang="189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Е – ядро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tint val="50588"/>
                            <a:invGamma/>
                          </a:schemeClr>
                        </a:gs>
                      </a:gsLst>
                      <a:lin ang="189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9425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889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CEBF5"/>
                        </a:gs>
                        <a:gs pos="100000">
                          <a:srgbClr val="DCEBF5">
                            <a:gamma/>
                            <a:shade val="46275"/>
                            <a:invGamma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889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CEBF5"/>
                        </a:gs>
                        <a:gs pos="100000">
                          <a:srgbClr val="DCEBF5">
                            <a:gamma/>
                            <a:shade val="46275"/>
                            <a:invGamma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889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CEBF5"/>
                        </a:gs>
                        <a:gs pos="100000">
                          <a:srgbClr val="DCEBF5">
                            <a:gamma/>
                            <a:shade val="46275"/>
                            <a:invGamma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889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CEBF5"/>
                        </a:gs>
                        <a:gs pos="100000">
                          <a:srgbClr val="DCEBF5">
                            <a:gamma/>
                            <a:shade val="46275"/>
                            <a:invGamma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889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CEBF5"/>
                        </a:gs>
                        <a:gs pos="100000">
                          <a:srgbClr val="DCEBF5">
                            <a:gamma/>
                            <a:shade val="46275"/>
                            <a:invGamma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889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CEBF5"/>
                        </a:gs>
                        <a:gs pos="100000">
                          <a:srgbClr val="DCEBF5">
                            <a:gamma/>
                            <a:shade val="46275"/>
                            <a:invGamma/>
                          </a:srgbClr>
                        </a:gs>
                      </a:gsLst>
                      <a:lin ang="2700000" scaled="1"/>
                    </a:gra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88900" algn="l"/>
                        </a:tabLst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CEBF5"/>
                        </a:gs>
                        <a:gs pos="100000">
                          <a:srgbClr val="DCEBF5">
                            <a:gamma/>
                            <a:shade val="46275"/>
                            <a:invGamma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88900" algn="l"/>
                        </a:tabLst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CEBF5"/>
                        </a:gs>
                        <a:gs pos="100000">
                          <a:srgbClr val="DCEBF5">
                            <a:gamma/>
                            <a:shade val="46275"/>
                            <a:invGamma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88900" algn="l"/>
                        </a:tabLst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CEBF5"/>
                        </a:gs>
                        <a:gs pos="100000">
                          <a:srgbClr val="DCEBF5">
                            <a:gamma/>
                            <a:shade val="46275"/>
                            <a:invGamma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88900" algn="l"/>
                        </a:tabLst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CEBF5"/>
                        </a:gs>
                        <a:gs pos="100000">
                          <a:srgbClr val="DCEBF5">
                            <a:gamma/>
                            <a:shade val="46275"/>
                            <a:invGamma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88900" algn="l"/>
                        </a:tabLst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CEBF5"/>
                        </a:gs>
                        <a:gs pos="100000">
                          <a:srgbClr val="DCEBF5">
                            <a:gamma/>
                            <a:shade val="46275"/>
                            <a:invGamma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88900" algn="l"/>
                        </a:tabLst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CEBF5"/>
                        </a:gs>
                        <a:gs pos="100000">
                          <a:srgbClr val="DCEBF5">
                            <a:gamma/>
                            <a:shade val="46275"/>
                            <a:invGamma/>
                          </a:srgbClr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  <p:sp>
        <p:nvSpPr>
          <p:cNvPr id="30813" name="Text Box 93"/>
          <p:cNvSpPr txBox="1">
            <a:spLocks noChangeArrowheads="1"/>
          </p:cNvSpPr>
          <p:nvPr/>
        </p:nvSpPr>
        <p:spPr bwMode="auto">
          <a:xfrm>
            <a:off x="755650" y="5876925"/>
            <a:ext cx="79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В</a:t>
            </a:r>
          </a:p>
        </p:txBody>
      </p:sp>
      <p:sp>
        <p:nvSpPr>
          <p:cNvPr id="30814" name="Text Box 94"/>
          <p:cNvSpPr txBox="1">
            <a:spLocks noChangeArrowheads="1"/>
          </p:cNvSpPr>
          <p:nvPr/>
        </p:nvSpPr>
        <p:spPr bwMode="auto">
          <a:xfrm>
            <a:off x="1908175" y="5876925"/>
            <a:ext cx="79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А</a:t>
            </a:r>
          </a:p>
        </p:txBody>
      </p:sp>
      <p:sp>
        <p:nvSpPr>
          <p:cNvPr id="30815" name="Text Box 95"/>
          <p:cNvSpPr txBox="1">
            <a:spLocks noChangeArrowheads="1"/>
          </p:cNvSpPr>
          <p:nvPr/>
        </p:nvSpPr>
        <p:spPr bwMode="auto">
          <a:xfrm>
            <a:off x="3419475" y="5876925"/>
            <a:ext cx="79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Б</a:t>
            </a:r>
          </a:p>
        </p:txBody>
      </p:sp>
      <p:sp>
        <p:nvSpPr>
          <p:cNvPr id="30816" name="Text Box 96"/>
          <p:cNvSpPr txBox="1">
            <a:spLocks noChangeArrowheads="1"/>
          </p:cNvSpPr>
          <p:nvPr/>
        </p:nvSpPr>
        <p:spPr bwMode="auto">
          <a:xfrm>
            <a:off x="4716463" y="5876925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Д</a:t>
            </a:r>
          </a:p>
        </p:txBody>
      </p:sp>
      <p:sp>
        <p:nvSpPr>
          <p:cNvPr id="30817" name="Text Box 97"/>
          <p:cNvSpPr txBox="1">
            <a:spLocks noChangeArrowheads="1"/>
          </p:cNvSpPr>
          <p:nvPr/>
        </p:nvSpPr>
        <p:spPr bwMode="auto">
          <a:xfrm>
            <a:off x="6084888" y="5876925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Г</a:t>
            </a:r>
          </a:p>
        </p:txBody>
      </p:sp>
      <p:sp>
        <p:nvSpPr>
          <p:cNvPr id="30818" name="Text Box 98"/>
          <p:cNvSpPr txBox="1">
            <a:spLocks noChangeArrowheads="1"/>
          </p:cNvSpPr>
          <p:nvPr/>
        </p:nvSpPr>
        <p:spPr bwMode="auto">
          <a:xfrm>
            <a:off x="7596188" y="5876925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Е</a:t>
            </a:r>
          </a:p>
        </p:txBody>
      </p:sp>
      <p:sp>
        <p:nvSpPr>
          <p:cNvPr id="2" name="Облако 1"/>
          <p:cNvSpPr/>
          <p:nvPr/>
        </p:nvSpPr>
        <p:spPr>
          <a:xfrm>
            <a:off x="6660232" y="620688"/>
            <a:ext cx="2304256" cy="936104"/>
          </a:xfrm>
          <a:prstGeom prst="cloud">
            <a:avLst/>
          </a:prstGeom>
          <a:gradFill>
            <a:gsLst>
              <a:gs pos="0">
                <a:srgbClr val="CBCBCB"/>
              </a:gs>
              <a:gs pos="20000">
                <a:srgbClr val="5F5F5F"/>
              </a:gs>
              <a:gs pos="28000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40405">
                <a:srgbClr val="A9A9A9"/>
              </a:gs>
              <a:gs pos="78000">
                <a:srgbClr val="292929"/>
              </a:gs>
              <a:gs pos="88000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Проверим?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0813" grpId="0"/>
      <p:bldP spid="30814" grpId="0"/>
      <p:bldP spid="30815" grpId="0"/>
      <p:bldP spid="30816" grpId="0"/>
      <p:bldP spid="30817" grpId="0"/>
      <p:bldP spid="308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8229600" cy="547688"/>
          </a:xfrm>
        </p:spPr>
        <p:txBody>
          <a:bodyPr/>
          <a:lstStyle/>
          <a:p>
            <a:pPr eaLnBrk="1" hangingPunct="1"/>
            <a:r>
              <a:rPr lang="ru-RU" sz="3600" b="1" dirty="0" smtClean="0"/>
              <a:t>Четвёртый – лишний. Почему?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5750" y="1916832"/>
            <a:ext cx="2428875" cy="1323975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ru-RU" sz="2000" b="1" dirty="0"/>
              <a:t>Цитоплазма</a:t>
            </a:r>
          </a:p>
          <a:p>
            <a:pPr eaLnBrk="1" hangingPunct="1">
              <a:buFont typeface="Arial" charset="0"/>
              <a:buChar char="•"/>
            </a:pPr>
            <a:r>
              <a:rPr lang="ru-RU" sz="2000" b="1" dirty="0"/>
              <a:t>Митохондрии</a:t>
            </a:r>
          </a:p>
          <a:p>
            <a:pPr eaLnBrk="1" hangingPunct="1">
              <a:buFont typeface="Arial" charset="0"/>
              <a:buChar char="•"/>
            </a:pPr>
            <a:r>
              <a:rPr lang="ru-RU" sz="2000" b="1" dirty="0"/>
              <a:t>Рибосомы</a:t>
            </a:r>
          </a:p>
          <a:p>
            <a:pPr eaLnBrk="1" hangingPunct="1">
              <a:buFont typeface="Arial" charset="0"/>
              <a:buChar char="•"/>
            </a:pPr>
            <a:r>
              <a:rPr lang="ru-RU" sz="2000" b="1" dirty="0"/>
              <a:t>Лизосомы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29000" y="2000250"/>
            <a:ext cx="2857500" cy="1631950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ru-RU" sz="2000" b="1" dirty="0"/>
              <a:t>Рибосомы</a:t>
            </a:r>
          </a:p>
          <a:p>
            <a:pPr eaLnBrk="1" hangingPunct="1">
              <a:buFont typeface="Arial" charset="0"/>
              <a:buChar char="•"/>
            </a:pPr>
            <a:r>
              <a:rPr lang="ru-RU" sz="2000" b="1" dirty="0"/>
              <a:t>Митохондрии</a:t>
            </a:r>
          </a:p>
          <a:p>
            <a:pPr eaLnBrk="1" hangingPunct="1">
              <a:buFont typeface="Arial" charset="0"/>
              <a:buChar char="•"/>
            </a:pPr>
            <a:r>
              <a:rPr lang="ru-RU" sz="2000" b="1" dirty="0"/>
              <a:t>Эндоплазматическая сеть</a:t>
            </a:r>
          </a:p>
          <a:p>
            <a:pPr eaLnBrk="1" hangingPunct="1">
              <a:buFont typeface="Arial" charset="0"/>
              <a:buChar char="•"/>
            </a:pPr>
            <a:r>
              <a:rPr lang="ru-RU" sz="2000" b="1" dirty="0"/>
              <a:t>Включения	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500813" y="2214563"/>
            <a:ext cx="2428875" cy="1631950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ru-RU" sz="2000" b="1"/>
              <a:t>Клеточная мембрана</a:t>
            </a:r>
          </a:p>
          <a:p>
            <a:pPr eaLnBrk="1" hangingPunct="1">
              <a:buFont typeface="Arial" charset="0"/>
              <a:buChar char="•"/>
            </a:pPr>
            <a:r>
              <a:rPr lang="ru-RU" sz="2000" b="1"/>
              <a:t>Цитоплазма</a:t>
            </a:r>
          </a:p>
          <a:p>
            <a:pPr eaLnBrk="1" hangingPunct="1">
              <a:buFont typeface="Arial" charset="0"/>
              <a:buChar char="•"/>
            </a:pPr>
            <a:r>
              <a:rPr lang="ru-RU" sz="2000" b="1"/>
              <a:t>Ядро</a:t>
            </a:r>
          </a:p>
          <a:p>
            <a:pPr eaLnBrk="1" hangingPunct="1">
              <a:buFont typeface="Arial" charset="0"/>
              <a:buChar char="•"/>
            </a:pPr>
            <a:r>
              <a:rPr lang="ru-RU" sz="2000" b="1"/>
              <a:t>Пластиды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5750" y="3857625"/>
            <a:ext cx="2428875" cy="1016000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Font typeface="Arial" charset="0"/>
              <a:buChar char="•"/>
            </a:pPr>
            <a:r>
              <a:rPr lang="ru-RU" sz="2000" b="1" i="1" dirty="0">
                <a:solidFill>
                  <a:srgbClr val="C00000"/>
                </a:solidFill>
              </a:rPr>
              <a:t>Цитоплазма</a:t>
            </a:r>
            <a:r>
              <a:rPr lang="ru-RU" sz="2000" dirty="0"/>
              <a:t> – не является органоидом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429000" y="4071938"/>
            <a:ext cx="2571750" cy="1631950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Font typeface="Arial" charset="0"/>
              <a:buChar char="•"/>
            </a:pPr>
            <a:r>
              <a:rPr lang="ru-RU" sz="2000" b="1" i="1" dirty="0">
                <a:solidFill>
                  <a:srgbClr val="C00000"/>
                </a:solidFill>
              </a:rPr>
              <a:t>Включения</a:t>
            </a:r>
            <a:r>
              <a:rPr lang="ru-RU" sz="2000" b="1" dirty="0"/>
              <a:t> – </a:t>
            </a:r>
            <a:r>
              <a:rPr lang="ru-RU" sz="2000" dirty="0"/>
              <a:t>не имеют мембраны, не являются постоянными компонентами</a:t>
            </a:r>
            <a:r>
              <a:rPr lang="ru-RU" sz="2000" b="1" dirty="0"/>
              <a:t>	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500813" y="4786313"/>
            <a:ext cx="2428875" cy="1323975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Font typeface="Arial" charset="0"/>
              <a:buChar char="•"/>
            </a:pPr>
            <a:r>
              <a:rPr lang="ru-RU" sz="2000" b="1" dirty="0">
                <a:solidFill>
                  <a:srgbClr val="C00000"/>
                </a:solidFill>
              </a:rPr>
              <a:t>Ядро</a:t>
            </a:r>
            <a:r>
              <a:rPr lang="ru-RU" sz="2000" b="1" dirty="0"/>
              <a:t> -  </a:t>
            </a:r>
            <a:r>
              <a:rPr lang="ru-RU" sz="2000" dirty="0"/>
              <a:t>не входит в единую мембранную  систему клетки</a:t>
            </a:r>
            <a:r>
              <a:rPr lang="ru-RU" sz="2000" b="1" dirty="0"/>
              <a:t> </a:t>
            </a:r>
          </a:p>
        </p:txBody>
      </p:sp>
      <p:sp>
        <p:nvSpPr>
          <p:cNvPr id="11" name="Облако 10"/>
          <p:cNvSpPr/>
          <p:nvPr/>
        </p:nvSpPr>
        <p:spPr>
          <a:xfrm>
            <a:off x="6660232" y="620688"/>
            <a:ext cx="2304256" cy="1296144"/>
          </a:xfrm>
          <a:prstGeom prst="cloud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Проверим?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07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800" dirty="0"/>
              <a:t>§ 9. Обмен веществ – основа существования клетки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986713" cy="2471738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dirty="0"/>
              <a:t>Обмен веществ как основа существования клетки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dirty="0"/>
              <a:t>Анаболизм  - пластический обмен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dirty="0"/>
              <a:t>Катаболизм – энергетический обмен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dirty="0"/>
              <a:t>Энергия клетки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84213" y="404813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Б-9кл</a:t>
            </a:r>
            <a:r>
              <a:rPr lang="ru-RU" dirty="0"/>
              <a:t>.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2"/>
          </p:nvPr>
        </p:nvSpPr>
        <p:spPr>
          <a:xfrm>
            <a:off x="4860032" y="294113"/>
            <a:ext cx="3069704" cy="457200"/>
          </a:xfrm>
        </p:spPr>
        <p:txBody>
          <a:bodyPr/>
          <a:lstStyle/>
          <a:p>
            <a:pPr algn="r"/>
            <a:fld id="{B90CA13C-5AC3-4C77-9EBD-C30CB765206C}" type="datetime1">
              <a:rPr lang="ru-RU" sz="3200" b="1" smtClean="0">
                <a:solidFill>
                  <a:schemeClr val="bg1"/>
                </a:solidFill>
              </a:rPr>
              <a:pPr algn="r"/>
              <a:t>31.01.2016</a:t>
            </a:fld>
            <a:endParaRPr lang="ru-RU" sz="32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533400"/>
            <a:ext cx="8964487" cy="1143000"/>
          </a:xfrm>
        </p:spPr>
        <p:txBody>
          <a:bodyPr/>
          <a:lstStyle/>
          <a:p>
            <a:pPr algn="ctr"/>
            <a:r>
              <a:rPr lang="ru-RU" sz="4000" b="1" dirty="0"/>
              <a:t>Обмен веществ как основа существования клетки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7" y="1709936"/>
            <a:ext cx="8785225" cy="2176264"/>
          </a:xfrm>
        </p:spPr>
        <p:txBody>
          <a:bodyPr/>
          <a:lstStyle/>
          <a:p>
            <a:r>
              <a:rPr lang="ru-RU" dirty="0"/>
              <a:t>Самостоятельная работа по учебнику (</a:t>
            </a:r>
            <a:r>
              <a:rPr lang="ru-RU" i="1" dirty="0"/>
              <a:t>стр. 30): </a:t>
            </a:r>
          </a:p>
          <a:p>
            <a:pPr lvl="1"/>
            <a:r>
              <a:rPr lang="ru-RU" dirty="0"/>
              <a:t>прочитать абзац «Понятие обмена веществ»</a:t>
            </a:r>
          </a:p>
          <a:p>
            <a:pPr lvl="1"/>
            <a:r>
              <a:rPr lang="ru-RU" dirty="0"/>
              <a:t> записать в тетради  понятие метаболизма  - обмена веществ</a:t>
            </a:r>
          </a:p>
        </p:txBody>
      </p:sp>
      <p:sp>
        <p:nvSpPr>
          <p:cNvPr id="35844" name="Control 4"/>
          <p:cNvSpPr>
            <a:spLocks noChangeArrowheads="1" noChangeShapeType="1"/>
          </p:cNvSpPr>
          <p:nvPr/>
        </p:nvSpPr>
        <p:spPr bwMode="auto">
          <a:xfrm>
            <a:off x="-3598863" y="297180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" y="4437112"/>
            <a:ext cx="9144000" cy="1815882"/>
          </a:xfrm>
          <a:prstGeom prst="rect">
            <a:avLst/>
          </a:prstGeom>
          <a:solidFill>
            <a:schemeClr val="accent1">
              <a:alpha val="19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latin typeface="Arial" charset="0"/>
              </a:rPr>
              <a:t>Обмен веществ и энергии (метаболизм) – </a:t>
            </a:r>
            <a:r>
              <a:rPr lang="ru-RU" sz="2800" b="1" i="1" dirty="0">
                <a:latin typeface="Arial" charset="0"/>
              </a:rPr>
              <a:t>это совокупность биохимических реакций, протекающих в клетке и обеспечивающих процессы ее жизнедеятельности.</a:t>
            </a:r>
            <a:endParaRPr lang="ru-RU" sz="2800" i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/>
              <a:t>Реакции метаболизма – обмена веществ</a:t>
            </a:r>
          </a:p>
        </p:txBody>
      </p:sp>
      <p:graphicFrame>
        <p:nvGraphicFramePr>
          <p:cNvPr id="45081" name="Group 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593208"/>
              </p:ext>
            </p:extLst>
          </p:nvPr>
        </p:nvGraphicFramePr>
        <p:xfrm>
          <a:off x="179388" y="1989138"/>
          <a:ext cx="8713787" cy="4528503"/>
        </p:xfrm>
        <a:graphic>
          <a:graphicData uri="http://schemas.openxmlformats.org/drawingml/2006/table">
            <a:tbl>
              <a:tblPr/>
              <a:tblGrid>
                <a:gridCol w="2160587"/>
                <a:gridCol w="2520950"/>
                <a:gridCol w="2232025"/>
                <a:gridCol w="1800225"/>
              </a:tblGrid>
              <a:tr h="1117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Название процесса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Определение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Что происходит с молекулами органического веществ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Что происходит с энергией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1319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Анаболизм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189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Катаболизм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726731" y="132066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Заполнить таблицу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>
          <a:xfrm>
            <a:off x="35719" y="1052736"/>
            <a:ext cx="9144000" cy="576263"/>
          </a:xfrm>
        </p:spPr>
        <p:txBody>
          <a:bodyPr/>
          <a:lstStyle/>
          <a:p>
            <a:pPr algn="ctr"/>
            <a:r>
              <a:rPr lang="ru-RU" sz="3600" b="1" dirty="0"/>
              <a:t>Обмен веществ как основа существования клетки</a:t>
            </a:r>
          </a:p>
        </p:txBody>
      </p:sp>
      <p:pic>
        <p:nvPicPr>
          <p:cNvPr id="5126" name="Picture 6">
            <a:hlinkClick r:id="rId3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78" t="21320" r="5534" b="20531"/>
          <a:stretch>
            <a:fillRect/>
          </a:stretch>
        </p:blipFill>
        <p:spPr>
          <a:xfrm>
            <a:off x="827584" y="1772816"/>
            <a:ext cx="7163742" cy="4022503"/>
          </a:xfrm>
          <a:gradFill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8900000" scaled="1"/>
          </a:gradFill>
          <a:ln>
            <a:solidFill>
              <a:schemeClr val="accent1">
                <a:shade val="50000"/>
              </a:schemeClr>
            </a:solidFill>
          </a:ln>
        </p:spPr>
      </p:pic>
      <p:grpSp>
        <p:nvGrpSpPr>
          <p:cNvPr id="5133" name="Group 13"/>
          <p:cNvGrpSpPr>
            <a:grpSpLocks/>
          </p:cNvGrpSpPr>
          <p:nvPr/>
        </p:nvGrpSpPr>
        <p:grpSpPr bwMode="auto">
          <a:xfrm>
            <a:off x="539750" y="5862641"/>
            <a:ext cx="8351838" cy="850901"/>
            <a:chOff x="340" y="3693"/>
            <a:chExt cx="5261" cy="536"/>
          </a:xfrm>
        </p:grpSpPr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340" y="3974"/>
              <a:ext cx="1995" cy="1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/>
                <a:t>Органическое вещество</a:t>
              </a:r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3606" y="3974"/>
              <a:ext cx="1995" cy="1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/>
                <a:t>Энергия </a:t>
              </a:r>
            </a:p>
          </p:txBody>
        </p:sp>
        <p:sp>
          <p:nvSpPr>
            <p:cNvPr id="5131" name="AutoShape 11"/>
            <p:cNvSpPr>
              <a:spLocks noChangeArrowheads="1"/>
            </p:cNvSpPr>
            <p:nvPr/>
          </p:nvSpPr>
          <p:spPr bwMode="auto">
            <a:xfrm>
              <a:off x="2200" y="3693"/>
              <a:ext cx="1721" cy="181"/>
            </a:xfrm>
            <a:prstGeom prst="curvedDownArrow">
              <a:avLst>
                <a:gd name="adj1" fmla="val 185414"/>
                <a:gd name="adj2" fmla="val 370829"/>
                <a:gd name="adj3" fmla="val 33333"/>
              </a:avLst>
            </a:prstGeom>
            <a:solidFill>
              <a:srgbClr val="008000">
                <a:alpha val="41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400" b="1" dirty="0"/>
                <a:t>катаболизм</a:t>
              </a:r>
            </a:p>
          </p:txBody>
        </p:sp>
        <p:sp>
          <p:nvSpPr>
            <p:cNvPr id="5132" name="AutoShape 12"/>
            <p:cNvSpPr>
              <a:spLocks noChangeArrowheads="1"/>
            </p:cNvSpPr>
            <p:nvPr/>
          </p:nvSpPr>
          <p:spPr bwMode="auto">
            <a:xfrm rot="10800000">
              <a:off x="2142" y="4065"/>
              <a:ext cx="1587" cy="164"/>
            </a:xfrm>
            <a:prstGeom prst="curvedDownArrow">
              <a:avLst>
                <a:gd name="adj1" fmla="val 193537"/>
                <a:gd name="adj2" fmla="val 387073"/>
                <a:gd name="adj3" fmla="val 33333"/>
              </a:avLst>
            </a:prstGeom>
            <a:solidFill>
              <a:srgbClr val="008000">
                <a:alpha val="41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r>
                <a:rPr lang="ru-RU" b="1" dirty="0" smtClean="0"/>
                <a:t>     </a:t>
              </a:r>
              <a:r>
                <a:rPr lang="ru-RU" sz="2400" b="1" dirty="0" smtClean="0"/>
                <a:t>анаболизм</a:t>
              </a:r>
              <a:endParaRPr lang="ru-RU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/>
              <a:t>Реакции метаболизма – обмена веществ</a:t>
            </a:r>
          </a:p>
        </p:txBody>
      </p:sp>
      <p:graphicFrame>
        <p:nvGraphicFramePr>
          <p:cNvPr id="44065" name="Group 33"/>
          <p:cNvGraphicFramePr>
            <a:graphicFrameLocks noGrp="1"/>
          </p:cNvGraphicFramePr>
          <p:nvPr>
            <p:ph idx="1"/>
          </p:nvPr>
        </p:nvGraphicFramePr>
        <p:xfrm>
          <a:off x="179388" y="1989138"/>
          <a:ext cx="8713787" cy="4479290"/>
        </p:xfrm>
        <a:graphic>
          <a:graphicData uri="http://schemas.openxmlformats.org/drawingml/2006/table">
            <a:tbl>
              <a:tblPr/>
              <a:tblGrid>
                <a:gridCol w="2160587"/>
                <a:gridCol w="2520950"/>
                <a:gridCol w="2232025"/>
                <a:gridCol w="1800225"/>
              </a:tblGrid>
              <a:tr h="1117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Название процесса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Определение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Что происходит с молекулами орг. веществ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Что происходит с энергией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1319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Анаболизм (ассимиляция, пластический обмен)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Совокупность реакций биосинтеза, протекающих в клетке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Образуются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биосинтез сложных органических веществ из более простых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Затрачивается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189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Катаболизм (диссимиляция, энергетический обмен)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Совокупность реакций распада и окисления, протекающих в клетке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Разрушаются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распад сложных органических веществ до более простых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Выделяется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и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запасается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в виде молекул АТФ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вадрант">
  <a:themeElements>
    <a:clrScheme name="Квадрант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Квадрант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вадрант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303</TotalTime>
  <Words>906</Words>
  <Application>Microsoft Office PowerPoint</Application>
  <PresentationFormat>Экран (4:3)</PresentationFormat>
  <Paragraphs>185</Paragraphs>
  <Slides>18</Slides>
  <Notes>15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Квадрант</vt:lpstr>
      <vt:lpstr>Презентация PowerPoint</vt:lpstr>
      <vt:lpstr>Проверим, что знаем?</vt:lpstr>
      <vt:lpstr>Установите соответствие</vt:lpstr>
      <vt:lpstr>Четвёртый – лишний. Почему?</vt:lpstr>
      <vt:lpstr>§ 9. Обмен веществ – основа существования клетки</vt:lpstr>
      <vt:lpstr>Обмен веществ как основа существования клетки</vt:lpstr>
      <vt:lpstr>Реакции метаболизма – обмена веществ</vt:lpstr>
      <vt:lpstr>Обмен веществ как основа существования клетки</vt:lpstr>
      <vt:lpstr>Реакции метаболизма – обмена веществ</vt:lpstr>
      <vt:lpstr>Это интересно</vt:lpstr>
      <vt:lpstr>Энергия клетки</vt:lpstr>
      <vt:lpstr>Как происходит выделение энергии в клетке </vt:lpstr>
      <vt:lpstr>Презентация PowerPoint</vt:lpstr>
      <vt:lpstr>Проверим, что запомнили?</vt:lpstr>
      <vt:lpstr>Проверим, что запомнили?</vt:lpstr>
      <vt:lpstr>Домашнее задание</vt:lpstr>
      <vt:lpstr>Вопросы</vt:lpstr>
      <vt:lpstr>Литература  и источники</vt:lpstr>
    </vt:vector>
  </TitlesOfParts>
  <Company>таня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§ 9. Обмен веществ – основа существования клетки</dc:title>
  <dc:creator>арбаты</dc:creator>
  <cp:lastModifiedBy>информатика</cp:lastModifiedBy>
  <cp:revision>22</cp:revision>
  <dcterms:created xsi:type="dcterms:W3CDTF">2011-10-26T15:35:16Z</dcterms:created>
  <dcterms:modified xsi:type="dcterms:W3CDTF">2016-01-30T20:44:01Z</dcterms:modified>
</cp:coreProperties>
</file>