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58" r:id="rId7"/>
    <p:sldId id="260" r:id="rId8"/>
    <p:sldId id="262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aper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448272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CC0000"/>
                </a:solidFill>
                <a:latin typeface="Georgia" panose="02040502050405020303" pitchFamily="18" charset="0"/>
              </a:rPr>
              <a:t>Презентация к выступлению на МО воспитателей по теме:</a:t>
            </a:r>
            <a:br>
              <a:rPr lang="ru-RU" sz="2400" b="1" i="1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2400" b="1" i="1" dirty="0">
                <a:solidFill>
                  <a:srgbClr val="CC0000"/>
                </a:solidFill>
                <a:latin typeface="Georgia" panose="02040502050405020303" pitchFamily="18" charset="0"/>
              </a:rPr>
              <a:t>«Трудные» дети или некоторые подходы в воспитании детей «группы риска»</a:t>
            </a:r>
            <a:r>
              <a:rPr lang="ru-RU" sz="2400" dirty="0">
                <a:solidFill>
                  <a:srgbClr val="CC0000"/>
                </a:solidFill>
              </a:rPr>
              <a:t/>
            </a:r>
            <a:br>
              <a:rPr lang="ru-RU" sz="2400" dirty="0">
                <a:solidFill>
                  <a:srgbClr val="CC0000"/>
                </a:solidFill>
              </a:rPr>
            </a:br>
            <a:endParaRPr lang="ru-RU" sz="2400" dirty="0">
              <a:solidFill>
                <a:srgbClr val="CC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2564904"/>
            <a:ext cx="3672408" cy="302433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>
                <a:solidFill>
                  <a:srgbClr val="CC0000"/>
                </a:solidFill>
                <a:latin typeface="Georgia" panose="02040502050405020303" pitchFamily="18" charset="0"/>
              </a:rPr>
              <a:t>Автор – составитель: 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Чубаева Наталья Николаевна, воспитатель группы продлённого дня, первой квалификационной категории, города Магнитогорска, Челябинской области</a:t>
            </a:r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, октябрь 2012 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год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82886"/>
            <a:ext cx="4248472" cy="307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43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aper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C0000"/>
                </a:solidFill>
                <a:latin typeface="Georgia" panose="02040502050405020303" pitchFamily="18" charset="0"/>
              </a:rPr>
              <a:t>Введение</a:t>
            </a:r>
            <a:endParaRPr lang="ru-RU" i="1" dirty="0">
              <a:solidFill>
                <a:srgbClr val="CC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15616" y="1268761"/>
            <a:ext cx="7571184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CC0000"/>
                </a:solidFill>
                <a:latin typeface="Georgia" panose="02040502050405020303" pitchFamily="18" charset="0"/>
              </a:rPr>
              <a:t> У каждого из нас  в классе есть дети, которые доставляют много проблем своим поведением: это дезорганизация дисциплины, как в урочное, так и во внеурочное время; пропуски учебных занятий без уважительной причины, бродяжничество, совершение преступлений и правонарушений. Эти дети, как правило, ранимы, агрессивны, гиперактивны, раздражительны, конфликты.</a:t>
            </a:r>
            <a:br>
              <a:rPr lang="ru-RU" sz="20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2000" dirty="0">
                <a:solidFill>
                  <a:srgbClr val="CC0000"/>
                </a:solidFill>
                <a:latin typeface="Georgia" panose="02040502050405020303" pitchFamily="18" charset="0"/>
              </a:rPr>
              <a:t>      Эти дети образуют так </a:t>
            </a:r>
            <a:r>
              <a:rPr lang="ru-RU" sz="2000" dirty="0" smtClean="0">
                <a:solidFill>
                  <a:srgbClr val="CC0000"/>
                </a:solidFill>
                <a:latin typeface="Georgia" panose="02040502050405020303" pitchFamily="18" charset="0"/>
              </a:rPr>
              <a:t>называемую </a:t>
            </a:r>
            <a:r>
              <a:rPr lang="ru-RU" sz="2000" b="1" dirty="0" smtClean="0">
                <a:solidFill>
                  <a:srgbClr val="CC0000"/>
                </a:solidFill>
                <a:latin typeface="Georgia" panose="02040502050405020303" pitchFamily="18" charset="0"/>
              </a:rPr>
              <a:t>«группу </a:t>
            </a:r>
            <a:r>
              <a:rPr lang="ru-RU" sz="2000" b="1" dirty="0">
                <a:solidFill>
                  <a:srgbClr val="CC0000"/>
                </a:solidFill>
                <a:latin typeface="Georgia" panose="02040502050405020303" pitchFamily="18" charset="0"/>
              </a:rPr>
              <a:t>риска». </a:t>
            </a:r>
            <a:r>
              <a:rPr lang="ru-RU" sz="2000" dirty="0">
                <a:solidFill>
                  <a:srgbClr val="CC0000"/>
                </a:solidFill>
                <a:latin typeface="Georgia" panose="02040502050405020303" pitchFamily="18" charset="0"/>
              </a:rPr>
              <a:t>Эти дети особенно нуждаются в индивидуальном подходе со стороны учителя, воспитателя, психолога и т.д. Это не плохие, безнадежно испорченные школьники, а это дети, требующие особого внимания и участия окружающих.</a:t>
            </a:r>
            <a:endParaRPr lang="ru-RU" sz="2000" dirty="0">
              <a:solidFill>
                <a:srgbClr val="CC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20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aper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CC0000"/>
                </a:solidFill>
                <a:latin typeface="Georgia" panose="02040502050405020303" pitchFamily="18" charset="0"/>
              </a:rPr>
              <a:t>К категории детей «группы риска» </a:t>
            </a:r>
            <a:r>
              <a:rPr lang="ru-RU" sz="3200" b="1" i="1" dirty="0" smtClean="0">
                <a:solidFill>
                  <a:srgbClr val="CC0000"/>
                </a:solidFill>
                <a:latin typeface="Georgia" panose="02040502050405020303" pitchFamily="18" charset="0"/>
              </a:rPr>
              <a:t>относятся</a:t>
            </a:r>
            <a:r>
              <a:rPr lang="ru-RU" sz="3200" b="1" i="1" dirty="0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- гиперактивные дети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/>
            </a:r>
            <a:b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- дети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, оставшиеся без попечения родителей в силу разных </a:t>
            </a:r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обстоятельств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/>
            </a:r>
            <a:b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дети из неблагополучных, асоциальных семей (2 человека)</a:t>
            </a:r>
            <a:b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- дети 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из семей, нуждающихся в социально-экономической и социально-психологической помощи и поддержке (3 человека)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48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aper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C0000"/>
                </a:solidFill>
                <a:latin typeface="Georgia" panose="02040502050405020303" pitchFamily="18" charset="0"/>
              </a:rPr>
              <a:t>Причины попадания в «группу риска»</a:t>
            </a:r>
            <a:endParaRPr lang="ru-RU" sz="3200" b="1" i="1" dirty="0">
              <a:solidFill>
                <a:srgbClr val="CC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- 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пьянство одного или обоих родителей;</a:t>
            </a:r>
            <a:b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- асоциальное поведение одного или обоих родителей (тунеядство, попрошайничество, воровство)</a:t>
            </a:r>
            <a:b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- устройство на квартире родителями притонов для криминальных и асоциальных сборищ;</a:t>
            </a:r>
            <a:b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- убийство одного из родителей на глазах детей собутыльниками или другим родителем;</a:t>
            </a:r>
            <a:b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- отбывание одним из родителей срока тюремного заключения;</a:t>
            </a:r>
            <a:b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- жестокое обращение с детьми;</a:t>
            </a:r>
            <a:b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- гиперопека со стороны родителей.</a:t>
            </a:r>
            <a:b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endParaRPr lang="ru-RU" dirty="0">
              <a:solidFill>
                <a:srgbClr val="CC0000"/>
              </a:solidFill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66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aper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Georgia" panose="02040502050405020303" pitchFamily="18" charset="0"/>
              </a:rPr>
              <a:t>Программа «Формула успеха»</a:t>
            </a:r>
            <a:endParaRPr lang="ru-RU" sz="3600" b="1" i="1" dirty="0">
              <a:solidFill>
                <a:srgbClr val="CC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CC0000"/>
                </a:solidFill>
                <a:latin typeface="Georgia" panose="02040502050405020303" pitchFamily="18" charset="0"/>
              </a:rPr>
              <a:t>Цели</a:t>
            </a:r>
            <a:r>
              <a:rPr lang="ru-RU" sz="1400" b="1" dirty="0">
                <a:solidFill>
                  <a:srgbClr val="CC0000"/>
                </a:solidFill>
                <a:latin typeface="Georgia" panose="02040502050405020303" pitchFamily="18" charset="0"/>
              </a:rPr>
              <a:t>:</a:t>
            </a: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/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1. Адаптация воспитанников асоциального поведения в классном коллективе и микросоциуме школы.</a:t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2. Сохранение и укрепление здоровья детей «группы риска», формирование у них навыков организации здорового образа жизни посредством развития здоровьесберегающей среды в группе, сохранения семейных ценностей по формированию здорового образа жизни.</a:t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3. Формирование личностных нравственных качеств у учащихся.</a:t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4. Социальная защита прав детей, создание благоприятных условий для развития ребёнка.</a:t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      </a:t>
            </a:r>
            <a:r>
              <a:rPr lang="ru-RU" sz="1400" b="1" dirty="0">
                <a:solidFill>
                  <a:srgbClr val="CC0000"/>
                </a:solidFill>
                <a:latin typeface="Georgia" panose="02040502050405020303" pitchFamily="18" charset="0"/>
              </a:rPr>
              <a:t>Задачи:</a:t>
            </a: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/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- информационно-просветительская работа с целью профилактики асоциальных явлений по пропаганде здорового образа жизни.</a:t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- формирование у детей «группы риска» через цикл учебных дисциплин и </a:t>
            </a:r>
            <a:r>
              <a:rPr lang="ru-RU" sz="1400" dirty="0" err="1">
                <a:solidFill>
                  <a:srgbClr val="CC0000"/>
                </a:solidFill>
                <a:latin typeface="Georgia" panose="02040502050405020303" pitchFamily="18" charset="0"/>
              </a:rPr>
              <a:t>внеучебных</a:t>
            </a: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 форм деятельности системы знаний о здоровье человека и здоровом образе жизни, мотивации на сохранение своего здоровья и здоровья окружающих людей.</a:t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- осуществление медико-физиологического и психолого-педагогического мониторинга состояния здоровья детей «группы риска», создание информационного банка данных.</a:t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- обучение приёмам поведения в разных жизненных ситуациях на основе принципов личной безопасности, экологической и общей культуры.</a:t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- обеспечение мотивации:</a:t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учителей к освоению здоровьесберегающих технологий в учебно-воспитательном процессе.</a:t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воспитателей на совместную деятельность по вопросам формирования здорового образа жизни детей через систему просветительной работы.</a:t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- развивать социальную активность, побудить и привить интерес к себе и окружающим.</a:t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  <a:t>- научить саморегуляции, сотрудничеству, адекватному проявлению активности, инициативы и самостоятельности, осуществлять правильный выбор форм поведения.</a:t>
            </a:r>
            <a:br>
              <a:rPr lang="ru-RU" sz="1400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endParaRPr lang="ru-RU" sz="1400" dirty="0">
              <a:solidFill>
                <a:srgbClr val="CC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0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aper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Georgia" panose="02040502050405020303" pitchFamily="18" charset="0"/>
              </a:rPr>
              <a:t>Основные направления программы</a:t>
            </a:r>
            <a:endParaRPr lang="ru-RU" sz="3600" b="1" i="1" dirty="0">
              <a:solidFill>
                <a:srgbClr val="CC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1. Работа с родителями;</a:t>
            </a:r>
          </a:p>
          <a:p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2. Взаимодействие с социально – психологической службой;</a:t>
            </a:r>
          </a:p>
          <a:p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3. Работа с учащимися</a:t>
            </a:r>
            <a:endParaRPr lang="ru-RU" dirty="0">
              <a:solidFill>
                <a:srgbClr val="CC0000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user\Downloads\f41240cff08e12b68132677641c5ac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689590"/>
            <a:ext cx="3700239" cy="305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07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aper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C0000"/>
                </a:solidFill>
                <a:latin typeface="Georgia" panose="02040502050405020303" pitchFamily="18" charset="0"/>
              </a:rPr>
              <a:t>Используемые методы воспитательного воздействия:</a:t>
            </a:r>
            <a:endParaRPr lang="ru-RU" sz="3600" i="1" dirty="0">
              <a:solidFill>
                <a:srgbClr val="CC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- 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переубеждение (предоставление убедительных аргументов, вовлечение в критический анализ своих поступков);</a:t>
            </a:r>
            <a:b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</a:b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- метод переключения (вовлечение в учебную, трудовую деятельность, занятия спортом, общественной деятельностью)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97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aper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Georgia" panose="02040502050405020303" pitchFamily="18" charset="0"/>
              </a:rPr>
              <a:t>Формы работы</a:t>
            </a:r>
            <a:endParaRPr lang="ru-RU" sz="3600" b="1" i="1" dirty="0">
              <a:solidFill>
                <a:srgbClr val="CC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групповая 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работа, </a:t>
            </a:r>
            <a:endParaRPr lang="ru-RU" dirty="0" smtClean="0">
              <a:solidFill>
                <a:srgbClr val="CC0000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ситуативный 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практикум, </a:t>
            </a:r>
            <a:endParaRPr lang="ru-RU" dirty="0" smtClean="0">
              <a:solidFill>
                <a:srgbClr val="CC0000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дискуссии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, беседы, </a:t>
            </a:r>
            <a:endParaRPr lang="ru-RU" dirty="0" smtClean="0">
              <a:solidFill>
                <a:srgbClr val="CC0000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ролевые 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игры, </a:t>
            </a:r>
            <a:endParaRPr lang="ru-RU" dirty="0" smtClean="0">
              <a:solidFill>
                <a:srgbClr val="CC0000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просмотр 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и обсуждении кинофильмов, индивидуальные консультации, </a:t>
            </a:r>
            <a:endParaRPr lang="ru-RU" dirty="0" smtClean="0">
              <a:solidFill>
                <a:srgbClr val="CC0000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тесты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, </a:t>
            </a:r>
            <a:endParaRPr lang="ru-RU" dirty="0" smtClean="0">
              <a:solidFill>
                <a:srgbClr val="CC0000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конкурсы</a:t>
            </a:r>
            <a:r>
              <a:rPr lang="ru-RU" dirty="0">
                <a:solidFill>
                  <a:srgbClr val="CC0000"/>
                </a:solidFill>
                <a:latin typeface="Georgia" panose="02040502050405020303" pitchFamily="18" charset="0"/>
              </a:rPr>
              <a:t>, </a:t>
            </a:r>
            <a:r>
              <a:rPr lang="ru-RU" dirty="0" smtClean="0">
                <a:solidFill>
                  <a:srgbClr val="CC0000"/>
                </a:solidFill>
                <a:latin typeface="Georgia" panose="02040502050405020303" pitchFamily="18" charset="0"/>
              </a:rPr>
              <a:t>праздники</a:t>
            </a:r>
            <a:endParaRPr lang="ru-RU" dirty="0">
              <a:solidFill>
                <a:srgbClr val="CC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99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aper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Georgia" panose="02040502050405020303" pitchFamily="18" charset="0"/>
              </a:rPr>
              <a:t>Источники</a:t>
            </a:r>
            <a:endParaRPr lang="ru-RU" sz="3600" b="1" i="1" dirty="0">
              <a:solidFill>
                <a:srgbClr val="CC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8148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148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к выступлению на МО воспитателей по теме: «Трудные» дети или некоторые подходы в воспитании детей «группы риска» </vt:lpstr>
      <vt:lpstr>Введение</vt:lpstr>
      <vt:lpstr>К категории детей «группы риска» относятся:</vt:lpstr>
      <vt:lpstr>Причины попадания в «группу риска»</vt:lpstr>
      <vt:lpstr>Программа «Формула успеха»</vt:lpstr>
      <vt:lpstr>Основные направления программы</vt:lpstr>
      <vt:lpstr>Используемые методы воспитательного воздействия:</vt:lpstr>
      <vt:lpstr>Формы работы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выступлению на МО воспитателей по теме: «Трудные» дети или некоторые подходы в воспитании детей «группы риска» </dc:title>
  <dc:creator>user</dc:creator>
  <cp:lastModifiedBy>user</cp:lastModifiedBy>
  <cp:revision>5</cp:revision>
  <dcterms:created xsi:type="dcterms:W3CDTF">2016-01-31T18:02:04Z</dcterms:created>
  <dcterms:modified xsi:type="dcterms:W3CDTF">2016-01-31T18:43:38Z</dcterms:modified>
</cp:coreProperties>
</file>