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75" r:id="rId4"/>
    <p:sldId id="274" r:id="rId5"/>
    <p:sldId id="298" r:id="rId6"/>
    <p:sldId id="293" r:id="rId7"/>
    <p:sldId id="302" r:id="rId8"/>
    <p:sldId id="300" r:id="rId9"/>
    <p:sldId id="301" r:id="rId10"/>
    <p:sldId id="273" r:id="rId11"/>
    <p:sldId id="288" r:id="rId12"/>
    <p:sldId id="287" r:id="rId13"/>
    <p:sldId id="291" r:id="rId14"/>
    <p:sldId id="290" r:id="rId15"/>
    <p:sldId id="303" r:id="rId16"/>
    <p:sldId id="305" r:id="rId17"/>
    <p:sldId id="304" r:id="rId18"/>
    <p:sldId id="306" r:id="rId19"/>
    <p:sldId id="307" r:id="rId20"/>
    <p:sldId id="310" r:id="rId21"/>
    <p:sldId id="308" r:id="rId22"/>
    <p:sldId id="309" r:id="rId23"/>
    <p:sldId id="311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34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1AC6-C343-4A49-A6C5-981A6177DEB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60CB-0A98-4232-B89A-46A4971FA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68209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DE00-A3CB-4446-9E3F-24812BDF40D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F65F-450C-49A4-A5A9-4A37098F3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72535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54FB-FA33-4B4E-8A75-62FB09CD21D8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D786-E0F6-4BF5-B66C-C31429C11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528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8312-3A2F-4E06-9128-C44C3ED8B81D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EE7C-5846-46ED-8BB7-A2C86038D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15988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262C-BA3E-4E34-A3C1-4C01917E96C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4316-9FC9-4208-8D80-24A125805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39153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7E70-F6F9-4CFA-AF0E-0BB2FAA32B6C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D207-69B7-48F1-A210-89E0E8DC6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00915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D6E6-D9CC-48DC-A2C9-D441DE4D8AB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4373-B9A1-4825-A9C7-ADD210379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04820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E7F0-5895-4FC3-88B5-E00089D88DD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A4C9E-D907-40B3-8465-DABA46CFC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67850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05DE-E40C-4724-A9D7-A906E5999740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960B-51A5-4405-8662-04C0C2732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20611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FB7B-1B67-4303-BFFD-0440F4093210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2E71-7E6F-4E65-AD66-FAEBC65FE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05112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60DC-88DC-489B-AF20-61E6AE637D37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7C6D-E1EC-4FCB-BBAB-C5B761EC7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46131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7C7DB8-78AB-4C63-B10D-D610990D8A0F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A6962F-41AC-4525-9BEE-C700ED543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1%D0%BA%D1%83%D1%81%D1%81%D1%82%D0%B2%D0%BE_%D0%92%D0%B8%D0%B7%D0%B0%D0%BD%D1%82%D0%B8%D0%B8" TargetMode="External"/><Relationship Id="rId2" Type="http://schemas.openxmlformats.org/officeDocument/2006/relationships/hyperlink" Target="http://www.smalta.ru/istoriya-smalty/vizantiy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04838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Тема</a:t>
            </a: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 </a:t>
            </a:r>
          </a:p>
          <a:p>
            <a:pPr algn="ctr" eaLnBrk="1" hangingPunct="1">
              <a:lnSpc>
                <a:spcPts val="6000"/>
              </a:lnSpc>
              <a:spcAft>
                <a:spcPts val="60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Искусство книжной </a:t>
            </a:r>
          </a:p>
          <a:p>
            <a:pPr algn="ctr" eaLnBrk="1" hangingPunct="1">
              <a:lnSpc>
                <a:spcPts val="6000"/>
              </a:lnSpc>
              <a:spcAft>
                <a:spcPts val="60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миниатюры Востока и Византийской мозаики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3501008"/>
            <a:ext cx="5616624" cy="31208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332656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01208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320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замечательны мозаики церкви Успения в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Никее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Изображённые ангелы поражают утончённым благородством об­лика, пристальным, как будто гипнотизирующим взглядом. </a:t>
            </a:r>
          </a:p>
        </p:txBody>
      </p:sp>
      <p:pic>
        <p:nvPicPr>
          <p:cNvPr id="11267" name="Picture 3" descr="C:\Users\User\Desktop\Новая папка (2)\Ангел. Фрагмент мозаики Силы небесные в церкви Успения в Никее. 9 в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121" y="1857795"/>
            <a:ext cx="2375205" cy="36774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696198"/>
            <a:ext cx="4278852" cy="51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7378700" y="2219325"/>
            <a:ext cx="17922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Ангел. Фрагмент мозаики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«Силы небесные».  </a:t>
            </a:r>
          </a:p>
        </p:txBody>
      </p:sp>
      <p:sp>
        <p:nvSpPr>
          <p:cNvPr id="11270" name="Прямоугольник 3"/>
          <p:cNvSpPr>
            <a:spLocks noChangeArrowheads="1"/>
          </p:cNvSpPr>
          <p:nvPr/>
        </p:nvSpPr>
        <p:spPr bwMode="auto">
          <a:xfrm>
            <a:off x="4562475" y="5589588"/>
            <a:ext cx="41036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Силы небесные ΑΡΧΕ и ΔΥΝΑΜΙC. Конец VII в.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Мозаика церкви Успения в </a:t>
            </a:r>
            <a:r>
              <a:rPr lang="ru-RU" sz="1800" b="1" i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Никее</a:t>
            </a: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0" y="2841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Искусство мозаики из Византии пришло и к нам на Русь. </a:t>
            </a:r>
            <a:r>
              <a:rPr lang="ru-RU" sz="2400" b="1" spc="-4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Мозаичные росписи Софийского собора в Киеве и сегодня относят к подлинным ше­деврам «мерцающей живописи». 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859338" y="5835650"/>
            <a:ext cx="38528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Благовещение. Мозаика на алтарных столбах. Софийский собор. Киев. XI век</a:t>
            </a: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356" y="1396240"/>
            <a:ext cx="4930909" cy="5400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5292725" y="4632325"/>
            <a:ext cx="3708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Евхаристия.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Мозаика главного алтаря. Софийский собор. Киев. XI век</a:t>
            </a:r>
          </a:p>
        </p:txBody>
      </p:sp>
      <p:pic>
        <p:nvPicPr>
          <p:cNvPr id="12294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765920"/>
            <a:ext cx="4104456" cy="29543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5600"/>
            <a:ext cx="9144000" cy="1427163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Широкого распространения искусст­во мозаики в России не получило,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в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веке оно было возрождено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М.В.Ломоносовым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1752-1754 гг. им соз­дана огромная (6,5 м в длину) мозаичная картина «Полтавская бит­ва.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31" y="1782310"/>
            <a:ext cx="7060765" cy="48870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7113588" y="3933825"/>
            <a:ext cx="20986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Полтавская баталия. Мозаика </a:t>
            </a:r>
            <a:r>
              <a:rPr lang="ru-RU" sz="1800" b="1" i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М.В.Ломоносова</a:t>
            </a: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здании Академии Наук. Санкт-Петербург. 1752-1754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-33338" y="93663"/>
            <a:ext cx="914400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Искусство книжной миниатюры Востока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71913" y="666750"/>
            <a:ext cx="521017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Книжная миниатюра Востока - одно из замечательных явлений в изобразительном искусстве народов мира.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Наивысшего расцвета она дос­тигла в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столетиях в таких странах, как Иран, Ирак, Афгани­стан, Азербайджан, Турция и Индия.</a:t>
            </a:r>
          </a:p>
        </p:txBody>
      </p:sp>
      <p:pic>
        <p:nvPicPr>
          <p:cNvPr id="14343" name="Picture 1" descr="C:\Users\User\Desktop\Новая папка (2)\Книжная миниатю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611" y="3573016"/>
            <a:ext cx="4974877" cy="32265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Documents and Settings\Admin\Мои документы\книж.ми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874381" cy="55446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3375"/>
            <a:ext cx="9109075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мусульманском обществе к книге особое отношение, её воспринимали как святыню и драгоценность.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пере-пи­сывали от руки писцы-каллиграфы, в их оформлении принимали участие художники-миниатюристы. Художники пользовались большим уважением и почё­том. </a:t>
            </a:r>
          </a:p>
        </p:txBody>
      </p:sp>
      <p:pic>
        <p:nvPicPr>
          <p:cNvPr id="15363" name="Picture 2" descr="File:Книж. обложка Исфахан ок.1600 Метополите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781" y="2060848"/>
            <a:ext cx="5340325" cy="31796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4211638" y="51069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Книжная обложка. Тисненая кожа, золото. ок.1600г. Иран.</a:t>
            </a: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3419475" y="58769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Книжная миниатюра к «Шахнаме».  Спящий Рустам. 1515-22г. </a:t>
            </a:r>
          </a:p>
        </p:txBody>
      </p:sp>
      <p:pic>
        <p:nvPicPr>
          <p:cNvPr id="15366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966" y="2049892"/>
            <a:ext cx="3183147" cy="478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765175"/>
            <a:ext cx="4154487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создания книжной миниатюры - сложный и творческий процесс:</a:t>
            </a:r>
          </a:p>
          <a:p>
            <a:pPr marL="468000" marR="127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тщательно разгладить бумагу, </a:t>
            </a:r>
          </a:p>
          <a:p>
            <a:pPr marL="468000" marR="127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вылощить её,</a:t>
            </a:r>
          </a:p>
          <a:p>
            <a:pPr marL="468000" marR="127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нанести рисунок.</a:t>
            </a:r>
          </a:p>
          <a:p>
            <a:pPr marL="468000" marR="127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расписать его красками, разведёнными на яичном желтке. </a:t>
            </a:r>
          </a:p>
          <a:p>
            <a:pPr marR="1270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6387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950" y="188640"/>
            <a:ext cx="4592066" cy="649843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10"/>
          <p:cNvSpPr>
            <a:spLocks noChangeArrowheads="1"/>
          </p:cNvSpPr>
          <p:nvPr/>
        </p:nvSpPr>
        <p:spPr bwMode="auto">
          <a:xfrm>
            <a:off x="422275" y="5516563"/>
            <a:ext cx="407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Книжная миниатюра к «Хамсе». Султан </a:t>
            </a:r>
            <a:r>
              <a:rPr lang="ru-RU" b="1" i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Санджар</a:t>
            </a: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старуха. </a:t>
            </a:r>
          </a:p>
          <a:p>
            <a:pPr algn="r">
              <a:defRPr/>
            </a:pP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1539-43гг.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0538" y="673100"/>
            <a:ext cx="4751387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Прелесть миниатюры заключалась в тон­чайшем рисунке,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многокрасочности и яркой насыщенности цвета, в вы­разительности движений фигур, в изысканной простоте и чёткости прорисовки пейзажа и архитектурных сооружений.  </a:t>
            </a:r>
          </a:p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книжной миниатюры условно и декоративно. </a:t>
            </a:r>
          </a:p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 отсутствует светотень, она не знает перспективы. </a:t>
            </a:r>
            <a:endParaRPr lang="ru-RU" sz="2400" dirty="0"/>
          </a:p>
        </p:txBody>
      </p:sp>
      <p:pic>
        <p:nvPicPr>
          <p:cNvPr id="17411" name="Picture 2" descr="http://upload.wikimedia.org/wikipedia/commons/4/46/Parrot_addressing_Khojasta_in_Tutinama_commisioned_by_Akbar%2C_c1556-1565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01684" cy="669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3538" y="5661025"/>
            <a:ext cx="48625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Монгольская миниатюра эпохи Акбара.</a:t>
            </a:r>
          </a:p>
          <a:p>
            <a:pPr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Женщина беседует с попугаем.</a:t>
            </a:r>
          </a:p>
          <a:p>
            <a:pPr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ок.1565г.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" y="312738"/>
            <a:ext cx="9128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восточной миниатюры - это органическое слияние реальности, вымысла и символики.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образы праздничны, полны радости и очарова­ния жизни.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475" y="1916113"/>
            <a:ext cx="2239963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Азербайджанская миниатюра </a:t>
            </a:r>
          </a:p>
          <a:p>
            <a:pPr algn="r"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«Хамсе». Восхождение </a:t>
            </a:r>
          </a:p>
          <a:p>
            <a:pPr algn="r"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Мухаммеда на </a:t>
            </a:r>
          </a:p>
          <a:p>
            <a:pPr algn="r"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Бураке из Мекки на небеса. 1494г.</a:t>
            </a:r>
          </a:p>
        </p:txBody>
      </p:sp>
      <p:pic>
        <p:nvPicPr>
          <p:cNvPr id="18436" name="Picture 6" descr="image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35439"/>
            <a:ext cx="3202280" cy="511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2"/>
          <p:cNvSpPr>
            <a:spLocks noChangeArrowheads="1"/>
          </p:cNvSpPr>
          <p:nvPr/>
        </p:nvSpPr>
        <p:spPr bwMode="auto">
          <a:xfrm rot="10800000" flipV="1">
            <a:off x="3390900" y="5229225"/>
            <a:ext cx="18954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Индийская миниатюра </a:t>
            </a:r>
          </a:p>
          <a:p>
            <a:pPr>
              <a:defRPr/>
            </a:pP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Бабур-наме</a:t>
            </a: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XVI в.</a:t>
            </a:r>
          </a:p>
        </p:txBody>
      </p:sp>
      <p:pic>
        <p:nvPicPr>
          <p:cNvPr id="18438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512952"/>
            <a:ext cx="3371551" cy="511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95288" y="184150"/>
            <a:ext cx="88931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Сюжеты восточной книжной миниатюры: </a:t>
            </a:r>
          </a:p>
          <a:p>
            <a:pPr marL="6120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легенды,</a:t>
            </a:r>
          </a:p>
          <a:p>
            <a:pPr marL="6120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сказания, </a:t>
            </a:r>
          </a:p>
          <a:p>
            <a:pPr marL="6120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сцены пышных царских приёмов, </a:t>
            </a:r>
          </a:p>
          <a:p>
            <a:pPr marL="6120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сцены пиров, охоты, сражений,</a:t>
            </a:r>
          </a:p>
          <a:p>
            <a:pPr marL="6120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портреты правителей на троне или на коне.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048000" y="6167438"/>
            <a:ext cx="2532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Искандер на охоте. </a:t>
            </a:r>
          </a:p>
          <a:p>
            <a:pPr algn="ctr">
              <a:defRPr/>
            </a:pPr>
            <a:r>
              <a:rPr lang="en-US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век.</a:t>
            </a:r>
          </a:p>
        </p:txBody>
      </p:sp>
      <p:pic>
        <p:nvPicPr>
          <p:cNvPr id="19460" name="Picture 4" descr="http://upload.wikimedia.org/wikipedia/commons/f/fd/Iskender.jpg?uselang=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615" y="2219470"/>
            <a:ext cx="2505330" cy="406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http://moscowstreets.net/wp-content/uploads/2012/12/vostok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05" y="2233774"/>
            <a:ext cx="2875665" cy="403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-36513" y="6167438"/>
            <a:ext cx="305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Состязания акробатов. 1608-1611гг. 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580063" y="6167438"/>
            <a:ext cx="34559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Миниатюра Азербайджана. Фрагмент. </a:t>
            </a:r>
            <a:r>
              <a:rPr lang="en-US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XV-XVII</a:t>
            </a: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</a:t>
            </a:r>
          </a:p>
        </p:txBody>
      </p:sp>
      <p:pic>
        <p:nvPicPr>
          <p:cNvPr id="8" name="Picture 13" descr="publication_4708_0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927" y="2237470"/>
            <a:ext cx="3530614" cy="4032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413" y="592138"/>
            <a:ext cx="40322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Крупнейшим центром искусства миниатюры был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афганский город Герат,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где находилась уникальная библиотека-мастерская со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мно-жеством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манускриптов (рукописных книг).</a:t>
            </a:r>
          </a:p>
          <a:p>
            <a:pPr algn="ctr">
              <a:defRPr/>
            </a:pPr>
            <a:endParaRPr lang="ru-RU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известным художником был К.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Бехзад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(1450-е - 1530-е),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создавший утончённый декоративный язык миниатюрной живописи, 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4140200" y="6092825"/>
            <a:ext cx="482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Бехзад</a:t>
            </a:r>
            <a:r>
              <a:rPr lang="ru-RU" b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Соблазнение Юсуфа. Фрагмент. Миниатюра. «</a:t>
            </a:r>
            <a:r>
              <a:rPr lang="ru-RU" b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Бустан</a:t>
            </a:r>
            <a:r>
              <a:rPr lang="ru-RU" b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Саади. 1488 г.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82672" cy="60486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6" descr="http://www.pravmir.ru/wp-content/uploads/pravmir-images/5big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702" y="2312535"/>
            <a:ext cx="1710183" cy="226695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pravmir.ru/wp-content/uploads/pravmir-images/6big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48" y="2666567"/>
            <a:ext cx="1636713" cy="226853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http://www.pravmir.ru/wp-content/uploads/pravmir-images/10big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1250" y="3050928"/>
            <a:ext cx="1622425" cy="226853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4" descr="http://www.pravmir.ru/wp-content/uploads/pravmir-images/5-1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331" y="3455988"/>
            <a:ext cx="1646238" cy="226695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6" descr="http://www.pravmir.ru/wp-content/uploads/pravmir-images/5-2.jp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562" y="3861048"/>
            <a:ext cx="1682750" cy="22669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8" descr="http://www.pravmir.ru/wp-content/uploads/pravmir-images/9-lastcent.jpg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780" y="4275236"/>
            <a:ext cx="1651000" cy="22669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6363" y="309563"/>
            <a:ext cx="9037637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360000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Назвать процесс создания иконы.</a:t>
            </a:r>
          </a:p>
          <a:p>
            <a:pPr marL="360000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Что вы знаете о Рублеве.</a:t>
            </a:r>
          </a:p>
          <a:p>
            <a:pPr marL="360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Расскажите об одной из икон. </a:t>
            </a:r>
          </a:p>
        </p:txBody>
      </p:sp>
      <p:pic>
        <p:nvPicPr>
          <p:cNvPr id="14" name="Picture 4" descr="http://3.bp.blogspot.com/-nawUKVYBVbo/Ugy5g5wFZmI/AAAAAAAAIkg/PTnXqMpBM8A/s1600/ikona.jpg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72" y="1037289"/>
            <a:ext cx="2520280" cy="26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pravmir.ru/wp-content/uploads/pravmir-images/2-center.jpg"/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99" y="4766078"/>
            <a:ext cx="2452787" cy="1661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8900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работал в Герате с 1468 по 1506 год и признан одним из крупнейших мастеров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гератской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школы миниатюры.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71438" y="61563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Бехзад</a:t>
            </a: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Похороны Ибн </a:t>
            </a:r>
            <a:r>
              <a:rPr lang="ru-RU" b="1" i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Салама</a:t>
            </a: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«Хамсе» Низами. 1495-6 г.</a:t>
            </a: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15" y="920640"/>
            <a:ext cx="3672776" cy="532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4276725" y="6124575"/>
            <a:ext cx="4738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Бехзад</a:t>
            </a: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Искандер и семь мудрецов. Миниатюра. «Хамсе» Низами. 1495-6гг.</a:t>
            </a:r>
          </a:p>
        </p:txBody>
      </p:sp>
      <p:pic>
        <p:nvPicPr>
          <p:cNvPr id="2151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747" y="908720"/>
            <a:ext cx="3426669" cy="532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88" y="688975"/>
            <a:ext cx="4105275" cy="543877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Особую славу ему принесли миниатюрные портреты правителей. </a:t>
            </a:r>
          </a:p>
          <a:p>
            <a:pPr marR="1270"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одном из них представлен основатель узбекского государства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Шейбани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-хан,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подчинивший своей власти и Герат. </a:t>
            </a:r>
          </a:p>
          <a:p>
            <a:pPr marR="1270" algn="ctr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портрете особенно проявился талант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Бехзада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блистательного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-вальщика, ко­лориста и тонкого психолога. 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250825" y="5805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Бехзад</a:t>
            </a: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Портрет </a:t>
            </a:r>
            <a:r>
              <a:rPr lang="ru-RU" b="1" i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Шейбани</a:t>
            </a: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Хана. </a:t>
            </a:r>
          </a:p>
          <a:p>
            <a:pPr algn="ctr">
              <a:defRPr/>
            </a:pPr>
            <a:r>
              <a:rPr lang="ru-RU" b="1" i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Ок. </a:t>
            </a:r>
            <a:r>
              <a:rPr lang="ru-RU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1507 года.</a:t>
            </a: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2" y="256779"/>
            <a:ext cx="4844346" cy="569250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504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мозаика?</a:t>
            </a:r>
          </a:p>
          <a:p>
            <a:pPr marL="504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смальта?</a:t>
            </a:r>
          </a:p>
          <a:p>
            <a:pPr marL="504000" marR="127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 процесс создания книжной миниатюры?</a:t>
            </a:r>
          </a:p>
          <a:p>
            <a:pPr marL="504000" marR="127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сюжеты книжных миниатюр Востока.</a:t>
            </a:r>
          </a:p>
          <a:p>
            <a:pPr marL="504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известный художник, создавший утончённый декоративный язык миниатюрной живописи.</a:t>
            </a:r>
          </a:p>
          <a:p>
            <a:pPr marL="504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Чей миниатюрный портрет принес ему славу? 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5636" y="3254691"/>
            <a:ext cx="2876709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901" y="3277343"/>
            <a:ext cx="2393342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7142" y="3258000"/>
            <a:ext cx="1699755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crossmoda.narod.ru/CONTENT/art/greek/img_greek/img_mozaik/mozaic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6787"/>
            <a:ext cx="2422025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7645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Учебник 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«Мировая художественная культура». 7-9 классы: Базовый уровень.  </a:t>
            </a:r>
            <a:r>
              <a:rPr lang="ru-RU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 художественной культуры (поурочное планирование), 8 класс. </a:t>
            </a:r>
            <a:r>
              <a:rPr lang="ru-RU" sz="2000" b="1" dirty="0" err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Ю.Е.Галушкина</a:t>
            </a:r>
            <a:r>
              <a:rPr lang="ru-RU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Волгоград. Учитель. 2007 год.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 художественной культуры (поурочное планирование), 8 класс. </a:t>
            </a:r>
            <a:r>
              <a:rPr lang="ru-RU" sz="2000" b="1" dirty="0" err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Н.Н.Куцман</a:t>
            </a:r>
            <a:r>
              <a:rPr lang="ru-RU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Волгоград. Корифей. 2009 год.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http://www.smalta.ru/istoriya-smalty/vizantiya/</a:t>
            </a:r>
            <a:endParaRPr lang="ru-RU" sz="16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Википедия – 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ru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wikipedia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org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wiki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0%98%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1%83%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BE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_%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0%92%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7%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8</a:t>
            </a:r>
            <a:endParaRPr lang="ru-RU" sz="16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270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79635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-23813" y="225425"/>
            <a:ext cx="9144001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византийской мозаики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825" y="865188"/>
            <a:ext cx="6167438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Мозаика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вид изобразительного искусства, возникший в эпоху ан­тичности.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Картины выкладываются из кусочков специального стекла – смальты.</a:t>
            </a:r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100388"/>
            <a:ext cx="352901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66098"/>
            <a:ext cx="5021283" cy="334581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97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82" y="865050"/>
            <a:ext cx="2820353" cy="212365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греки называли мозаиками картины, посвященные музам,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т.к. музы вечны, то вечными должны быть и эти картины. Поэтому их писали не краской, а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набирали из кусочков специального стекла - смальты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9825" y="6165850"/>
            <a:ext cx="43243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Образцы древнегреческой мозаики</a:t>
            </a:r>
          </a:p>
        </p:txBody>
      </p:sp>
      <p:pic>
        <p:nvPicPr>
          <p:cNvPr id="5124" name="Picture 4" descr="http://crossmoda.narod.ru/CONTENT/art/greek/img_greek/img_mozaik/mozai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78349"/>
            <a:ext cx="4528217" cy="425896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crossmoda.narod.ru/CONTENT/art/greek/img_greek/img_mozaik/mozaic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738" y="1961078"/>
            <a:ext cx="2888608" cy="429350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9575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искусст­во мозаики пришло из Древнего Рима, где использовалось в декоративном убранстве домов.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Риме, Помпеях и Геркулануме были открыты мозаики, украшающие стены, потолки и полы домов.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0" y="607853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Фрагменты мозаичного убранства домов в Помпеях </a:t>
            </a:r>
          </a:p>
        </p:txBody>
      </p:sp>
      <p:pic>
        <p:nvPicPr>
          <p:cNvPr id="6148" name="Picture 2" descr="Кошка с перепелом, птицы и рыбы. Мозаика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769" y="2151597"/>
            <a:ext cx="4083462" cy="40483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08" y="2081400"/>
            <a:ext cx="4928261" cy="383819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-252413" y="5735638"/>
            <a:ext cx="32829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Напольная мозаика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1625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Мировую известность приобрели мозаики Византии.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Мастера нашли свои способы создания, используя кусочки матовой или прозрачной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смальты с золотой прокладкой.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позволяло лучам солнца или свету свечи вспыхивать, отражаться золотом, пурпуром и сине­вой </a:t>
            </a:r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-17463" y="6165850"/>
            <a:ext cx="9144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spc="-50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Крещение Христа. Мозаика церкви Успения Богоматери в Дафни. Около 1100г.</a:t>
            </a:r>
          </a:p>
        </p:txBody>
      </p:sp>
      <p:pic>
        <p:nvPicPr>
          <p:cNvPr id="7172" name="Picture 4" descr="http://smalta.ru/history/vizantia/dafny_kresheni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874" y="1988840"/>
            <a:ext cx="6448478" cy="43204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мператор Юстиниан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793" y="3446155"/>
            <a:ext cx="2078038" cy="27717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Императрица  Феодора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840" y="465370"/>
            <a:ext cx="2162175" cy="27717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4763" y="6438900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Фрагменты мозаики церкви Сан </a:t>
            </a:r>
            <a:r>
              <a:rPr lang="ru-RU" b="1" i="1" dirty="0" err="1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Витале</a:t>
            </a: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en-US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 </a:t>
            </a: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в. Равенна.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630921"/>
            <a:ext cx="6188969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286500" y="6110288"/>
            <a:ext cx="2857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Император Юстиниан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8725" y="3062288"/>
            <a:ext cx="28654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Императрица Феодора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8575" y="188913"/>
            <a:ext cx="6878638" cy="242570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Изображения на стенах храмов </a:t>
            </a:r>
            <a:r>
              <a:rPr lang="ru-RU"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рассказывали о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событи­ях и личностях христианской истории.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Много­численные изображения Христа, пророков и ангелов, сцены из Священ­ного Писания и прославление власти императора становятся темами византийских мозаик.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628775"/>
            <a:ext cx="39957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 фон имел особый смысл: </a:t>
            </a:r>
          </a:p>
          <a:p>
            <a:pPr marL="468000" marR="127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богатства и роскоши.</a:t>
            </a:r>
          </a:p>
          <a:p>
            <a:pPr marL="46800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самых ярких цветов.</a:t>
            </a: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30163" y="4797425"/>
            <a:ext cx="39957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Христос </a:t>
            </a:r>
            <a:r>
              <a:rPr lang="ru-RU" sz="1800" b="1" i="1" dirty="0" err="1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Пантократор</a:t>
            </a: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Мозаика. Южная галерея 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собора Святой Софии, Константинополь.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Вторая четверть XII в. </a:t>
            </a:r>
          </a:p>
        </p:txBody>
      </p:sp>
      <p:pic>
        <p:nvPicPr>
          <p:cNvPr id="9220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404664"/>
            <a:ext cx="5128373" cy="60486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07488" cy="182403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lnSpc>
                <a:spcPts val="2700"/>
              </a:lnSpc>
              <a:spcAft>
                <a:spcPts val="3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всего сохранились мозаики Равенны - небольшого города на севере Италии.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храме Сан-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Витале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в.) представлены цветные мра­морные облицовки, сменяю-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щиеся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позолотой мозаик. На одной из них запечатлён торжественный выход императора Юстиниана со свитой.   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797" y="2022027"/>
            <a:ext cx="6407893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0" y="6278563"/>
            <a:ext cx="91440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Император Юстиниан со свитой.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Мозаика апсиды церкви Сан </a:t>
            </a:r>
            <a:r>
              <a:rPr lang="ru-RU" b="1" i="1" dirty="0" err="1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Витале</a:t>
            </a: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en-US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 </a:t>
            </a:r>
            <a:r>
              <a:rPr lang="ru-RU" b="1" i="1" dirty="0">
                <a:solidFill>
                  <a:srgbClr val="293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в. Равенна.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1096</Words>
  <Application>Microsoft Office PowerPoint</Application>
  <PresentationFormat>Экран (4:3)</PresentationFormat>
  <Paragraphs>110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90</cp:revision>
  <dcterms:created xsi:type="dcterms:W3CDTF">2010-11-25T09:41:13Z</dcterms:created>
  <dcterms:modified xsi:type="dcterms:W3CDTF">2016-02-01T11:59:34Z</dcterms:modified>
</cp:coreProperties>
</file>