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63" r:id="rId5"/>
    <p:sldId id="264" r:id="rId6"/>
    <p:sldId id="266" r:id="rId7"/>
    <p:sldId id="265" r:id="rId8"/>
    <p:sldId id="268" r:id="rId9"/>
    <p:sldId id="267" r:id="rId10"/>
    <p:sldId id="270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0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1BCB2D-AD58-4CE8-BA0B-E8522847829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CDC24E-FC50-4D53-88F9-26978E810B51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</a:rPr>
            <a:t>Личностные</a:t>
          </a:r>
        </a:p>
        <a:p>
          <a:r>
            <a:rPr lang="ru-RU" sz="2400" b="1" dirty="0" smtClean="0">
              <a:solidFill>
                <a:srgbClr val="C00000"/>
              </a:solidFill>
            </a:rPr>
            <a:t>УДД</a:t>
          </a:r>
          <a:endParaRPr lang="ru-RU" sz="2400" b="1" dirty="0">
            <a:solidFill>
              <a:srgbClr val="C00000"/>
            </a:solidFill>
          </a:endParaRPr>
        </a:p>
      </dgm:t>
    </dgm:pt>
    <dgm:pt modelId="{6172BEE4-97C2-4CB6-92A3-2A88EF2D5EF7}" type="parTrans" cxnId="{F604C857-FFCE-472A-B29A-EBB20977C3B4}">
      <dgm:prSet/>
      <dgm:spPr/>
      <dgm:t>
        <a:bodyPr/>
        <a:lstStyle/>
        <a:p>
          <a:endParaRPr lang="ru-RU"/>
        </a:p>
      </dgm:t>
    </dgm:pt>
    <dgm:pt modelId="{F04F84C9-E13B-4561-AFAE-88293287776F}" type="sibTrans" cxnId="{F604C857-FFCE-472A-B29A-EBB20977C3B4}">
      <dgm:prSet/>
      <dgm:spPr/>
      <dgm:t>
        <a:bodyPr/>
        <a:lstStyle/>
        <a:p>
          <a:endParaRPr lang="ru-RU"/>
        </a:p>
      </dgm:t>
    </dgm:pt>
    <dgm:pt modelId="{239E7BA6-902C-4BC6-9814-242656778903}">
      <dgm:prSet/>
      <dgm:spPr/>
      <dgm:t>
        <a:bodyPr/>
        <a:lstStyle/>
        <a:p>
          <a:r>
            <a:rPr lang="ru-RU" b="1" smtClean="0">
              <a:solidFill>
                <a:srgbClr val="002060"/>
              </a:solidFill>
            </a:rPr>
            <a:t>Самопознание, самоопределение</a:t>
          </a:r>
          <a:endParaRPr lang="ru-RU" b="1" dirty="0">
            <a:solidFill>
              <a:srgbClr val="002060"/>
            </a:solidFill>
          </a:endParaRPr>
        </a:p>
      </dgm:t>
    </dgm:pt>
    <dgm:pt modelId="{7EB75A55-39D0-41E0-9908-E3E4ADE627EF}" type="parTrans" cxnId="{A5F137A5-202A-46D5-9E70-5CB37CCBCE09}">
      <dgm:prSet/>
      <dgm:spPr/>
      <dgm:t>
        <a:bodyPr/>
        <a:lstStyle/>
        <a:p>
          <a:endParaRPr lang="ru-RU"/>
        </a:p>
      </dgm:t>
    </dgm:pt>
    <dgm:pt modelId="{DC883BAE-276C-4817-AD34-0B300E08DE21}" type="sibTrans" cxnId="{A5F137A5-202A-46D5-9E70-5CB37CCBCE09}">
      <dgm:prSet/>
      <dgm:spPr/>
      <dgm:t>
        <a:bodyPr/>
        <a:lstStyle/>
        <a:p>
          <a:endParaRPr lang="ru-RU"/>
        </a:p>
      </dgm:t>
    </dgm:pt>
    <dgm:pt modelId="{AD0712AB-B7CB-40E3-8010-379963B4D6A9}">
      <dgm:prSet/>
      <dgm:spPr/>
      <dgm:t>
        <a:bodyPr/>
        <a:lstStyle/>
        <a:p>
          <a:r>
            <a:rPr lang="ru-RU" b="1" smtClean="0">
              <a:solidFill>
                <a:srgbClr val="002060"/>
              </a:solidFill>
            </a:rPr>
            <a:t>Смыслообразование и смыслопорождение</a:t>
          </a:r>
          <a:endParaRPr lang="ru-RU" b="1" dirty="0">
            <a:solidFill>
              <a:srgbClr val="002060"/>
            </a:solidFill>
          </a:endParaRPr>
        </a:p>
      </dgm:t>
    </dgm:pt>
    <dgm:pt modelId="{FFA81434-58EB-4102-8608-60F7BC939E9D}" type="parTrans" cxnId="{50D36C7D-12FB-453C-8AAC-896AA777FBB9}">
      <dgm:prSet/>
      <dgm:spPr/>
      <dgm:t>
        <a:bodyPr/>
        <a:lstStyle/>
        <a:p>
          <a:endParaRPr lang="ru-RU"/>
        </a:p>
      </dgm:t>
    </dgm:pt>
    <dgm:pt modelId="{39574A5E-55DC-4C1F-9243-AF030240A80E}" type="sibTrans" cxnId="{50D36C7D-12FB-453C-8AAC-896AA777FBB9}">
      <dgm:prSet/>
      <dgm:spPr/>
      <dgm:t>
        <a:bodyPr/>
        <a:lstStyle/>
        <a:p>
          <a:endParaRPr lang="ru-RU"/>
        </a:p>
      </dgm:t>
    </dgm:pt>
    <dgm:pt modelId="{B93D1302-51E8-4180-AD6A-8ABA97ACB30D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Нравственно-этическое  оценивание</a:t>
          </a:r>
          <a:endParaRPr lang="ru-RU" b="1" dirty="0">
            <a:solidFill>
              <a:srgbClr val="002060"/>
            </a:solidFill>
          </a:endParaRPr>
        </a:p>
      </dgm:t>
    </dgm:pt>
    <dgm:pt modelId="{8A22F785-9356-41BC-92AE-BF2A4FFA435C}" type="parTrans" cxnId="{DE1A4AC3-420E-4C5E-A70E-EB38CE9C518B}">
      <dgm:prSet/>
      <dgm:spPr/>
      <dgm:t>
        <a:bodyPr/>
        <a:lstStyle/>
        <a:p>
          <a:endParaRPr lang="ru-RU"/>
        </a:p>
      </dgm:t>
    </dgm:pt>
    <dgm:pt modelId="{691A40B8-9534-46ED-95DA-1433CF190927}" type="sibTrans" cxnId="{DE1A4AC3-420E-4C5E-A70E-EB38CE9C518B}">
      <dgm:prSet/>
      <dgm:spPr/>
      <dgm:t>
        <a:bodyPr/>
        <a:lstStyle/>
        <a:p>
          <a:endParaRPr lang="ru-RU"/>
        </a:p>
      </dgm:t>
    </dgm:pt>
    <dgm:pt modelId="{95320F6F-8821-4272-BF05-0B0AA681C343}" type="pres">
      <dgm:prSet presAssocID="{321BCB2D-AD58-4CE8-BA0B-E8522847829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43B2A16-90E3-46B3-8BE5-5C33B9075B7B}" type="pres">
      <dgm:prSet presAssocID="{DCCDC24E-FC50-4D53-88F9-26978E810B51}" presName="hierRoot1" presStyleCnt="0"/>
      <dgm:spPr/>
    </dgm:pt>
    <dgm:pt modelId="{C1FAEC0B-68A0-450E-9A43-BF56DF260609}" type="pres">
      <dgm:prSet presAssocID="{DCCDC24E-FC50-4D53-88F9-26978E810B51}" presName="composite" presStyleCnt="0"/>
      <dgm:spPr/>
    </dgm:pt>
    <dgm:pt modelId="{52A18FA2-EF65-423F-A3D6-AA4B5F9BDEAB}" type="pres">
      <dgm:prSet presAssocID="{DCCDC24E-FC50-4D53-88F9-26978E810B51}" presName="background" presStyleLbl="node0" presStyleIdx="0" presStyleCnt="1"/>
      <dgm:spPr/>
    </dgm:pt>
    <dgm:pt modelId="{D8677F35-E145-4F55-92FC-A3F0053FF938}" type="pres">
      <dgm:prSet presAssocID="{DCCDC24E-FC50-4D53-88F9-26978E810B51}" presName="text" presStyleLbl="fgAcc0" presStyleIdx="0" presStyleCnt="1" custScaleX="218784" custScaleY="1382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801C55-FF8A-48DC-9742-AE781CF718CF}" type="pres">
      <dgm:prSet presAssocID="{DCCDC24E-FC50-4D53-88F9-26978E810B51}" presName="hierChild2" presStyleCnt="0"/>
      <dgm:spPr/>
    </dgm:pt>
    <dgm:pt modelId="{8451B1E9-BDC3-476D-A70C-D7405D4A6D69}" type="pres">
      <dgm:prSet presAssocID="{FFA81434-58EB-4102-8608-60F7BC939E9D}" presName="Name10" presStyleLbl="parChTrans1D2" presStyleIdx="0" presStyleCnt="3"/>
      <dgm:spPr/>
      <dgm:t>
        <a:bodyPr/>
        <a:lstStyle/>
        <a:p>
          <a:endParaRPr lang="ru-RU"/>
        </a:p>
      </dgm:t>
    </dgm:pt>
    <dgm:pt modelId="{59B26E43-AB58-471D-9D70-8F4B7A72A10C}" type="pres">
      <dgm:prSet presAssocID="{AD0712AB-B7CB-40E3-8010-379963B4D6A9}" presName="hierRoot2" presStyleCnt="0"/>
      <dgm:spPr/>
    </dgm:pt>
    <dgm:pt modelId="{AC570542-54A3-4FF8-91F9-D053AB88FC15}" type="pres">
      <dgm:prSet presAssocID="{AD0712AB-B7CB-40E3-8010-379963B4D6A9}" presName="composite2" presStyleCnt="0"/>
      <dgm:spPr/>
    </dgm:pt>
    <dgm:pt modelId="{744D3016-79FA-4EFA-9720-6BBE068D10F7}" type="pres">
      <dgm:prSet presAssocID="{AD0712AB-B7CB-40E3-8010-379963B4D6A9}" presName="background2" presStyleLbl="node2" presStyleIdx="0" presStyleCnt="3"/>
      <dgm:spPr/>
    </dgm:pt>
    <dgm:pt modelId="{9B483937-B604-4CC8-A90C-3CC56C9632D8}" type="pres">
      <dgm:prSet presAssocID="{AD0712AB-B7CB-40E3-8010-379963B4D6A9}" presName="text2" presStyleLbl="fgAcc2" presStyleIdx="0" presStyleCnt="3" custScaleX="153403" custScaleY="1998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9BB554-F8D6-4F90-A1AB-CF95AD45F874}" type="pres">
      <dgm:prSet presAssocID="{AD0712AB-B7CB-40E3-8010-379963B4D6A9}" presName="hierChild3" presStyleCnt="0"/>
      <dgm:spPr/>
    </dgm:pt>
    <dgm:pt modelId="{95137296-91F8-4DB8-88E5-F8FC0A1A24DF}" type="pres">
      <dgm:prSet presAssocID="{7EB75A55-39D0-41E0-9908-E3E4ADE627EF}" presName="Name10" presStyleLbl="parChTrans1D2" presStyleIdx="1" presStyleCnt="3"/>
      <dgm:spPr/>
      <dgm:t>
        <a:bodyPr/>
        <a:lstStyle/>
        <a:p>
          <a:endParaRPr lang="ru-RU"/>
        </a:p>
      </dgm:t>
    </dgm:pt>
    <dgm:pt modelId="{86189107-7603-4A7C-B067-48A7CF420040}" type="pres">
      <dgm:prSet presAssocID="{239E7BA6-902C-4BC6-9814-242656778903}" presName="hierRoot2" presStyleCnt="0"/>
      <dgm:spPr/>
    </dgm:pt>
    <dgm:pt modelId="{523BD8D9-8A15-4C11-98ED-87EB3B31AD65}" type="pres">
      <dgm:prSet presAssocID="{239E7BA6-902C-4BC6-9814-242656778903}" presName="composite2" presStyleCnt="0"/>
      <dgm:spPr/>
    </dgm:pt>
    <dgm:pt modelId="{E47E00C1-914C-45A4-945E-A22C8947C409}" type="pres">
      <dgm:prSet presAssocID="{239E7BA6-902C-4BC6-9814-242656778903}" presName="background2" presStyleLbl="node2" presStyleIdx="1" presStyleCnt="3"/>
      <dgm:spPr/>
    </dgm:pt>
    <dgm:pt modelId="{FB56766D-0E31-45A5-8993-0ADA0DB4AD74}" type="pres">
      <dgm:prSet presAssocID="{239E7BA6-902C-4BC6-9814-242656778903}" presName="text2" presStyleLbl="fgAcc2" presStyleIdx="1" presStyleCnt="3" custScaleX="140713" custScaleY="1902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8F7C9B-CEF7-4C80-A1DC-3C70143DD266}" type="pres">
      <dgm:prSet presAssocID="{239E7BA6-902C-4BC6-9814-242656778903}" presName="hierChild3" presStyleCnt="0"/>
      <dgm:spPr/>
    </dgm:pt>
    <dgm:pt modelId="{73909913-F920-42F0-B6C5-7BDFA61AA33C}" type="pres">
      <dgm:prSet presAssocID="{8A22F785-9356-41BC-92AE-BF2A4FFA435C}" presName="Name10" presStyleLbl="parChTrans1D2" presStyleIdx="2" presStyleCnt="3"/>
      <dgm:spPr/>
      <dgm:t>
        <a:bodyPr/>
        <a:lstStyle/>
        <a:p>
          <a:endParaRPr lang="ru-RU"/>
        </a:p>
      </dgm:t>
    </dgm:pt>
    <dgm:pt modelId="{71519673-0804-4930-8099-0341585469C1}" type="pres">
      <dgm:prSet presAssocID="{B93D1302-51E8-4180-AD6A-8ABA97ACB30D}" presName="hierRoot2" presStyleCnt="0"/>
      <dgm:spPr/>
    </dgm:pt>
    <dgm:pt modelId="{5D964199-546B-4761-8624-E5127548E136}" type="pres">
      <dgm:prSet presAssocID="{B93D1302-51E8-4180-AD6A-8ABA97ACB30D}" presName="composite2" presStyleCnt="0"/>
      <dgm:spPr/>
    </dgm:pt>
    <dgm:pt modelId="{CD1798F0-886F-4BEA-842D-7E2EA35DE427}" type="pres">
      <dgm:prSet presAssocID="{B93D1302-51E8-4180-AD6A-8ABA97ACB30D}" presName="background2" presStyleLbl="node2" presStyleIdx="2" presStyleCnt="3"/>
      <dgm:spPr/>
    </dgm:pt>
    <dgm:pt modelId="{D362406F-51F7-4782-952B-8CC4816027C3}" type="pres">
      <dgm:prSet presAssocID="{B93D1302-51E8-4180-AD6A-8ABA97ACB30D}" presName="text2" presStyleLbl="fgAcc2" presStyleIdx="2" presStyleCnt="3" custScaleX="144479" custScaleY="1902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DF6470-3725-4E00-9911-3E0553407DAD}" type="pres">
      <dgm:prSet presAssocID="{B93D1302-51E8-4180-AD6A-8ABA97ACB30D}" presName="hierChild3" presStyleCnt="0"/>
      <dgm:spPr/>
    </dgm:pt>
  </dgm:ptLst>
  <dgm:cxnLst>
    <dgm:cxn modelId="{1AA35476-2F4F-456F-8BF7-52E8DF7F1823}" type="presOf" srcId="{321BCB2D-AD58-4CE8-BA0B-E85228478297}" destId="{95320F6F-8821-4272-BF05-0B0AA681C343}" srcOrd="0" destOrd="0" presId="urn:microsoft.com/office/officeart/2005/8/layout/hierarchy1"/>
    <dgm:cxn modelId="{50D36C7D-12FB-453C-8AAC-896AA777FBB9}" srcId="{DCCDC24E-FC50-4D53-88F9-26978E810B51}" destId="{AD0712AB-B7CB-40E3-8010-379963B4D6A9}" srcOrd="0" destOrd="0" parTransId="{FFA81434-58EB-4102-8608-60F7BC939E9D}" sibTransId="{39574A5E-55DC-4C1F-9243-AF030240A80E}"/>
    <dgm:cxn modelId="{643D836A-D4FA-4ECC-9181-B8B6090389C7}" type="presOf" srcId="{FFA81434-58EB-4102-8608-60F7BC939E9D}" destId="{8451B1E9-BDC3-476D-A70C-D7405D4A6D69}" srcOrd="0" destOrd="0" presId="urn:microsoft.com/office/officeart/2005/8/layout/hierarchy1"/>
    <dgm:cxn modelId="{BB6F1DBE-BC61-4253-898F-42A3CA0E0508}" type="presOf" srcId="{7EB75A55-39D0-41E0-9908-E3E4ADE627EF}" destId="{95137296-91F8-4DB8-88E5-F8FC0A1A24DF}" srcOrd="0" destOrd="0" presId="urn:microsoft.com/office/officeart/2005/8/layout/hierarchy1"/>
    <dgm:cxn modelId="{F56F725E-8FFE-4AEA-93FE-B47CF94B447B}" type="presOf" srcId="{AD0712AB-B7CB-40E3-8010-379963B4D6A9}" destId="{9B483937-B604-4CC8-A90C-3CC56C9632D8}" srcOrd="0" destOrd="0" presId="urn:microsoft.com/office/officeart/2005/8/layout/hierarchy1"/>
    <dgm:cxn modelId="{60DCDFCF-AEB9-497E-AF4F-B4A52750307D}" type="presOf" srcId="{B93D1302-51E8-4180-AD6A-8ABA97ACB30D}" destId="{D362406F-51F7-4782-952B-8CC4816027C3}" srcOrd="0" destOrd="0" presId="urn:microsoft.com/office/officeart/2005/8/layout/hierarchy1"/>
    <dgm:cxn modelId="{A5F137A5-202A-46D5-9E70-5CB37CCBCE09}" srcId="{DCCDC24E-FC50-4D53-88F9-26978E810B51}" destId="{239E7BA6-902C-4BC6-9814-242656778903}" srcOrd="1" destOrd="0" parTransId="{7EB75A55-39D0-41E0-9908-E3E4ADE627EF}" sibTransId="{DC883BAE-276C-4817-AD34-0B300E08DE21}"/>
    <dgm:cxn modelId="{D94ED1EB-D813-4C4E-A4EE-EFCA2C164101}" type="presOf" srcId="{239E7BA6-902C-4BC6-9814-242656778903}" destId="{FB56766D-0E31-45A5-8993-0ADA0DB4AD74}" srcOrd="0" destOrd="0" presId="urn:microsoft.com/office/officeart/2005/8/layout/hierarchy1"/>
    <dgm:cxn modelId="{F604C857-FFCE-472A-B29A-EBB20977C3B4}" srcId="{321BCB2D-AD58-4CE8-BA0B-E85228478297}" destId="{DCCDC24E-FC50-4D53-88F9-26978E810B51}" srcOrd="0" destOrd="0" parTransId="{6172BEE4-97C2-4CB6-92A3-2A88EF2D5EF7}" sibTransId="{F04F84C9-E13B-4561-AFAE-88293287776F}"/>
    <dgm:cxn modelId="{204E0214-E420-4E10-B679-B5542181A330}" type="presOf" srcId="{8A22F785-9356-41BC-92AE-BF2A4FFA435C}" destId="{73909913-F920-42F0-B6C5-7BDFA61AA33C}" srcOrd="0" destOrd="0" presId="urn:microsoft.com/office/officeart/2005/8/layout/hierarchy1"/>
    <dgm:cxn modelId="{DE1A4AC3-420E-4C5E-A70E-EB38CE9C518B}" srcId="{DCCDC24E-FC50-4D53-88F9-26978E810B51}" destId="{B93D1302-51E8-4180-AD6A-8ABA97ACB30D}" srcOrd="2" destOrd="0" parTransId="{8A22F785-9356-41BC-92AE-BF2A4FFA435C}" sibTransId="{691A40B8-9534-46ED-95DA-1433CF190927}"/>
    <dgm:cxn modelId="{DFC28F77-6677-4DD5-8610-1A6C39FC8C19}" type="presOf" srcId="{DCCDC24E-FC50-4D53-88F9-26978E810B51}" destId="{D8677F35-E145-4F55-92FC-A3F0053FF938}" srcOrd="0" destOrd="0" presId="urn:microsoft.com/office/officeart/2005/8/layout/hierarchy1"/>
    <dgm:cxn modelId="{A7774B32-132E-466C-8E5B-14F304A44262}" type="presParOf" srcId="{95320F6F-8821-4272-BF05-0B0AA681C343}" destId="{043B2A16-90E3-46B3-8BE5-5C33B9075B7B}" srcOrd="0" destOrd="0" presId="urn:microsoft.com/office/officeart/2005/8/layout/hierarchy1"/>
    <dgm:cxn modelId="{D270434C-697C-44E0-AED4-BB8519AE1011}" type="presParOf" srcId="{043B2A16-90E3-46B3-8BE5-5C33B9075B7B}" destId="{C1FAEC0B-68A0-450E-9A43-BF56DF260609}" srcOrd="0" destOrd="0" presId="urn:microsoft.com/office/officeart/2005/8/layout/hierarchy1"/>
    <dgm:cxn modelId="{245073B0-6C6B-4071-BF19-FC4DFD62873C}" type="presParOf" srcId="{C1FAEC0B-68A0-450E-9A43-BF56DF260609}" destId="{52A18FA2-EF65-423F-A3D6-AA4B5F9BDEAB}" srcOrd="0" destOrd="0" presId="urn:microsoft.com/office/officeart/2005/8/layout/hierarchy1"/>
    <dgm:cxn modelId="{6CEB4A9B-EB78-4997-AEB0-3AAE25A74C01}" type="presParOf" srcId="{C1FAEC0B-68A0-450E-9A43-BF56DF260609}" destId="{D8677F35-E145-4F55-92FC-A3F0053FF938}" srcOrd="1" destOrd="0" presId="urn:microsoft.com/office/officeart/2005/8/layout/hierarchy1"/>
    <dgm:cxn modelId="{5A445B3C-0A5A-41AF-8494-7425B4213D89}" type="presParOf" srcId="{043B2A16-90E3-46B3-8BE5-5C33B9075B7B}" destId="{D7801C55-FF8A-48DC-9742-AE781CF718CF}" srcOrd="1" destOrd="0" presId="urn:microsoft.com/office/officeart/2005/8/layout/hierarchy1"/>
    <dgm:cxn modelId="{D33E5A13-A86C-43B1-8982-D677A8EFF846}" type="presParOf" srcId="{D7801C55-FF8A-48DC-9742-AE781CF718CF}" destId="{8451B1E9-BDC3-476D-A70C-D7405D4A6D69}" srcOrd="0" destOrd="0" presId="urn:microsoft.com/office/officeart/2005/8/layout/hierarchy1"/>
    <dgm:cxn modelId="{C8C85A18-9138-406A-9C56-78DD532B9302}" type="presParOf" srcId="{D7801C55-FF8A-48DC-9742-AE781CF718CF}" destId="{59B26E43-AB58-471D-9D70-8F4B7A72A10C}" srcOrd="1" destOrd="0" presId="urn:microsoft.com/office/officeart/2005/8/layout/hierarchy1"/>
    <dgm:cxn modelId="{16A1EF36-4A30-464E-BAE9-F5AEBE6421A3}" type="presParOf" srcId="{59B26E43-AB58-471D-9D70-8F4B7A72A10C}" destId="{AC570542-54A3-4FF8-91F9-D053AB88FC15}" srcOrd="0" destOrd="0" presId="urn:microsoft.com/office/officeart/2005/8/layout/hierarchy1"/>
    <dgm:cxn modelId="{1AA0ED6C-ADFA-43CA-9B03-7DD9D8481AEF}" type="presParOf" srcId="{AC570542-54A3-4FF8-91F9-D053AB88FC15}" destId="{744D3016-79FA-4EFA-9720-6BBE068D10F7}" srcOrd="0" destOrd="0" presId="urn:microsoft.com/office/officeart/2005/8/layout/hierarchy1"/>
    <dgm:cxn modelId="{ACAE2819-27C2-4C1E-8626-E7C9D20F9B3B}" type="presParOf" srcId="{AC570542-54A3-4FF8-91F9-D053AB88FC15}" destId="{9B483937-B604-4CC8-A90C-3CC56C9632D8}" srcOrd="1" destOrd="0" presId="urn:microsoft.com/office/officeart/2005/8/layout/hierarchy1"/>
    <dgm:cxn modelId="{9499EFA0-4B4C-491F-ADAC-9B6E3C6BC667}" type="presParOf" srcId="{59B26E43-AB58-471D-9D70-8F4B7A72A10C}" destId="{5A9BB554-F8D6-4F90-A1AB-CF95AD45F874}" srcOrd="1" destOrd="0" presId="urn:microsoft.com/office/officeart/2005/8/layout/hierarchy1"/>
    <dgm:cxn modelId="{097C7518-3868-4D23-8314-AFBE930B4058}" type="presParOf" srcId="{D7801C55-FF8A-48DC-9742-AE781CF718CF}" destId="{95137296-91F8-4DB8-88E5-F8FC0A1A24DF}" srcOrd="2" destOrd="0" presId="urn:microsoft.com/office/officeart/2005/8/layout/hierarchy1"/>
    <dgm:cxn modelId="{4D85E517-2CCB-4B40-81E1-A34D7E948D97}" type="presParOf" srcId="{D7801C55-FF8A-48DC-9742-AE781CF718CF}" destId="{86189107-7603-4A7C-B067-48A7CF420040}" srcOrd="3" destOrd="0" presId="urn:microsoft.com/office/officeart/2005/8/layout/hierarchy1"/>
    <dgm:cxn modelId="{F2D495AC-6832-4EB0-AEEB-D67DBF19CBF6}" type="presParOf" srcId="{86189107-7603-4A7C-B067-48A7CF420040}" destId="{523BD8D9-8A15-4C11-98ED-87EB3B31AD65}" srcOrd="0" destOrd="0" presId="urn:microsoft.com/office/officeart/2005/8/layout/hierarchy1"/>
    <dgm:cxn modelId="{06644008-171B-43D0-BC71-86EC233DEE21}" type="presParOf" srcId="{523BD8D9-8A15-4C11-98ED-87EB3B31AD65}" destId="{E47E00C1-914C-45A4-945E-A22C8947C409}" srcOrd="0" destOrd="0" presId="urn:microsoft.com/office/officeart/2005/8/layout/hierarchy1"/>
    <dgm:cxn modelId="{881784A0-FA6C-4168-916D-7D5F6331114F}" type="presParOf" srcId="{523BD8D9-8A15-4C11-98ED-87EB3B31AD65}" destId="{FB56766D-0E31-45A5-8993-0ADA0DB4AD74}" srcOrd="1" destOrd="0" presId="urn:microsoft.com/office/officeart/2005/8/layout/hierarchy1"/>
    <dgm:cxn modelId="{2B935C1A-1EE5-48A6-84D6-6D20EF593AE9}" type="presParOf" srcId="{86189107-7603-4A7C-B067-48A7CF420040}" destId="{5A8F7C9B-CEF7-4C80-A1DC-3C70143DD266}" srcOrd="1" destOrd="0" presId="urn:microsoft.com/office/officeart/2005/8/layout/hierarchy1"/>
    <dgm:cxn modelId="{1C5C5DD6-3F35-4591-AB30-71D72DB525C5}" type="presParOf" srcId="{D7801C55-FF8A-48DC-9742-AE781CF718CF}" destId="{73909913-F920-42F0-B6C5-7BDFA61AA33C}" srcOrd="4" destOrd="0" presId="urn:microsoft.com/office/officeart/2005/8/layout/hierarchy1"/>
    <dgm:cxn modelId="{040E253B-77DA-4082-8C0D-097ABFC97E4F}" type="presParOf" srcId="{D7801C55-FF8A-48DC-9742-AE781CF718CF}" destId="{71519673-0804-4930-8099-0341585469C1}" srcOrd="5" destOrd="0" presId="urn:microsoft.com/office/officeart/2005/8/layout/hierarchy1"/>
    <dgm:cxn modelId="{46ADA4C2-CDB1-4EC8-BEFA-8B899BF581BD}" type="presParOf" srcId="{71519673-0804-4930-8099-0341585469C1}" destId="{5D964199-546B-4761-8624-E5127548E136}" srcOrd="0" destOrd="0" presId="urn:microsoft.com/office/officeart/2005/8/layout/hierarchy1"/>
    <dgm:cxn modelId="{91CED062-38A0-4118-A95D-97085C76EA2D}" type="presParOf" srcId="{5D964199-546B-4761-8624-E5127548E136}" destId="{CD1798F0-886F-4BEA-842D-7E2EA35DE427}" srcOrd="0" destOrd="0" presId="urn:microsoft.com/office/officeart/2005/8/layout/hierarchy1"/>
    <dgm:cxn modelId="{9A8F418A-4F3A-4FEF-B666-98CBC9F56A0A}" type="presParOf" srcId="{5D964199-546B-4761-8624-E5127548E136}" destId="{D362406F-51F7-4782-952B-8CC4816027C3}" srcOrd="1" destOrd="0" presId="urn:microsoft.com/office/officeart/2005/8/layout/hierarchy1"/>
    <dgm:cxn modelId="{C53DA124-4DC6-4ECE-851B-C31C117D14A8}" type="presParOf" srcId="{71519673-0804-4930-8099-0341585469C1}" destId="{2FDF6470-3725-4E00-9911-3E0553407DA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909913-F920-42F0-B6C5-7BDFA61AA33C}">
      <dsp:nvSpPr>
        <dsp:cNvPr id="0" name=""/>
        <dsp:cNvSpPr/>
      </dsp:nvSpPr>
      <dsp:spPr>
        <a:xfrm>
          <a:off x="2979539" y="1546913"/>
          <a:ext cx="2086034" cy="358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234"/>
              </a:lnTo>
              <a:lnTo>
                <a:pt x="2086034" y="244234"/>
              </a:lnTo>
              <a:lnTo>
                <a:pt x="2086034" y="3583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137296-91F8-4DB8-88E5-F8FC0A1A24DF}">
      <dsp:nvSpPr>
        <dsp:cNvPr id="0" name=""/>
        <dsp:cNvSpPr/>
      </dsp:nvSpPr>
      <dsp:spPr>
        <a:xfrm>
          <a:off x="2933819" y="1546913"/>
          <a:ext cx="91440" cy="3583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234"/>
              </a:lnTo>
              <a:lnTo>
                <a:pt x="100705" y="244234"/>
              </a:lnTo>
              <a:lnTo>
                <a:pt x="100705" y="3583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51B1E9-BDC3-476D-A70C-D7405D4A6D69}">
      <dsp:nvSpPr>
        <dsp:cNvPr id="0" name=""/>
        <dsp:cNvSpPr/>
      </dsp:nvSpPr>
      <dsp:spPr>
        <a:xfrm>
          <a:off x="948489" y="1546913"/>
          <a:ext cx="2031049" cy="358393"/>
        </a:xfrm>
        <a:custGeom>
          <a:avLst/>
          <a:gdLst/>
          <a:ahLst/>
          <a:cxnLst/>
          <a:rect l="0" t="0" r="0" b="0"/>
          <a:pathLst>
            <a:path>
              <a:moveTo>
                <a:pt x="2031049" y="0"/>
              </a:moveTo>
              <a:lnTo>
                <a:pt x="2031049" y="244234"/>
              </a:lnTo>
              <a:lnTo>
                <a:pt x="0" y="244234"/>
              </a:lnTo>
              <a:lnTo>
                <a:pt x="0" y="3583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A18FA2-EF65-423F-A3D6-AA4B5F9BDEAB}">
      <dsp:nvSpPr>
        <dsp:cNvPr id="0" name=""/>
        <dsp:cNvSpPr/>
      </dsp:nvSpPr>
      <dsp:spPr>
        <a:xfrm>
          <a:off x="1631504" y="464829"/>
          <a:ext cx="2696068" cy="10820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677F35-E145-4F55-92FC-A3F0053FF938}">
      <dsp:nvSpPr>
        <dsp:cNvPr id="0" name=""/>
        <dsp:cNvSpPr/>
      </dsp:nvSpPr>
      <dsp:spPr>
        <a:xfrm>
          <a:off x="1768426" y="594905"/>
          <a:ext cx="2696068" cy="10820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Личностные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УДД</a:t>
          </a:r>
          <a:endParaRPr lang="ru-RU" sz="2400" b="1" kern="1200" dirty="0">
            <a:solidFill>
              <a:srgbClr val="C00000"/>
            </a:solidFill>
          </a:endParaRPr>
        </a:p>
      </dsp:txBody>
      <dsp:txXfrm>
        <a:off x="1768426" y="594905"/>
        <a:ext cx="2696068" cy="1082084"/>
      </dsp:txXfrm>
    </dsp:sp>
    <dsp:sp modelId="{744D3016-79FA-4EFA-9720-6BBE068D10F7}">
      <dsp:nvSpPr>
        <dsp:cNvPr id="0" name=""/>
        <dsp:cNvSpPr/>
      </dsp:nvSpPr>
      <dsp:spPr>
        <a:xfrm>
          <a:off x="3299" y="1905306"/>
          <a:ext cx="1890380" cy="1563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483937-B604-4CC8-A90C-3CC56C9632D8}">
      <dsp:nvSpPr>
        <dsp:cNvPr id="0" name=""/>
        <dsp:cNvSpPr/>
      </dsp:nvSpPr>
      <dsp:spPr>
        <a:xfrm>
          <a:off x="140220" y="2035382"/>
          <a:ext cx="1890380" cy="15637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smtClean="0">
              <a:solidFill>
                <a:srgbClr val="002060"/>
              </a:solidFill>
            </a:rPr>
            <a:t>Смыслообразование и смыслопорождение</a:t>
          </a:r>
          <a:endParaRPr lang="ru-RU" sz="1300" b="1" kern="1200" dirty="0">
            <a:solidFill>
              <a:srgbClr val="002060"/>
            </a:solidFill>
          </a:endParaRPr>
        </a:p>
      </dsp:txBody>
      <dsp:txXfrm>
        <a:off x="140220" y="2035382"/>
        <a:ext cx="1890380" cy="1563788"/>
      </dsp:txXfrm>
    </dsp:sp>
    <dsp:sp modelId="{E47E00C1-914C-45A4-945E-A22C8947C409}">
      <dsp:nvSpPr>
        <dsp:cNvPr id="0" name=""/>
        <dsp:cNvSpPr/>
      </dsp:nvSpPr>
      <dsp:spPr>
        <a:xfrm>
          <a:off x="2167523" y="1905306"/>
          <a:ext cx="1734001" cy="1488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56766D-0E31-45A5-8993-0ADA0DB4AD74}">
      <dsp:nvSpPr>
        <dsp:cNvPr id="0" name=""/>
        <dsp:cNvSpPr/>
      </dsp:nvSpPr>
      <dsp:spPr>
        <a:xfrm>
          <a:off x="2304445" y="2035382"/>
          <a:ext cx="1734001" cy="1488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smtClean="0">
              <a:solidFill>
                <a:srgbClr val="002060"/>
              </a:solidFill>
            </a:rPr>
            <a:t>Самопознание, самоопределение</a:t>
          </a:r>
          <a:endParaRPr lang="ru-RU" sz="1300" b="1" kern="1200" dirty="0">
            <a:solidFill>
              <a:srgbClr val="002060"/>
            </a:solidFill>
          </a:endParaRPr>
        </a:p>
      </dsp:txBody>
      <dsp:txXfrm>
        <a:off x="2304445" y="2035382"/>
        <a:ext cx="1734001" cy="1488346"/>
      </dsp:txXfrm>
    </dsp:sp>
    <dsp:sp modelId="{CD1798F0-886F-4BEA-842D-7E2EA35DE427}">
      <dsp:nvSpPr>
        <dsp:cNvPr id="0" name=""/>
        <dsp:cNvSpPr/>
      </dsp:nvSpPr>
      <dsp:spPr>
        <a:xfrm>
          <a:off x="4175368" y="1905306"/>
          <a:ext cx="1780410" cy="1488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62406F-51F7-4782-952B-8CC4816027C3}">
      <dsp:nvSpPr>
        <dsp:cNvPr id="0" name=""/>
        <dsp:cNvSpPr/>
      </dsp:nvSpPr>
      <dsp:spPr>
        <a:xfrm>
          <a:off x="4312290" y="2035382"/>
          <a:ext cx="1780410" cy="1488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</a:rPr>
            <a:t>Нравственно-этическое  оценивание</a:t>
          </a:r>
          <a:endParaRPr lang="ru-RU" sz="1300" b="1" kern="1200" dirty="0">
            <a:solidFill>
              <a:srgbClr val="002060"/>
            </a:solidFill>
          </a:endParaRPr>
        </a:p>
      </dsp:txBody>
      <dsp:txXfrm>
        <a:off x="4312290" y="2035382"/>
        <a:ext cx="1780410" cy="1488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D3F7-C941-4F2E-8B6A-114497A91CD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FA5E-9AA4-4980-BA04-B1D08EAB1D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D3F7-C941-4F2E-8B6A-114497A91CD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FA5E-9AA4-4980-BA04-B1D08EAB1D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D3F7-C941-4F2E-8B6A-114497A91CD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FA5E-9AA4-4980-BA04-B1D08EAB1D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07EDB-8922-4416-8A70-9C9B8572B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D3F7-C941-4F2E-8B6A-114497A91CD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FA5E-9AA4-4980-BA04-B1D08EAB1D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D3F7-C941-4F2E-8B6A-114497A91CD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FA5E-9AA4-4980-BA04-B1D08EAB1D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D3F7-C941-4F2E-8B6A-114497A91CD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FA5E-9AA4-4980-BA04-B1D08EAB1D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D3F7-C941-4F2E-8B6A-114497A91CD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FA5E-9AA4-4980-BA04-B1D08EAB1D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D3F7-C941-4F2E-8B6A-114497A91CD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FA5E-9AA4-4980-BA04-B1D08EAB1D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D3F7-C941-4F2E-8B6A-114497A91CD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FA5E-9AA4-4980-BA04-B1D08EAB1D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D3F7-C941-4F2E-8B6A-114497A91CD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FA5E-9AA4-4980-BA04-B1D08EAB1D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D3F7-C941-4F2E-8B6A-114497A91CD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2BFA5E-9AA4-4980-BA04-B1D08EAB1D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54D3F7-C941-4F2E-8B6A-114497A91CD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2BFA5E-9AA4-4980-BA04-B1D08EAB1D3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edu.ru/" TargetMode="External"/><Relationship Id="rId2" Type="http://schemas.openxmlformats.org/officeDocument/2006/relationships/hyperlink" Target="http://www.zakonprost.ru/content/base/part/71846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8229600" cy="5976937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3168" y="2636912"/>
            <a:ext cx="646042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600" b="1" dirty="0" smtClean="0">
                <a:solidFill>
                  <a:srgbClr val="C00000"/>
                </a:solidFill>
              </a:rPr>
              <a:t>Универсальные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3600" b="1" dirty="0" smtClean="0">
                <a:solidFill>
                  <a:srgbClr val="C00000"/>
                </a:solidFill>
              </a:rPr>
              <a:t>учебные </a:t>
            </a:r>
            <a:r>
              <a:rPr lang="ru-RU" altLang="ru-RU" sz="3600" b="1" dirty="0" smtClean="0">
                <a:solidFill>
                  <a:srgbClr val="C00000"/>
                </a:solidFill>
              </a:rPr>
              <a:t>действия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в рамках реализации ФГОС</a:t>
            </a:r>
            <a:endParaRPr lang="ru-RU" sz="3600" b="1" dirty="0" smtClean="0">
              <a:solidFill>
                <a:srgbClr val="C00000"/>
              </a:solidFill>
            </a:endParaRPr>
          </a:p>
        </p:txBody>
      </p:sp>
      <p:pic>
        <p:nvPicPr>
          <p:cNvPr id="3074" name="Picture 2" descr="F:\Фото\ДЛЯ КОНФЕРЕНЦИИ\ФГОС\1_2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04664"/>
            <a:ext cx="4032448" cy="16594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64088" y="4941168"/>
            <a:ext cx="36493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Шайдурова Валентина Федоровна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Учитель английского языка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ГБОУ «Школа №106»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Санкт-Петербург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2016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110" y="188640"/>
            <a:ext cx="1215029" cy="597154"/>
          </a:xfrm>
          <a:prstGeom prst="ellipse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2204864"/>
            <a:ext cx="6840760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C00000"/>
                </a:solidFill>
              </a:rPr>
              <a:t>Коммуникация как условие </a:t>
            </a:r>
            <a:r>
              <a:rPr lang="ru-RU" b="1" dirty="0" err="1" smtClean="0">
                <a:solidFill>
                  <a:srgbClr val="C00000"/>
                </a:solidFill>
              </a:rPr>
              <a:t>интериоризации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– действия, служащие средством передачи информации другим людям и становления рефлексии.</a:t>
            </a:r>
          </a:p>
          <a:p>
            <a:pPr>
              <a:lnSpc>
                <a:spcPct val="80000"/>
              </a:lnSpc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002060"/>
                </a:solidFill>
              </a:rPr>
              <a:t>• задавать вопросы;</a:t>
            </a:r>
          </a:p>
          <a:p>
            <a:pPr>
              <a:lnSpc>
                <a:spcPct val="80000"/>
              </a:lnSpc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002060"/>
                </a:solidFill>
              </a:rPr>
              <a:t>• использовать речь для регуляции своего действия;</a:t>
            </a:r>
          </a:p>
          <a:p>
            <a:pPr>
              <a:lnSpc>
                <a:spcPct val="80000"/>
              </a:lnSpc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002060"/>
                </a:solidFill>
              </a:rPr>
              <a:t>• адекватно использовать речевые средства для решения различных коммуникативных задач, строить монологическое высказывание, владеть диалогической формой речи.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764704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Коммуникативные 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универсальные учебные действия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1412776"/>
            <a:ext cx="146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Источники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988840"/>
            <a:ext cx="59177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http://www.zakonprost.ru/content/base/part/718464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http://dogm.mos.ru/legislation/lawacts/910066/</a:t>
            </a: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https://openedu.ru/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А.М.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Голдин . «Образование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2.0: модный термин или новое содержание?»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2816" y="188640"/>
            <a:ext cx="3223323" cy="1584176"/>
          </a:xfrm>
          <a:prstGeom prst="ellipse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47664" y="2348880"/>
            <a:ext cx="5814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Федеральный государственный образовательный стандарт    основного общего образования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1331640" y="3501008"/>
            <a:ext cx="6120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Распоряжение правительства РФ от 7 сентября 2010 «План действий по модернизации общего образования на 2011 - 2015 годы.»</a:t>
            </a: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133164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О.Е.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Лебедев. «Проблемы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дидактической системы «Школы ступеней»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428604"/>
            <a:ext cx="8355013" cy="12160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b="1" i="1" dirty="0" smtClean="0">
                <a:solidFill>
                  <a:srgbClr val="C00000"/>
                </a:solidFill>
              </a:rPr>
              <a:t>Личностные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универсальные учебные действия</a:t>
            </a: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110" y="188640"/>
            <a:ext cx="1215029" cy="597154"/>
          </a:xfrm>
          <a:prstGeom prst="ellipse">
            <a:avLst/>
          </a:prstGeom>
          <a:noFill/>
        </p:spPr>
      </p:pic>
      <p:graphicFrame>
        <p:nvGraphicFramePr>
          <p:cNvPr id="8" name="Схема 7"/>
          <p:cNvGraphicFramePr/>
          <p:nvPr/>
        </p:nvGraphicFramePr>
        <p:xfrm>
          <a:off x="1403648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500042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Регулятивные </a:t>
            </a:r>
          </a:p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универсальные учебные действия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110" y="188640"/>
            <a:ext cx="1215029" cy="597154"/>
          </a:xfrm>
          <a:prstGeom prst="ellipse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47664" y="1844824"/>
            <a:ext cx="306641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400" b="1" dirty="0" err="1" smtClean="0">
                <a:solidFill>
                  <a:srgbClr val="002060"/>
                </a:solidFill>
              </a:rPr>
              <a:t>Целеполагание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Планирование</a:t>
            </a:r>
          </a:p>
          <a:p>
            <a:pPr>
              <a:buFontTx/>
              <a:buChar char="-"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Прогнозирование</a:t>
            </a:r>
          </a:p>
          <a:p>
            <a:pPr>
              <a:buFontTx/>
              <a:buChar char="-"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Контроль</a:t>
            </a:r>
          </a:p>
          <a:p>
            <a:pPr>
              <a:buFontTx/>
              <a:buChar char="-"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Коррекция</a:t>
            </a:r>
          </a:p>
          <a:p>
            <a:pPr>
              <a:buFontTx/>
              <a:buChar char="-"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Оценка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347864" y="4077072"/>
            <a:ext cx="720080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211960" y="4005064"/>
            <a:ext cx="3770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Волевая </a:t>
            </a:r>
            <a:r>
              <a:rPr lang="ru-RU" sz="2400" b="1" dirty="0" err="1" smtClean="0">
                <a:solidFill>
                  <a:srgbClr val="002060"/>
                </a:solidFill>
              </a:rPr>
              <a:t>саморегуляция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80724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Познавательные </a:t>
            </a:r>
          </a:p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универсальные учебные действия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110" y="188640"/>
            <a:ext cx="1215029" cy="597154"/>
          </a:xfrm>
          <a:prstGeom prst="ellipse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23728" y="2420888"/>
            <a:ext cx="590161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1. </a:t>
            </a:r>
            <a:r>
              <a:rPr lang="ru-RU" sz="2800" b="1" dirty="0" err="1" smtClean="0">
                <a:solidFill>
                  <a:srgbClr val="002060"/>
                </a:solidFill>
              </a:rPr>
              <a:t>Общеучебные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2. Логические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3. Постановка решения проблем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7358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Общеучебные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универсальные учебные действия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428736"/>
            <a:ext cx="7500990" cy="568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самостоятельное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выделение и формулирование учебной цели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defRPr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информационный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поиск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defRPr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знаково-символические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действия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defRPr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структурирование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знаний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defRPr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произвольное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осознанное построение речевого высказывания (устно и письменно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смысловое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чтение текстов различных жанров; извлечение информации в соответствии с целью чтения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рефлексия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способов и условий действия, их контроль и оценка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критичность;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выбор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наиболее эффективных способов решения задач в зависимости от условий;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110" y="188640"/>
            <a:ext cx="1215029" cy="597154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110" y="188640"/>
            <a:ext cx="1215029" cy="597154"/>
          </a:xfrm>
          <a:prstGeom prst="ellipse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91680" y="620688"/>
            <a:ext cx="59046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2. Логические универсальные учебные действия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836712"/>
            <a:ext cx="3974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35088" y="1628800"/>
            <a:ext cx="8208912" cy="4558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" charset="0"/>
              </a:rPr>
              <a:t>анализ объекта с выделением существенных и несущественных признаков;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ru-RU" sz="2000" b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" charset="0"/>
              </a:rPr>
              <a:t>синтез как составление целого из частей, в том числе с восполнением недостающих компонентов;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ru-RU" sz="2000" b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" charset="0"/>
              </a:rPr>
              <a:t>выбор оснований и критериев для  сравнения, классификации, </a:t>
            </a:r>
            <a:r>
              <a:rPr lang="ru-RU" sz="2000" b="1" dirty="0" err="1" smtClean="0">
                <a:solidFill>
                  <a:srgbClr val="002060"/>
                </a:solidFill>
                <a:latin typeface="Arial" charset="0"/>
              </a:rPr>
              <a:t>сериации</a:t>
            </a:r>
            <a:r>
              <a:rPr lang="ru-RU" sz="2000" b="1" dirty="0" smtClean="0">
                <a:solidFill>
                  <a:srgbClr val="002060"/>
                </a:solidFill>
                <a:latin typeface="Arial" charset="0"/>
              </a:rPr>
              <a:t> объектов;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ru-RU" sz="2000" b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" charset="0"/>
              </a:rPr>
              <a:t>подведение под понятия, выведение следствий;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endParaRPr lang="ru-RU" sz="2000" b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" charset="0"/>
              </a:rPr>
              <a:t>установление причинно-следственных связей;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" charset="0"/>
              </a:rPr>
              <a:t>построение логической цепи рассуждения;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endParaRPr lang="ru-RU" sz="2000" b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" charset="0"/>
              </a:rPr>
              <a:t>- выдвижение гипотез, их обоснование, 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" charset="0"/>
              </a:rPr>
              <a:t>доказательство.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ru-RU" b="1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92696"/>
            <a:ext cx="7560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3. Постановка и решение проблем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2204864"/>
            <a:ext cx="62646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формулирование проблемы;</a:t>
            </a:r>
          </a:p>
          <a:p>
            <a:pPr>
              <a:buFontTx/>
              <a:buChar char="-"/>
              <a:defRPr/>
            </a:pPr>
            <a:endParaRPr lang="ru-RU" sz="2400" b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</a:rPr>
              <a:t>- самостоятельное создание способов решения проблем творческого и поискового характера.</a:t>
            </a: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110" y="188640"/>
            <a:ext cx="1215029" cy="597154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08720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Коммуникативные 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универсальные учебные действия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3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110" y="188640"/>
            <a:ext cx="1215029" cy="597154"/>
          </a:xfrm>
          <a:prstGeom prst="ellipse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71600" y="1988840"/>
            <a:ext cx="7344816" cy="333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C00000"/>
                </a:solidFill>
              </a:rPr>
              <a:t>Коммуникация как взаимодействие </a:t>
            </a:r>
            <a:r>
              <a:rPr lang="ru-RU" b="1" dirty="0" smtClean="0">
                <a:solidFill>
                  <a:srgbClr val="002060"/>
                </a:solidFill>
              </a:rPr>
              <a:t>– действия, направленные на учет позиции собеседника либо партнера по деятельности (интеллектуальный аспект коммуникации).</a:t>
            </a:r>
          </a:p>
          <a:p>
            <a:pPr>
              <a:lnSpc>
                <a:spcPct val="90000"/>
              </a:lnSpc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002060"/>
                </a:solidFill>
              </a:rPr>
              <a:t>• допускать возможность существования у людей различных точек зрения, в том числе не совпадающих с его собственной, и ориентироваться на позицию партнера в общении и взаимодействии;</a:t>
            </a:r>
          </a:p>
          <a:p>
            <a:pPr>
              <a:lnSpc>
                <a:spcPct val="90000"/>
              </a:lnSpc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002060"/>
                </a:solidFill>
              </a:rPr>
              <a:t>• учитывать разные мнения и стремиться к координации различных позиций в сотрудничестве;</a:t>
            </a:r>
          </a:p>
          <a:p>
            <a:pPr>
              <a:lnSpc>
                <a:spcPct val="90000"/>
              </a:lnSpc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002060"/>
                </a:solidFill>
              </a:rPr>
              <a:t>• формулировать собственное мнение и позицию.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110" y="188640"/>
            <a:ext cx="1215029" cy="597154"/>
          </a:xfrm>
          <a:prstGeom prst="ellipse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71600" y="2204864"/>
            <a:ext cx="7056784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002060"/>
                </a:solidFill>
              </a:rPr>
              <a:t>Коммуникация как кооперация – согласование усилий по достижению общей цели, организации и осуществлению совместной деятельности (необходимой предпосылкой для этого служит ориентация на партнера по деятельности).</a:t>
            </a:r>
          </a:p>
          <a:p>
            <a:pPr>
              <a:lnSpc>
                <a:spcPct val="90000"/>
              </a:lnSpc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002060"/>
                </a:solidFill>
              </a:rPr>
              <a:t>• договариваться и приходить к общему решению в совместной деятельности, в том числе в ситуации столкновения интересов;</a:t>
            </a:r>
          </a:p>
          <a:p>
            <a:pPr>
              <a:lnSpc>
                <a:spcPct val="90000"/>
              </a:lnSpc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002060"/>
                </a:solidFill>
              </a:rPr>
              <a:t>• строить понятные для партнера высказывания, учитывающие, что партнер знает и видит, а что нет;</a:t>
            </a:r>
          </a:p>
          <a:p>
            <a:pPr>
              <a:lnSpc>
                <a:spcPct val="90000"/>
              </a:lnSpc>
              <a:defRPr/>
            </a:pPr>
            <a:r>
              <a:rPr lang="ru-RU" b="1" dirty="0" smtClean="0">
                <a:solidFill>
                  <a:srgbClr val="002060"/>
                </a:solidFill>
              </a:rPr>
              <a:t>• контролировать действия партнера.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548680"/>
            <a:ext cx="6552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Коммуникативные 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универсальные учебные действия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</TotalTime>
  <Words>490</Words>
  <Application>Microsoft Office PowerPoint</Application>
  <PresentationFormat>Экран (4:3)</PresentationFormat>
  <Paragraphs>114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   </vt:lpstr>
      <vt:lpstr>  Личностные  универсальные учебные действия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user</dc:creator>
  <cp:lastModifiedBy>user</cp:lastModifiedBy>
  <cp:revision>14</cp:revision>
  <dcterms:created xsi:type="dcterms:W3CDTF">2016-01-22T16:55:01Z</dcterms:created>
  <dcterms:modified xsi:type="dcterms:W3CDTF">2016-02-03T12:44:30Z</dcterms:modified>
</cp:coreProperties>
</file>