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5" r:id="rId3"/>
    <p:sldId id="257" r:id="rId4"/>
    <p:sldId id="258" r:id="rId5"/>
    <p:sldId id="259" r:id="rId6"/>
    <p:sldId id="262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5" r:id="rId15"/>
    <p:sldId id="276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FD55C-B782-400A-99AF-ACD130E34B1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A8925F1-DFE2-4F99-A287-BA689D26BA4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Разобщенность научных дисциплин</a:t>
          </a:r>
          <a:endParaRPr lang="ru-RU" sz="1600" b="1" dirty="0">
            <a:solidFill>
              <a:srgbClr val="002060"/>
            </a:solidFill>
          </a:endParaRPr>
        </a:p>
      </dgm:t>
    </dgm:pt>
    <dgm:pt modelId="{37F45024-0983-4B39-B1C0-BC9E99C8C673}" type="parTrans" cxnId="{A8A7BA58-AEF0-4584-B4ED-D4D53A7FB159}">
      <dgm:prSet/>
      <dgm:spPr/>
      <dgm:t>
        <a:bodyPr/>
        <a:lstStyle/>
        <a:p>
          <a:endParaRPr lang="ru-RU"/>
        </a:p>
      </dgm:t>
    </dgm:pt>
    <dgm:pt modelId="{C07AEC1C-D2B8-4C2F-9427-5B4A06931036}" type="sibTrans" cxnId="{A8A7BA58-AEF0-4584-B4ED-D4D53A7FB159}">
      <dgm:prSet/>
      <dgm:spPr/>
      <dgm:t>
        <a:bodyPr/>
        <a:lstStyle/>
        <a:p>
          <a:endParaRPr lang="ru-RU"/>
        </a:p>
      </dgm:t>
    </dgm:pt>
    <dgm:pt modelId="{9FA498BB-94BD-4BEB-8254-C2C3AEBC224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Раздробленность учебных предметов</a:t>
          </a:r>
          <a:endParaRPr lang="ru-RU" sz="1600" b="1" dirty="0">
            <a:solidFill>
              <a:srgbClr val="002060"/>
            </a:solidFill>
          </a:endParaRPr>
        </a:p>
      </dgm:t>
    </dgm:pt>
    <dgm:pt modelId="{B0355761-6E7D-4AE2-913F-7A1087EA54C3}" type="parTrans" cxnId="{3AC32CB1-F28D-49E3-9645-E43A1D8D6FB9}">
      <dgm:prSet/>
      <dgm:spPr/>
      <dgm:t>
        <a:bodyPr/>
        <a:lstStyle/>
        <a:p>
          <a:endParaRPr lang="ru-RU"/>
        </a:p>
      </dgm:t>
    </dgm:pt>
    <dgm:pt modelId="{27606FFB-FE87-4CDB-B761-DC0FB8ECF834}" type="sibTrans" cxnId="{3AC32CB1-F28D-49E3-9645-E43A1D8D6FB9}">
      <dgm:prSet/>
      <dgm:spPr/>
      <dgm:t>
        <a:bodyPr/>
        <a:lstStyle/>
        <a:p>
          <a:endParaRPr lang="ru-RU"/>
        </a:p>
      </dgm:t>
    </dgm:pt>
    <dgm:pt modelId="{75D9C759-7E1D-431F-8594-776E0CFFF13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err="1" smtClean="0">
              <a:solidFill>
                <a:srgbClr val="002060"/>
              </a:solidFill>
            </a:rPr>
            <a:t>Востребованность</a:t>
          </a:r>
          <a:r>
            <a:rPr lang="ru-RU" sz="1600" b="1" dirty="0" smtClean="0">
              <a:solidFill>
                <a:srgbClr val="002060"/>
              </a:solidFill>
            </a:rPr>
            <a:t> </a:t>
          </a:r>
          <a:r>
            <a:rPr lang="ru-RU" sz="1600" b="1" dirty="0" err="1" smtClean="0">
              <a:solidFill>
                <a:srgbClr val="002060"/>
              </a:solidFill>
            </a:rPr>
            <a:t>метапредметного</a:t>
          </a:r>
          <a:r>
            <a:rPr lang="ru-RU" sz="1600" b="1" dirty="0" smtClean="0">
              <a:solidFill>
                <a:srgbClr val="002060"/>
              </a:solidFill>
            </a:rPr>
            <a:t> подхода, призванного решить обозначенные проблемы</a:t>
          </a:r>
          <a:endParaRPr lang="ru-RU" sz="1600" b="1" dirty="0">
            <a:solidFill>
              <a:srgbClr val="002060"/>
            </a:solidFill>
          </a:endParaRPr>
        </a:p>
      </dgm:t>
    </dgm:pt>
    <dgm:pt modelId="{E332FD6D-65B4-4026-87B7-BEE126648536}" type="parTrans" cxnId="{E80DEE79-DB98-4BF7-97CE-F3EA49B652C3}">
      <dgm:prSet/>
      <dgm:spPr/>
      <dgm:t>
        <a:bodyPr/>
        <a:lstStyle/>
        <a:p>
          <a:endParaRPr lang="ru-RU"/>
        </a:p>
      </dgm:t>
    </dgm:pt>
    <dgm:pt modelId="{FFEA2505-ED0D-485E-B82F-735FB3CA1E85}" type="sibTrans" cxnId="{E80DEE79-DB98-4BF7-97CE-F3EA49B652C3}">
      <dgm:prSet/>
      <dgm:spPr/>
      <dgm:t>
        <a:bodyPr/>
        <a:lstStyle/>
        <a:p>
          <a:endParaRPr lang="ru-RU"/>
        </a:p>
      </dgm:t>
    </dgm:pt>
    <dgm:pt modelId="{1E15E48D-161C-4CD2-8073-E4C7BF27AB56}" type="pres">
      <dgm:prSet presAssocID="{B9DFD55C-B782-400A-99AF-ACD130E34B19}" presName="CompostProcess" presStyleCnt="0">
        <dgm:presLayoutVars>
          <dgm:dir/>
          <dgm:resizeHandles val="exact"/>
        </dgm:presLayoutVars>
      </dgm:prSet>
      <dgm:spPr/>
    </dgm:pt>
    <dgm:pt modelId="{469908EE-BBF4-4467-B0FF-536931E60CDD}" type="pres">
      <dgm:prSet presAssocID="{B9DFD55C-B782-400A-99AF-ACD130E34B19}" presName="arrow" presStyleLbl="bgShp" presStyleIdx="0" presStyleCnt="1"/>
      <dgm:spPr/>
    </dgm:pt>
    <dgm:pt modelId="{C3EB4FAE-9B94-4767-9A37-6547EBC42A38}" type="pres">
      <dgm:prSet presAssocID="{B9DFD55C-B782-400A-99AF-ACD130E34B19}" presName="linearProcess" presStyleCnt="0"/>
      <dgm:spPr/>
    </dgm:pt>
    <dgm:pt modelId="{CE6919B1-6AD3-4FDA-8887-3DBB5EAEE284}" type="pres">
      <dgm:prSet presAssocID="{7A8925F1-DFE2-4F99-A287-BA689D26BA49}" presName="textNode" presStyleLbl="node1" presStyleIdx="0" presStyleCnt="3">
        <dgm:presLayoutVars>
          <dgm:bulletEnabled val="1"/>
        </dgm:presLayoutVars>
      </dgm:prSet>
      <dgm:spPr/>
    </dgm:pt>
    <dgm:pt modelId="{09FD3735-AD8D-4867-8709-F4CA734FE479}" type="pres">
      <dgm:prSet presAssocID="{C07AEC1C-D2B8-4C2F-9427-5B4A06931036}" presName="sibTrans" presStyleCnt="0"/>
      <dgm:spPr/>
    </dgm:pt>
    <dgm:pt modelId="{84F17FB5-2D36-4A46-8119-F600BF5C996E}" type="pres">
      <dgm:prSet presAssocID="{9FA498BB-94BD-4BEB-8254-C2C3AEBC224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16456F-2FCA-4445-81A9-8BACD991DEAF}" type="pres">
      <dgm:prSet presAssocID="{27606FFB-FE87-4CDB-B761-DC0FB8ECF834}" presName="sibTrans" presStyleCnt="0"/>
      <dgm:spPr/>
    </dgm:pt>
    <dgm:pt modelId="{235955B7-3427-4B0C-A35D-1DE2E715E0E0}" type="pres">
      <dgm:prSet presAssocID="{75D9C759-7E1D-431F-8594-776E0CFFF131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EDE777D0-59AB-4074-9D0F-9BC11C9CE1DF}" type="presOf" srcId="{7A8925F1-DFE2-4F99-A287-BA689D26BA49}" destId="{CE6919B1-6AD3-4FDA-8887-3DBB5EAEE284}" srcOrd="0" destOrd="0" presId="urn:microsoft.com/office/officeart/2005/8/layout/hProcess9"/>
    <dgm:cxn modelId="{07C5E926-6F5D-4AA2-9BAC-8F246D9725AC}" type="presOf" srcId="{9FA498BB-94BD-4BEB-8254-C2C3AEBC2247}" destId="{84F17FB5-2D36-4A46-8119-F600BF5C996E}" srcOrd="0" destOrd="0" presId="urn:microsoft.com/office/officeart/2005/8/layout/hProcess9"/>
    <dgm:cxn modelId="{324961C8-AF06-4134-B690-1C2122B88E90}" type="presOf" srcId="{75D9C759-7E1D-431F-8594-776E0CFFF131}" destId="{235955B7-3427-4B0C-A35D-1DE2E715E0E0}" srcOrd="0" destOrd="0" presId="urn:microsoft.com/office/officeart/2005/8/layout/hProcess9"/>
    <dgm:cxn modelId="{A8A7BA58-AEF0-4584-B4ED-D4D53A7FB159}" srcId="{B9DFD55C-B782-400A-99AF-ACD130E34B19}" destId="{7A8925F1-DFE2-4F99-A287-BA689D26BA49}" srcOrd="0" destOrd="0" parTransId="{37F45024-0983-4B39-B1C0-BC9E99C8C673}" sibTransId="{C07AEC1C-D2B8-4C2F-9427-5B4A06931036}"/>
    <dgm:cxn modelId="{E80DEE79-DB98-4BF7-97CE-F3EA49B652C3}" srcId="{B9DFD55C-B782-400A-99AF-ACD130E34B19}" destId="{75D9C759-7E1D-431F-8594-776E0CFFF131}" srcOrd="2" destOrd="0" parTransId="{E332FD6D-65B4-4026-87B7-BEE126648536}" sibTransId="{FFEA2505-ED0D-485E-B82F-735FB3CA1E85}"/>
    <dgm:cxn modelId="{3AC32CB1-F28D-49E3-9645-E43A1D8D6FB9}" srcId="{B9DFD55C-B782-400A-99AF-ACD130E34B19}" destId="{9FA498BB-94BD-4BEB-8254-C2C3AEBC2247}" srcOrd="1" destOrd="0" parTransId="{B0355761-6E7D-4AE2-913F-7A1087EA54C3}" sibTransId="{27606FFB-FE87-4CDB-B761-DC0FB8ECF834}"/>
    <dgm:cxn modelId="{370134A6-6979-4B24-9E1E-9E10E368F277}" type="presOf" srcId="{B9DFD55C-B782-400A-99AF-ACD130E34B19}" destId="{1E15E48D-161C-4CD2-8073-E4C7BF27AB56}" srcOrd="0" destOrd="0" presId="urn:microsoft.com/office/officeart/2005/8/layout/hProcess9"/>
    <dgm:cxn modelId="{44679EC3-7842-4FDF-99C7-99C92CB777D6}" type="presParOf" srcId="{1E15E48D-161C-4CD2-8073-E4C7BF27AB56}" destId="{469908EE-BBF4-4467-B0FF-536931E60CDD}" srcOrd="0" destOrd="0" presId="urn:microsoft.com/office/officeart/2005/8/layout/hProcess9"/>
    <dgm:cxn modelId="{3BF1E82D-0476-46C3-90CA-F7C01091752F}" type="presParOf" srcId="{1E15E48D-161C-4CD2-8073-E4C7BF27AB56}" destId="{C3EB4FAE-9B94-4767-9A37-6547EBC42A38}" srcOrd="1" destOrd="0" presId="urn:microsoft.com/office/officeart/2005/8/layout/hProcess9"/>
    <dgm:cxn modelId="{DD7515A7-176B-4DF0-870C-1803725FC706}" type="presParOf" srcId="{C3EB4FAE-9B94-4767-9A37-6547EBC42A38}" destId="{CE6919B1-6AD3-4FDA-8887-3DBB5EAEE284}" srcOrd="0" destOrd="0" presId="urn:microsoft.com/office/officeart/2005/8/layout/hProcess9"/>
    <dgm:cxn modelId="{2A3B1507-DDB1-496D-9970-18397A8AD207}" type="presParOf" srcId="{C3EB4FAE-9B94-4767-9A37-6547EBC42A38}" destId="{09FD3735-AD8D-4867-8709-F4CA734FE479}" srcOrd="1" destOrd="0" presId="urn:microsoft.com/office/officeart/2005/8/layout/hProcess9"/>
    <dgm:cxn modelId="{9DF75902-D167-4660-BA70-86F939D3A587}" type="presParOf" srcId="{C3EB4FAE-9B94-4767-9A37-6547EBC42A38}" destId="{84F17FB5-2D36-4A46-8119-F600BF5C996E}" srcOrd="2" destOrd="0" presId="urn:microsoft.com/office/officeart/2005/8/layout/hProcess9"/>
    <dgm:cxn modelId="{ED1A0E9A-F526-4EE7-8506-BF8309FB83B5}" type="presParOf" srcId="{C3EB4FAE-9B94-4767-9A37-6547EBC42A38}" destId="{5E16456F-2FCA-4445-81A9-8BACD991DEAF}" srcOrd="3" destOrd="0" presId="urn:microsoft.com/office/officeart/2005/8/layout/hProcess9"/>
    <dgm:cxn modelId="{358E452E-1CF8-4AEF-8FA2-4C971FB632AA}" type="presParOf" srcId="{C3EB4FAE-9B94-4767-9A37-6547EBC42A38}" destId="{235955B7-3427-4B0C-A35D-1DE2E715E0E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9908EE-BBF4-4467-B0FF-536931E60CDD}">
      <dsp:nvSpPr>
        <dsp:cNvPr id="0" name=""/>
        <dsp:cNvSpPr/>
      </dsp:nvSpPr>
      <dsp:spPr>
        <a:xfrm>
          <a:off x="572463" y="0"/>
          <a:ext cx="6487920" cy="40639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6919B1-6AD3-4FDA-8887-3DBB5EAEE284}">
      <dsp:nvSpPr>
        <dsp:cNvPr id="0" name=""/>
        <dsp:cNvSpPr/>
      </dsp:nvSpPr>
      <dsp:spPr>
        <a:xfrm>
          <a:off x="3726" y="1219199"/>
          <a:ext cx="2303271" cy="1625600"/>
        </a:xfrm>
        <a:prstGeom prst="round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Разобщенность научных дисциплин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3726" y="1219199"/>
        <a:ext cx="2303271" cy="1625600"/>
      </dsp:txXfrm>
    </dsp:sp>
    <dsp:sp modelId="{84F17FB5-2D36-4A46-8119-F600BF5C996E}">
      <dsp:nvSpPr>
        <dsp:cNvPr id="0" name=""/>
        <dsp:cNvSpPr/>
      </dsp:nvSpPr>
      <dsp:spPr>
        <a:xfrm>
          <a:off x="2664788" y="1219199"/>
          <a:ext cx="2303271" cy="1625600"/>
        </a:xfrm>
        <a:prstGeom prst="round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Раздробленность учебных предметов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2664788" y="1219199"/>
        <a:ext cx="2303271" cy="1625600"/>
      </dsp:txXfrm>
    </dsp:sp>
    <dsp:sp modelId="{235955B7-3427-4B0C-A35D-1DE2E715E0E0}">
      <dsp:nvSpPr>
        <dsp:cNvPr id="0" name=""/>
        <dsp:cNvSpPr/>
      </dsp:nvSpPr>
      <dsp:spPr>
        <a:xfrm>
          <a:off x="5325849" y="1219199"/>
          <a:ext cx="2303271" cy="1625600"/>
        </a:xfrm>
        <a:prstGeom prst="round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rgbClr val="002060"/>
              </a:solidFill>
            </a:rPr>
            <a:t>Востребованность</a:t>
          </a:r>
          <a:r>
            <a:rPr lang="ru-RU" sz="1600" b="1" kern="1200" dirty="0" smtClean="0">
              <a:solidFill>
                <a:srgbClr val="002060"/>
              </a:solidFill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</a:rPr>
            <a:t>метапредметного</a:t>
          </a:r>
          <a:r>
            <a:rPr lang="ru-RU" sz="1600" b="1" kern="1200" dirty="0" smtClean="0">
              <a:solidFill>
                <a:srgbClr val="002060"/>
              </a:solidFill>
            </a:rPr>
            <a:t> подхода, призванного решить обозначенные проблемы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5325849" y="1219199"/>
        <a:ext cx="2303271" cy="162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5904-2B59-4E2C-AE71-65D68483D88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D47F-BB63-4723-A18E-131A44775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5904-2B59-4E2C-AE71-65D68483D88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D47F-BB63-4723-A18E-131A44775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5904-2B59-4E2C-AE71-65D68483D88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D47F-BB63-4723-A18E-131A44775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5904-2B59-4E2C-AE71-65D68483D88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D47F-BB63-4723-A18E-131A44775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5904-2B59-4E2C-AE71-65D68483D88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D47F-BB63-4723-A18E-131A44775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5904-2B59-4E2C-AE71-65D68483D88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D47F-BB63-4723-A18E-131A44775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5904-2B59-4E2C-AE71-65D68483D88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D47F-BB63-4723-A18E-131A44775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5904-2B59-4E2C-AE71-65D68483D88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D47F-BB63-4723-A18E-131A44775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5904-2B59-4E2C-AE71-65D68483D88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D47F-BB63-4723-A18E-131A44775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5904-2B59-4E2C-AE71-65D68483D88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D47F-BB63-4723-A18E-131A44775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5904-2B59-4E2C-AE71-65D68483D88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E4D47F-BB63-4723-A18E-131A4477505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DD5904-2B59-4E2C-AE71-65D68483D88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E4D47F-BB63-4723-A18E-131A4477505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edu.ru/" TargetMode="External"/><Relationship Id="rId2" Type="http://schemas.openxmlformats.org/officeDocument/2006/relationships/hyperlink" Target="http://www.zakonprost.ru/content/base/part/71846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404664"/>
            <a:ext cx="8229600" cy="5976937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41" y="2636912"/>
            <a:ext cx="65812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200" b="1" dirty="0" smtClean="0">
                <a:solidFill>
                  <a:srgbClr val="C00000"/>
                </a:solidFill>
              </a:rPr>
              <a:t>Метапредметный подход и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200" b="1" dirty="0" smtClean="0">
                <a:solidFill>
                  <a:srgbClr val="C00000"/>
                </a:solidFill>
              </a:rPr>
              <a:t>формирование универсальных </a:t>
            </a:r>
            <a:endParaRPr lang="ru-RU" altLang="ru-RU" sz="3200" b="1" dirty="0" smtClean="0">
              <a:solidFill>
                <a:srgbClr val="C00000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200" b="1" dirty="0" smtClean="0">
                <a:solidFill>
                  <a:srgbClr val="C00000"/>
                </a:solidFill>
              </a:rPr>
              <a:t>учебных действий</a:t>
            </a:r>
            <a:endParaRPr lang="ru-RU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 descr="F:\Фото\ДЛЯ КОНФЕРЕНЦИИ\ФГОС\1_2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04664"/>
            <a:ext cx="4032448" cy="16594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64088" y="4941168"/>
            <a:ext cx="36493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2016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- </a:t>
            </a:r>
            <a:r>
              <a:rPr lang="ru-RU" sz="2400" b="1" dirty="0" err="1" smtClean="0">
                <a:solidFill>
                  <a:srgbClr val="002060"/>
                </a:solidFill>
              </a:rPr>
              <a:t>Метапредметная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олимпиада</a:t>
            </a:r>
          </a:p>
          <a:p>
            <a:pPr algn="just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- Неделя </a:t>
            </a:r>
            <a:r>
              <a:rPr lang="ru-RU" sz="2400" b="1" dirty="0" err="1" smtClean="0">
                <a:solidFill>
                  <a:srgbClr val="002060"/>
                </a:solidFill>
              </a:rPr>
              <a:t>метапредметного</a:t>
            </a:r>
            <a:r>
              <a:rPr lang="ru-RU" sz="2400" b="1" dirty="0" smtClean="0">
                <a:solidFill>
                  <a:srgbClr val="002060"/>
                </a:solidFill>
              </a:rPr>
              <a:t> осознания</a:t>
            </a:r>
          </a:p>
          <a:p>
            <a:pPr algn="just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-Дискуссия </a:t>
            </a:r>
            <a:r>
              <a:rPr lang="ru-RU" sz="2400" b="1" dirty="0" smtClean="0">
                <a:solidFill>
                  <a:srgbClr val="002060"/>
                </a:solidFill>
              </a:rPr>
              <a:t>с </a:t>
            </a:r>
            <a:r>
              <a:rPr lang="ru-RU" sz="2400" b="1" dirty="0" err="1" smtClean="0">
                <a:solidFill>
                  <a:srgbClr val="002060"/>
                </a:solidFill>
              </a:rPr>
              <a:t>метапредметными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комментарими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just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- Коллективная </a:t>
            </a:r>
            <a:r>
              <a:rPr lang="ru-RU" sz="2400" b="1" dirty="0" smtClean="0">
                <a:solidFill>
                  <a:srgbClr val="002060"/>
                </a:solidFill>
              </a:rPr>
              <a:t>игра в мыслительный эксперимент</a:t>
            </a:r>
          </a:p>
          <a:p>
            <a:pPr algn="just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- Учебное </a:t>
            </a:r>
            <a:r>
              <a:rPr lang="ru-RU" sz="2400" b="1" dirty="0">
                <a:solidFill>
                  <a:srgbClr val="002060"/>
                </a:solidFill>
              </a:rPr>
              <a:t>занятие с рефлексивными остановками</a:t>
            </a:r>
          </a:p>
          <a:p>
            <a:pPr algn="just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- «</a:t>
            </a:r>
            <a:r>
              <a:rPr lang="ru-RU" sz="2400" b="1" dirty="0" smtClean="0">
                <a:solidFill>
                  <a:srgbClr val="002060"/>
                </a:solidFill>
              </a:rPr>
              <a:t>Метапредметный урок</a:t>
            </a:r>
            <a:r>
              <a:rPr lang="ru-RU" sz="2400" b="1" dirty="0" smtClean="0">
                <a:solidFill>
                  <a:srgbClr val="002060"/>
                </a:solidFill>
              </a:rPr>
              <a:t>»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C00000"/>
                </a:solidFill>
              </a:rPr>
              <a:t>Методические формы, технологии, методы </a:t>
            </a:r>
            <a:r>
              <a:rPr lang="ru-RU" sz="3600" b="1" i="1" dirty="0" smtClean="0">
                <a:solidFill>
                  <a:srgbClr val="C00000"/>
                </a:solidFill>
              </a:rPr>
              <a:t>и </a:t>
            </a:r>
            <a:r>
              <a:rPr lang="ru-RU" sz="3600" b="1" i="1" dirty="0" smtClean="0">
                <a:solidFill>
                  <a:srgbClr val="C00000"/>
                </a:solidFill>
              </a:rPr>
              <a:t>приемы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8229600" cy="4389120"/>
          </a:xfrm>
        </p:spPr>
        <p:txBody>
          <a:bodyPr/>
          <a:lstStyle/>
          <a:p>
            <a:pPr marL="27432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sz="2800" dirty="0" smtClean="0"/>
          </a:p>
          <a:p>
            <a:pPr marL="27432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sz="2400" b="1" dirty="0" smtClean="0">
              <a:solidFill>
                <a:srgbClr val="002060"/>
              </a:solidFill>
            </a:endParaRPr>
          </a:p>
          <a:p>
            <a:pPr marL="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</a:rPr>
              <a:t>Формирование коммуникативных действий учета позиции собеседника (партнера) в процессе учебной деятельности на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уроке.</a:t>
            </a:r>
          </a:p>
          <a:p>
            <a:pPr algn="ctr"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</a:rPr>
              <a:t>Формирование действий по организации и осуществлению сотрудничества в ходе учебной деятельности на уроках</a:t>
            </a:r>
          </a:p>
          <a:p>
            <a:pPr marL="27432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600" b="1" i="1" dirty="0" smtClean="0">
                <a:solidFill>
                  <a:srgbClr val="C00000"/>
                </a:solidFill>
              </a:rPr>
              <a:t>Цели типовых</a:t>
            </a:r>
            <a:br>
              <a:rPr lang="ru-RU" altLang="ru-RU" sz="3600" b="1" i="1" dirty="0" smtClean="0">
                <a:solidFill>
                  <a:srgbClr val="C00000"/>
                </a:solidFill>
              </a:rPr>
            </a:br>
            <a:r>
              <a:rPr lang="ru-RU" altLang="ru-RU" sz="3600" b="1" i="1" dirty="0" err="1" smtClean="0">
                <a:solidFill>
                  <a:srgbClr val="C00000"/>
                </a:solidFill>
              </a:rPr>
              <a:t>метапредметных</a:t>
            </a:r>
            <a:r>
              <a:rPr lang="ru-RU" altLang="ru-RU" sz="3600" b="1" i="1" dirty="0" smtClean="0">
                <a:solidFill>
                  <a:srgbClr val="C00000"/>
                </a:solidFill>
              </a:rPr>
              <a:t> заданий</a:t>
            </a:r>
            <a:endParaRPr lang="ru-RU" altLang="ru-RU" sz="3600" b="1" i="1" dirty="0" smtClean="0">
              <a:solidFill>
                <a:srgbClr val="C00000"/>
              </a:solidFill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 lnSpcReduction="10000"/>
          </a:bodyPr>
          <a:lstStyle/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rgbClr val="C00000"/>
                </a:solidFill>
                <a:cs typeface="Times New Roman" pitchFamily="18" charset="0"/>
              </a:rPr>
              <a:t>Цель: </a:t>
            </a:r>
            <a:r>
              <a:rPr lang="ru-RU" alt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диагностика уровня </a:t>
            </a:r>
            <a:r>
              <a:rPr lang="ru-RU" altLang="ru-RU" sz="1800" b="1" dirty="0" err="1" smtClean="0">
                <a:solidFill>
                  <a:srgbClr val="002060"/>
                </a:solidFill>
                <a:cs typeface="Times New Roman" pitchFamily="18" charset="0"/>
              </a:rPr>
              <a:t>сформированности</a:t>
            </a:r>
            <a:r>
              <a:rPr lang="ru-RU" alt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 коммуникативных действий, помогающих пониманию позиции собеседника (партнера), и анализ оснований для того или иного мнения партнеров по общению (коммуникативная рефлексия). </a:t>
            </a:r>
            <a:endParaRPr lang="ru-RU" altLang="ru-RU" sz="18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altLang="ru-RU" sz="18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rgbClr val="C00000"/>
                </a:solidFill>
                <a:cs typeface="Times New Roman" pitchFamily="18" charset="0"/>
              </a:rPr>
              <a:t>Возраст: </a:t>
            </a:r>
            <a:r>
              <a:rPr lang="ru-RU" alt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10-15 лет</a:t>
            </a: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rgbClr val="C00000"/>
                </a:solidFill>
                <a:cs typeface="Times New Roman" pitchFamily="18" charset="0"/>
              </a:rPr>
              <a:t>Учебные дисциплины: </a:t>
            </a:r>
            <a:r>
              <a:rPr lang="ru-RU" alt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гуманитарные и </a:t>
            </a:r>
            <a:r>
              <a:rPr lang="ru-RU" altLang="ru-RU" sz="1800" b="1" dirty="0" err="1" smtClean="0">
                <a:solidFill>
                  <a:srgbClr val="002060"/>
                </a:solidFill>
                <a:cs typeface="Times New Roman" pitchFamily="18" charset="0"/>
              </a:rPr>
              <a:t>естественно-научные</a:t>
            </a:r>
            <a:endParaRPr lang="ru-RU" altLang="ru-RU" sz="18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altLang="ru-RU" sz="18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rgbClr val="C00000"/>
                </a:solidFill>
                <a:cs typeface="Times New Roman" pitchFamily="18" charset="0"/>
              </a:rPr>
              <a:t>Форма </a:t>
            </a:r>
            <a:r>
              <a:rPr lang="ru-RU" alt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выполнения задания: работа в парах и в группах</a:t>
            </a:r>
            <a:r>
              <a:rPr lang="ru-RU" alt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altLang="ru-RU" sz="18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rgbClr val="C00000"/>
                </a:solidFill>
                <a:cs typeface="Times New Roman" pitchFamily="18" charset="0"/>
              </a:rPr>
              <a:t>Описание задания: </a:t>
            </a:r>
            <a:r>
              <a:rPr lang="ru-RU" alt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ученикам раздаются карточки с заданием и вопросами. Задание строится как столкновение двух (или более) разных точек зрения по одному вопросу (или несовпадающих оценок</a:t>
            </a:r>
            <a:r>
              <a:rPr lang="ru-RU" alt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).</a:t>
            </a: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altLang="ru-RU" sz="18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rgbClr val="C00000"/>
                </a:solidFill>
                <a:cs typeface="Times New Roman" pitchFamily="18" charset="0"/>
              </a:rPr>
              <a:t>Материал: </a:t>
            </a:r>
            <a:r>
              <a:rPr lang="ru-RU" alt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карточки с текстом задания</a:t>
            </a:r>
            <a:r>
              <a:rPr lang="ru-RU" alt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altLang="ru-RU" sz="18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rgbClr val="C00000"/>
                </a:solidFill>
                <a:cs typeface="Times New Roman" pitchFamily="18" charset="0"/>
              </a:rPr>
              <a:t>Инструкция: </a:t>
            </a:r>
            <a:r>
              <a:rPr lang="ru-RU" alt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учащимся предлагается прочитать текст небольшого рассказа и выработать общий ответ на вопросы</a:t>
            </a:r>
            <a:r>
              <a:rPr lang="ru-RU" altLang="ru-RU" sz="1800" dirty="0" smtClean="0">
                <a:solidFill>
                  <a:srgbClr val="002060"/>
                </a:solidFill>
                <a:cs typeface="Times New Roman" pitchFamily="18" charset="0"/>
              </a:rPr>
              <a:t>.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4000" b="1" i="1" dirty="0" smtClean="0">
                <a:solidFill>
                  <a:srgbClr val="C00000"/>
                </a:solidFill>
              </a:rPr>
              <a:t>Задание «Кто прав?»</a:t>
            </a:r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endParaRPr lang="ru-RU" altLang="ru-RU" sz="4000" b="1" dirty="0" smtClean="0"/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229600" cy="4389120"/>
          </a:xfrm>
        </p:spPr>
        <p:txBody>
          <a:bodyPr>
            <a:noAutofit/>
          </a:bodyPr>
          <a:lstStyle/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rgbClr val="C00000"/>
                </a:solidFill>
              </a:rPr>
              <a:t>Цель: </a:t>
            </a:r>
            <a:r>
              <a:rPr lang="ru-RU" altLang="ru-RU" sz="1800" b="1" dirty="0" smtClean="0">
                <a:solidFill>
                  <a:srgbClr val="002060"/>
                </a:solidFill>
              </a:rPr>
              <a:t>формирование коммуникативных действий по согласованию усилий в процессе организации и осуществления сотрудничества (кооперация).</a:t>
            </a: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rgbClr val="C00000"/>
                </a:solidFill>
              </a:rPr>
              <a:t>Возраст: </a:t>
            </a:r>
            <a:r>
              <a:rPr lang="ru-RU" altLang="ru-RU" sz="1800" b="1" dirty="0" smtClean="0">
                <a:solidFill>
                  <a:srgbClr val="002060"/>
                </a:solidFill>
              </a:rPr>
              <a:t>10-15 лет.</a:t>
            </a: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rgbClr val="C00000"/>
                </a:solidFill>
              </a:rPr>
              <a:t>Учебные дисциплины</a:t>
            </a:r>
            <a:r>
              <a:rPr lang="ru-RU" altLang="ru-RU" sz="1800" b="1" dirty="0" smtClean="0">
                <a:solidFill>
                  <a:srgbClr val="002060"/>
                </a:solidFill>
              </a:rPr>
              <a:t>: литература, история, физика, биология, география и др.</a:t>
            </a: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rgbClr val="C00000"/>
                </a:solidFill>
              </a:rPr>
              <a:t>Форма выполнения задания: </a:t>
            </a:r>
            <a:r>
              <a:rPr lang="ru-RU" altLang="ru-RU" sz="1800" b="1" dirty="0" smtClean="0">
                <a:solidFill>
                  <a:srgbClr val="002060"/>
                </a:solidFill>
              </a:rPr>
              <a:t>работа в парах или в группах по 3-4 человека. </a:t>
            </a: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rgbClr val="C00000"/>
                </a:solidFill>
              </a:rPr>
              <a:t>Материал: </a:t>
            </a:r>
            <a:r>
              <a:rPr lang="ru-RU" altLang="ru-RU" sz="1800" b="1" dirty="0" smtClean="0">
                <a:solidFill>
                  <a:srgbClr val="002060"/>
                </a:solidFill>
              </a:rPr>
              <a:t>листы бумаги для рисования и наборы карандашей (фломастеров).</a:t>
            </a: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rgbClr val="C00000"/>
                </a:solidFill>
              </a:rPr>
              <a:t>Описание задания: </a:t>
            </a:r>
            <a:r>
              <a:rPr lang="ru-RU" altLang="ru-RU" sz="1800" b="1" dirty="0" smtClean="0">
                <a:solidFill>
                  <a:srgbClr val="002060"/>
                </a:solidFill>
              </a:rPr>
              <a:t>учащимся, сидящим парами, предлагается придумать и создать общими усилиями иллюстрацию к изучаемому литературному произведению или теме.</a:t>
            </a: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rgbClr val="C00000"/>
                </a:solidFill>
              </a:rPr>
              <a:t>Инструкция: </a:t>
            </a:r>
            <a:r>
              <a:rPr lang="ru-RU" altLang="ru-RU" sz="1800" b="1" dirty="0" smtClean="0">
                <a:solidFill>
                  <a:srgbClr val="002060"/>
                </a:solidFill>
              </a:rPr>
              <a:t>учащиеся знакомятся с … (название произведения или изучаемой темы). Затем им предлагают представить себя в роли художников, работающих над учебником для школьников, где </a:t>
            </a:r>
            <a:r>
              <a:rPr lang="ru-RU" altLang="ru-RU" sz="1800" b="1" dirty="0" err="1" smtClean="0">
                <a:solidFill>
                  <a:srgbClr val="002060"/>
                </a:solidFill>
              </a:rPr>
              <a:t>рассказыватся</a:t>
            </a:r>
            <a:r>
              <a:rPr lang="ru-RU" altLang="ru-RU" sz="1800" b="1" dirty="0" smtClean="0">
                <a:solidFill>
                  <a:srgbClr val="002060"/>
                </a:solidFill>
              </a:rPr>
              <a:t> об этом произведении (или теме). Ребята должны придумать, какую иллюстрацию лучше поместить в книгу. Идея рисунка должна быть общей, поэтому сначала надо договориться между собой, что и как рисовать, а потом приступать к рисованию. 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000" b="1" i="1" dirty="0" smtClean="0">
                <a:solidFill>
                  <a:srgbClr val="C00000"/>
                </a:solidFill>
              </a:rPr>
              <a:t>Задание «Совместное рисование»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628800"/>
            <a:ext cx="8407400" cy="4949825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</a:rPr>
              <a:t>- «</a:t>
            </a:r>
            <a:r>
              <a:rPr lang="ru-RU" sz="2100" b="1" dirty="0" smtClean="0">
                <a:solidFill>
                  <a:srgbClr val="002060"/>
                </a:solidFill>
              </a:rPr>
              <a:t>Поиск информации в Интернете»</a:t>
            </a:r>
          </a:p>
          <a:p>
            <a:pPr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</a:rPr>
              <a:t>- «</a:t>
            </a:r>
            <a:r>
              <a:rPr lang="ru-RU" sz="2100" b="1" dirty="0" smtClean="0">
                <a:solidFill>
                  <a:srgbClr val="002060"/>
                </a:solidFill>
              </a:rPr>
              <a:t>Оценка Интернет-ресурсов»</a:t>
            </a:r>
          </a:p>
          <a:p>
            <a:pPr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</a:rPr>
              <a:t>- «</a:t>
            </a:r>
            <a:r>
              <a:rPr lang="ru-RU" sz="2100" b="1" dirty="0" smtClean="0">
                <a:solidFill>
                  <a:srgbClr val="002060"/>
                </a:solidFill>
              </a:rPr>
              <a:t>Интернет-дневник»</a:t>
            </a:r>
          </a:p>
          <a:p>
            <a:pPr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</a:rPr>
              <a:t>- «</a:t>
            </a:r>
            <a:r>
              <a:rPr lang="ru-RU" sz="2100" b="1" dirty="0" smtClean="0">
                <a:solidFill>
                  <a:srgbClr val="002060"/>
                </a:solidFill>
              </a:rPr>
              <a:t>Любимые сайты»</a:t>
            </a:r>
          </a:p>
          <a:p>
            <a:pPr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</a:rPr>
              <a:t>- «</a:t>
            </a:r>
            <a:r>
              <a:rPr lang="ru-RU" sz="2100" b="1" dirty="0" smtClean="0">
                <a:solidFill>
                  <a:srgbClr val="002060"/>
                </a:solidFill>
              </a:rPr>
              <a:t>Выбор транспорта» </a:t>
            </a:r>
          </a:p>
          <a:p>
            <a:pPr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</a:rPr>
              <a:t>- «</a:t>
            </a:r>
            <a:r>
              <a:rPr lang="ru-RU" sz="2100" b="1" dirty="0" smtClean="0">
                <a:solidFill>
                  <a:srgbClr val="002060"/>
                </a:solidFill>
              </a:rPr>
              <a:t>Словарная работа»</a:t>
            </a:r>
          </a:p>
          <a:p>
            <a:pPr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</a:rPr>
              <a:t>- «</a:t>
            </a:r>
            <a:r>
              <a:rPr lang="ru-RU" sz="2100" b="1" dirty="0" smtClean="0">
                <a:solidFill>
                  <a:srgbClr val="002060"/>
                </a:solidFill>
              </a:rPr>
              <a:t>Статья в </a:t>
            </a:r>
            <a:r>
              <a:rPr lang="ru-RU" sz="2100" b="1" dirty="0" smtClean="0">
                <a:solidFill>
                  <a:srgbClr val="002060"/>
                </a:solidFill>
              </a:rPr>
              <a:t>Википедии»</a:t>
            </a:r>
          </a:p>
          <a:p>
            <a:pPr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</a:rPr>
              <a:t>- «</a:t>
            </a:r>
            <a:r>
              <a:rPr lang="ru-RU" sz="2100" b="1" dirty="0" smtClean="0">
                <a:solidFill>
                  <a:srgbClr val="002060"/>
                </a:solidFill>
              </a:rPr>
              <a:t>Планирование дня»</a:t>
            </a:r>
          </a:p>
          <a:p>
            <a:pPr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</a:rPr>
              <a:t>- «</a:t>
            </a:r>
            <a:r>
              <a:rPr lang="ru-RU" sz="2100" b="1" dirty="0" smtClean="0">
                <a:solidFill>
                  <a:srgbClr val="002060"/>
                </a:solidFill>
              </a:rPr>
              <a:t>Мое путешествие»</a:t>
            </a:r>
          </a:p>
          <a:p>
            <a:pPr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</a:rPr>
              <a:t>- «</a:t>
            </a:r>
            <a:r>
              <a:rPr lang="ru-RU" sz="2100" b="1" dirty="0" smtClean="0">
                <a:solidFill>
                  <a:srgbClr val="002060"/>
                </a:solidFill>
              </a:rPr>
              <a:t>Экскурсия в виртуальный музей»</a:t>
            </a:r>
          </a:p>
          <a:p>
            <a:pPr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</a:rPr>
              <a:t>- «</a:t>
            </a:r>
            <a:r>
              <a:rPr lang="ru-RU" sz="2100" b="1" dirty="0" smtClean="0">
                <a:solidFill>
                  <a:srgbClr val="002060"/>
                </a:solidFill>
              </a:rPr>
              <a:t>Оцениваем свою работу»</a:t>
            </a:r>
          </a:p>
          <a:p>
            <a:pPr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</a:rPr>
              <a:t>- «</a:t>
            </a:r>
            <a:r>
              <a:rPr lang="ru-RU" sz="2100" b="1" dirty="0" smtClean="0">
                <a:solidFill>
                  <a:srgbClr val="002060"/>
                </a:solidFill>
              </a:rPr>
              <a:t>Интернет-дискуссия»</a:t>
            </a:r>
          </a:p>
          <a:p>
            <a:pPr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</a:rPr>
              <a:t>- «</a:t>
            </a:r>
            <a:r>
              <a:rPr lang="ru-RU" sz="2100" b="1" dirty="0" smtClean="0">
                <a:solidFill>
                  <a:srgbClr val="002060"/>
                </a:solidFill>
              </a:rPr>
              <a:t>Совместная работа </a:t>
            </a:r>
            <a:r>
              <a:rPr lang="ru-RU" sz="2100" b="1" dirty="0" smtClean="0">
                <a:solidFill>
                  <a:srgbClr val="002060"/>
                </a:solidFill>
              </a:rPr>
              <a:t>онлайн»</a:t>
            </a:r>
            <a:endParaRPr lang="ru-RU" sz="21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C00000"/>
                </a:solidFill>
              </a:rPr>
              <a:t>Задания </a:t>
            </a:r>
            <a:r>
              <a:rPr lang="ru-RU" sz="3600" b="1" i="1" dirty="0" smtClean="0">
                <a:solidFill>
                  <a:srgbClr val="C00000"/>
                </a:solidFill>
              </a:rPr>
              <a:t/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с </a:t>
            </a:r>
            <a:r>
              <a:rPr lang="ru-RU" sz="3600" b="1" i="1" dirty="0" smtClean="0">
                <a:solidFill>
                  <a:srgbClr val="C00000"/>
                </a:solidFill>
              </a:rPr>
              <a:t>использованием сети Интернет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</a:rPr>
              <a:t>- Продуктивность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совместной деятельности оценивается по степени реализации замысла – создание осмысленного общего рисунка (его художественные качества не имеют принципиального значения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);</a:t>
            </a: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ru-RU" altLang="ru-RU" sz="2000" b="1" dirty="0" smtClean="0">
              <a:solidFill>
                <a:srgbClr val="002060"/>
              </a:solidFill>
            </a:endParaRP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</a:rPr>
              <a:t>- Умение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учащихся договариваться, приходить к общему решению, убеждать друг друга, аргументировать свои предложения и т.д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.</a:t>
            </a: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ru-RU" altLang="ru-RU" sz="2000" b="1" dirty="0" smtClean="0">
              <a:solidFill>
                <a:srgbClr val="002060"/>
              </a:solidFill>
            </a:endParaRP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</a:rPr>
              <a:t>- Взаимный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контроль по ходу выполнения деятельности: как на них реагируют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;</a:t>
            </a: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ru-RU" altLang="ru-RU" sz="2000" b="1" dirty="0" smtClean="0">
              <a:solidFill>
                <a:srgbClr val="002060"/>
              </a:solidFill>
            </a:endParaRP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</a:rPr>
              <a:t>- Взаимопомощь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по ходу рисования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;</a:t>
            </a: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ru-RU" altLang="ru-RU" sz="2000" b="1" dirty="0" smtClean="0">
              <a:solidFill>
                <a:srgbClr val="002060"/>
              </a:solidFill>
            </a:endParaRPr>
          </a:p>
          <a:p>
            <a:pPr marL="27432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</a:rPr>
              <a:t>- Эмоциональное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отношение к совместной деятельности: позитивное (оба партнера работают с удовольствием и интересом), нейтральное (учащиеся взаимодействуют друг с другом в силу необходимости) или отрицательное (партнеры игнорируют друг друга, спорят, ссорятся и др.)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000" b="1" i="1" dirty="0" smtClean="0">
                <a:solidFill>
                  <a:srgbClr val="C00000"/>
                </a:solidFill>
              </a:rPr>
              <a:t>Критерии оценивания</a:t>
            </a: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412776"/>
            <a:ext cx="146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Источники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988840"/>
            <a:ext cx="59177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http://www.zakonprost.ru/content/base/part/718464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http://dogm.mos.ru/legislation/lawacts/910066/</a:t>
            </a: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https://openedu.ru/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А.М.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Голдин . «Образование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2.0: модный термин или новое содержание?»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2816" y="188640"/>
            <a:ext cx="3223323" cy="1584176"/>
          </a:xfrm>
          <a:prstGeom prst="ellipse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47664" y="2348880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Федеральный государственный образовательный стандарт    основного общего образования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1331640" y="3501008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Распоряжение правительства РФ от 7 сентября 2010 «План действий по модернизации общего образования на 2011 - 2015 годы.»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133164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О.Е.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Лебедев. «Проблемы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дидактической системы «Школы ступеней»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052736"/>
            <a:ext cx="512813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Особенности </a:t>
            </a:r>
          </a:p>
          <a:p>
            <a:pPr algn="ctr"/>
            <a:r>
              <a:rPr lang="ru-RU" sz="2800" b="1" i="1" dirty="0" err="1" smtClean="0">
                <a:solidFill>
                  <a:srgbClr val="C00000"/>
                </a:solidFill>
              </a:rPr>
              <a:t>метапредметного</a:t>
            </a:r>
            <a:r>
              <a:rPr lang="ru-RU" sz="2800" b="1" i="1" dirty="0" smtClean="0">
                <a:solidFill>
                  <a:srgbClr val="C00000"/>
                </a:solidFill>
              </a:rPr>
              <a:t> подхода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564904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</a:rPr>
              <a:t>В рамках </a:t>
            </a:r>
            <a:r>
              <a:rPr lang="ru-RU" altLang="ru-RU" sz="2400" b="1" dirty="0" err="1">
                <a:solidFill>
                  <a:srgbClr val="002060"/>
                </a:solidFill>
                <a:latin typeface="Times New Roman" pitchFamily="18" charset="0"/>
              </a:rPr>
              <a:t>метапредметного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</a:rPr>
              <a:t> подхода подразумевается, </a:t>
            </a:r>
            <a:endParaRPr lang="ru-RU" altLang="ru-RU" sz="24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что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</a:rPr>
              <a:t>существуют обобщенные системы </a:t>
            </a:r>
            <a:endParaRPr lang="ru-RU" altLang="ru-RU" sz="24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понятий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</a:rPr>
              <a:t>и учебных действий, </a:t>
            </a:r>
            <a:endParaRPr lang="ru-RU" altLang="ru-RU" sz="24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которые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</a:rPr>
              <a:t>используются везде, </a:t>
            </a:r>
            <a:endParaRPr lang="ru-RU" altLang="ru-RU" sz="24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а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</a:rPr>
              <a:t>учитель с помощью своего предмета </a:t>
            </a:r>
            <a:endParaRPr lang="ru-RU" altLang="ru-RU" sz="24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раскрывает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</a:rPr>
              <a:t>какие-то их грани.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Метапредметные результаты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357850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  умение самостоятельно определять цели своего обучения, ставить и формулировать для себя новые задачи в учёбе и познавательной деятельности, развивать мотивы и интересы своей познавательной деятельности;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умение самостоятельно планировать пути  достижения целей,  в том числе альтернативные,  осознанно выбирать  наиболее эффективные способы решения учебных и познавательных задач;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 умение соотносить свои действия с планируемыми результатами, осуществлять контроль своей деятельности в процессе достижения результата, определять способы  действий в рамках предложенных условий и требований, корректировать свои действия в соответствии с изменяющейся ситуацией;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alt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642918"/>
            <a:ext cx="79936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Метапредметные результаты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500174"/>
            <a:ext cx="8143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умение оценивать правильность выполнения учебной задачи,  собственные возможности её решения;</a:t>
            </a:r>
          </a:p>
          <a:p>
            <a:pPr algn="just">
              <a:defRPr/>
            </a:pPr>
            <a:endParaRPr lang="ru-RU" alt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 владение основами самоконтроля, самооценки, принятия решений и осуществления осознанного выбора в учебной и познавательной деятельности; </a:t>
            </a:r>
          </a:p>
          <a:p>
            <a:pPr algn="just">
              <a:defRPr/>
            </a:pPr>
            <a:endParaRPr lang="ru-RU" alt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 умение  определять понятия, создавать обобщения, устанавливать аналогии, классифицировать,   самостоятельно выбирать основания и критерии для классификации, устанавливать причинно-следственные связи, строить  логическое рассуждение, умозаключение (индуктивное, дедуктивное  и по аналогии) и делать выводы;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5072074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умение создавать, применять и преобразовывать знаки и символы, модели и схемы для решения учебных и познавательных задач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defRPr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 смысловое чтение; </a:t>
            </a:r>
          </a:p>
        </p:txBody>
      </p:sp>
      <p:pic>
        <p:nvPicPr>
          <p:cNvPr id="9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Метапредметные результаты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5357850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alt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071546"/>
            <a:ext cx="78581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 умение организовывать  учебное сотрудничество и совместную деятельность с учителем и сверстниками;   работать индивидуально и в группе: находить общее решение и разрешать конфликты на основе согласования позиций и учёта интересов;  формулировать, аргументировать и отстаивать своё мнение;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 умение осознанно использовать речевые средства в соответствии с задачей коммуникации для выражения своих чувств, мыслей и потребностей; планирования и регуляции своей деятельности;  владение устной и письменной речью, монологической контекстной речью;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 формирование и развитие компетентности в области использования информационно-коммуникационных технологий (далее ИКТ– компетенции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defRPr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12) формирование и развитие экологического мышления, умение применять его в познавательной, коммуникативной, социальной практике и профессиональной ориентации.</a:t>
            </a:r>
          </a:p>
        </p:txBody>
      </p:sp>
      <p:pic>
        <p:nvPicPr>
          <p:cNvPr id="5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755576" y="1397000"/>
          <a:ext cx="7632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47664" y="836712"/>
            <a:ext cx="55844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Проблемы </a:t>
            </a: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современного этапа обучения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5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000" y="1719263"/>
            <a:ext cx="8407400" cy="4949825"/>
          </a:xfrm>
        </p:spPr>
        <p:txBody>
          <a:bodyPr>
            <a:noAutofit/>
          </a:bodyPr>
          <a:lstStyle/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Определение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понятие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Рисунок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схема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Знание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Цель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Роль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позиция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Модель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</a:t>
            </a: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Содержание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Знание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незнание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Порядок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хаос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Изменение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Простое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сложное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C00000"/>
                </a:solidFill>
              </a:rPr>
              <a:t>Примеры </a:t>
            </a:r>
            <a:r>
              <a:rPr lang="ru-RU" sz="4000" b="1" i="1" dirty="0" smtClean="0">
                <a:solidFill>
                  <a:srgbClr val="C00000"/>
                </a:solidFill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err="1" smtClean="0">
                <a:solidFill>
                  <a:srgbClr val="C00000"/>
                </a:solidFill>
              </a:rPr>
              <a:t>метапредметных</a:t>
            </a:r>
            <a:r>
              <a:rPr lang="ru-RU" sz="4000" b="1" i="1" dirty="0" smtClean="0">
                <a:solidFill>
                  <a:srgbClr val="C00000"/>
                </a:solidFill>
              </a:rPr>
              <a:t> </a:t>
            </a:r>
            <a:r>
              <a:rPr lang="ru-RU" sz="4000" b="1" i="1" dirty="0" smtClean="0">
                <a:solidFill>
                  <a:srgbClr val="C00000"/>
                </a:solidFill>
              </a:rPr>
              <a:t>категорий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288" y="1773238"/>
            <a:ext cx="8407400" cy="4406900"/>
          </a:xfrm>
        </p:spPr>
        <p:txBody>
          <a:bodyPr>
            <a:noAutofit/>
          </a:bodyPr>
          <a:lstStyle/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Анализ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синтез</a:t>
            </a: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Обобщение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Сравнение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Планирование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Коррекция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Контроль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Оценка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самооценка</a:t>
            </a: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Конспектирование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Коммуникация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взаимодействие 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C00000"/>
                </a:solidFill>
              </a:rPr>
              <a:t>Примеры </a:t>
            </a:r>
            <a:r>
              <a:rPr lang="ru-RU" sz="4000" b="1" i="1" dirty="0" err="1" smtClean="0">
                <a:solidFill>
                  <a:srgbClr val="C00000"/>
                </a:solidFill>
              </a:rPr>
              <a:t>метапредметных</a:t>
            </a:r>
            <a:r>
              <a:rPr lang="ru-RU" sz="4000" b="1" i="1" dirty="0" smtClean="0">
                <a:solidFill>
                  <a:srgbClr val="C00000"/>
                </a:solidFill>
              </a:rPr>
              <a:t> учебных действий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altLang="ru-RU" sz="3600" b="1" i="1" dirty="0" err="1" smtClean="0">
                <a:solidFill>
                  <a:srgbClr val="C00000"/>
                </a:solidFill>
              </a:rPr>
              <a:t>Метапредметная</a:t>
            </a:r>
            <a:r>
              <a:rPr lang="ru-RU" altLang="ru-RU" sz="3600" b="1" i="1" dirty="0" smtClean="0">
                <a:solidFill>
                  <a:srgbClr val="C00000"/>
                </a:solidFill>
              </a:rPr>
              <a:t> </a:t>
            </a:r>
            <a:br>
              <a:rPr lang="ru-RU" altLang="ru-RU" sz="3600" b="1" i="1" dirty="0" smtClean="0">
                <a:solidFill>
                  <a:srgbClr val="C00000"/>
                </a:solidFill>
              </a:rPr>
            </a:br>
            <a:r>
              <a:rPr lang="ru-RU" altLang="ru-RU" sz="3600" b="1" i="1" dirty="0" smtClean="0">
                <a:solidFill>
                  <a:srgbClr val="C00000"/>
                </a:solidFill>
              </a:rPr>
              <a:t>образовательная </a:t>
            </a:r>
            <a:r>
              <a:rPr lang="ru-RU" altLang="ru-RU" sz="3600" b="1" i="1" dirty="0" smtClean="0">
                <a:solidFill>
                  <a:srgbClr val="C00000"/>
                </a:solidFill>
              </a:rPr>
              <a:t>среда в школе 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</a:rPr>
              <a:t>- Образовательный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процесс</a:t>
            </a:r>
          </a:p>
          <a:p>
            <a:pPr algn="ctr" eaLnBrk="1" hangingPunct="1"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</a:rPr>
              <a:t>- Методическая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служба</a:t>
            </a:r>
          </a:p>
          <a:p>
            <a:pPr algn="ctr" eaLnBrk="1" hangingPunct="1"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</a:rPr>
              <a:t>- Кабинетная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система</a:t>
            </a:r>
          </a:p>
          <a:p>
            <a:pPr algn="ctr" eaLnBrk="1" hangingPunct="1"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</a:rPr>
              <a:t>- Учебный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план</a:t>
            </a:r>
          </a:p>
          <a:p>
            <a:pPr algn="ctr" eaLnBrk="1" hangingPunct="1"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Arial" charset="0"/>
              </a:rPr>
              <a:t>- П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ланирование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учебного курса</a:t>
            </a:r>
            <a:endParaRPr lang="ru-RU" altLang="ru-RU" sz="2400" b="1" dirty="0" smtClean="0">
              <a:solidFill>
                <a:srgbClr val="002060"/>
              </a:solidFill>
              <a:latin typeface="Arial" charset="0"/>
            </a:endParaRPr>
          </a:p>
          <a:p>
            <a:pPr algn="ctr" eaLnBrk="1" hangingPunct="1"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+mj-lt"/>
              </a:rPr>
              <a:t>- Расписание</a:t>
            </a:r>
            <a:endParaRPr lang="ru-RU" altLang="ru-RU" sz="2400" b="1" dirty="0" smtClean="0">
              <a:solidFill>
                <a:srgbClr val="002060"/>
              </a:solidFill>
              <a:latin typeface="+mj-lt"/>
            </a:endParaRPr>
          </a:p>
          <a:p>
            <a:pPr eaLnBrk="1" hangingPunct="1">
              <a:defRPr/>
            </a:pPr>
            <a:endParaRPr lang="ru-RU" altLang="ru-RU" sz="3200" dirty="0" smtClean="0"/>
          </a:p>
          <a:p>
            <a:pPr eaLnBrk="1" hangingPunct="1">
              <a:defRPr/>
            </a:pPr>
            <a:endParaRPr lang="ru-RU" altLang="ru-RU" sz="3200" dirty="0" smtClean="0"/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789</Words>
  <Application>Microsoft Office PowerPoint</Application>
  <PresentationFormat>Экран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     </vt:lpstr>
      <vt:lpstr>Слайд 2</vt:lpstr>
      <vt:lpstr>Метапредметные результаты</vt:lpstr>
      <vt:lpstr>Слайд 4</vt:lpstr>
      <vt:lpstr>Метапредметные результаты</vt:lpstr>
      <vt:lpstr>Слайд 6</vt:lpstr>
      <vt:lpstr>Примеры  метапредметных категорий</vt:lpstr>
      <vt:lpstr>Примеры метапредметных учебных действий</vt:lpstr>
      <vt:lpstr>Метапредметная  образовательная среда в школе </vt:lpstr>
      <vt:lpstr>Методические формы, технологии, методы и приемы</vt:lpstr>
      <vt:lpstr>Цели типовых метапредметных заданий</vt:lpstr>
      <vt:lpstr> Задание «Кто прав?» </vt:lpstr>
      <vt:lpstr>Задание «Совместное рисование»</vt:lpstr>
      <vt:lpstr>Задания  с использованием сети Интернет</vt:lpstr>
      <vt:lpstr>Критерии оценивания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user</dc:creator>
  <cp:lastModifiedBy>user</cp:lastModifiedBy>
  <cp:revision>5</cp:revision>
  <dcterms:created xsi:type="dcterms:W3CDTF">2016-02-03T11:29:16Z</dcterms:created>
  <dcterms:modified xsi:type="dcterms:W3CDTF">2016-02-03T12:17:04Z</dcterms:modified>
</cp:coreProperties>
</file>