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90" r:id="rId5"/>
    <p:sldId id="291" r:id="rId6"/>
    <p:sldId id="292" r:id="rId7"/>
    <p:sldId id="258" r:id="rId8"/>
    <p:sldId id="293" r:id="rId9"/>
    <p:sldId id="259" r:id="rId10"/>
    <p:sldId id="260" r:id="rId11"/>
    <p:sldId id="294" r:id="rId12"/>
    <p:sldId id="261" r:id="rId13"/>
    <p:sldId id="296" r:id="rId14"/>
    <p:sldId id="295" r:id="rId15"/>
    <p:sldId id="263" r:id="rId16"/>
    <p:sldId id="264" r:id="rId17"/>
    <p:sldId id="265" r:id="rId18"/>
    <p:sldId id="266" r:id="rId19"/>
    <p:sldId id="26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varScale="1">
        <p:scale>
          <a:sx n="59" d="100"/>
          <a:sy n="59" d="100"/>
        </p:scale>
        <p:origin x="-13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03.02.2016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03.02.2016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03.02.2016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03.02.2016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03.02.2016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exasartdepot.com/t-kuck_morebio.aspx" TargetMode="External"/><Relationship Id="rId2" Type="http://schemas.openxmlformats.org/officeDocument/2006/relationships/hyperlink" Target="http://www.prints.com/art.php/Sandra_Kuck/?artist_id=1340&amp;type=6" TargetMode="External"/><Relationship Id="rId1" Type="http://schemas.openxmlformats.org/officeDocument/2006/relationships/slideLayout" Target="../slideLayouts/slideLayout1.xml"/><Relationship Id="rId4" Type="http://schemas.openxmlformats.org/officeDocument/2006/relationships/hyperlink" Target="http://www.art.com/gallery/id--b22457/sweet-angels-posters.htm?ui=79C8792E32D4415D8258AD8C8DF65ED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mg-fotki.yandex.ru/get/72233/137293384.e7/0_132910_b5ee9376_orig.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8790" y="112372"/>
            <a:ext cx="8938409" cy="923330"/>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solidFill>
                  <a:srgbClr val="FF0000"/>
                </a:solidFill>
                <a:effectLst>
                  <a:glow rad="228600">
                    <a:schemeClr val="accent5">
                      <a:satMod val="175000"/>
                      <a:alpha val="40000"/>
                    </a:schemeClr>
                  </a:glow>
                  <a:outerShdw blurRad="80000" dist="40000" dir="5040000" algn="tl">
                    <a:srgbClr val="000000">
                      <a:alpha val="30000"/>
                    </a:srgbClr>
                  </a:outerShdw>
                </a:effectLst>
                <a:latin typeface="Arial Black" panose="020B0A04020102020204" pitchFamily="34" charset="0"/>
              </a:rPr>
              <a:t>Angels by Sandra </a:t>
            </a:r>
            <a:r>
              <a:rPr lang="en-US" sz="5400" b="1" dirty="0" err="1" smtClean="0">
                <a:ln w="11430"/>
                <a:solidFill>
                  <a:srgbClr val="FF0000"/>
                </a:solidFill>
                <a:effectLst>
                  <a:glow rad="228600">
                    <a:schemeClr val="accent5">
                      <a:satMod val="175000"/>
                      <a:alpha val="40000"/>
                    </a:schemeClr>
                  </a:glow>
                  <a:outerShdw blurRad="80000" dist="40000" dir="5040000" algn="tl">
                    <a:srgbClr val="000000">
                      <a:alpha val="30000"/>
                    </a:srgbClr>
                  </a:outerShdw>
                </a:effectLst>
                <a:latin typeface="Arial Black" panose="020B0A04020102020204" pitchFamily="34" charset="0"/>
              </a:rPr>
              <a:t>Kuck</a:t>
            </a:r>
            <a:endParaRPr lang="ru-RU" sz="5400" b="1" dirty="0">
              <a:ln w="11430"/>
              <a:solidFill>
                <a:srgbClr val="FF0000"/>
              </a:solidFill>
              <a:effectLst>
                <a:glow rad="228600">
                  <a:schemeClr val="accent5">
                    <a:satMod val="175000"/>
                    <a:alpha val="40000"/>
                  </a:schemeClr>
                </a:glow>
                <a:outerShdw blurRad="80000" dist="40000" dir="5040000" algn="tl">
                  <a:srgbClr val="000000">
                    <a:alpha val="30000"/>
                  </a:srgbClr>
                </a:outerShdw>
              </a:effectLst>
              <a:latin typeface="Arial Black" panose="020B0A04020102020204" pitchFamily="34" charset="0"/>
            </a:endParaRPr>
          </a:p>
        </p:txBody>
      </p:sp>
      <p:sp>
        <p:nvSpPr>
          <p:cNvPr id="4" name="Прямоугольник 3"/>
          <p:cNvSpPr/>
          <p:nvPr/>
        </p:nvSpPr>
        <p:spPr>
          <a:xfrm>
            <a:off x="129653" y="4180344"/>
            <a:ext cx="8856685" cy="267765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lgn="ctr">
              <a:defRPr/>
            </a:pP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lgn="ctr">
              <a:defRPr/>
            </a:pP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lgn="ctr">
              <a:defRPr/>
            </a:pP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20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ct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 </a:t>
            </a: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 Силантьева</a:t>
            </a: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lgn="ct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Чувашской Республики</a:t>
            </a:r>
            <a:endParaRPr lang="en-US" sz="28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ctr">
              <a:defRPr/>
            </a:pPr>
            <a:endPar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ctr">
              <a:defRPr/>
            </a:pPr>
            <a:r>
              <a:rPr lang="ru-RU" sz="28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en-US" sz="28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6</a:t>
            </a:r>
            <a:endParaRPr lang="ru-RU" sz="28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5" name="Прямоугольник 4"/>
          <p:cNvSpPr/>
          <p:nvPr/>
        </p:nvSpPr>
        <p:spPr>
          <a:xfrm>
            <a:off x="0" y="1124743"/>
            <a:ext cx="8838828" cy="2062103"/>
          </a:xfrm>
          <a:prstGeom prst="rect">
            <a:avLst/>
          </a:prstGeom>
        </p:spPr>
        <p:txBody>
          <a:bodyPr wrap="square">
            <a:spAutoFit/>
          </a:bodyPr>
          <a:lstStyle/>
          <a:p>
            <a:pPr algn="r"/>
            <a:r>
              <a:rPr 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Black" panose="020B0A04020102020204" pitchFamily="34" charset="0"/>
              </a:rPr>
              <a:t>Angels </a:t>
            </a:r>
          </a:p>
          <a:p>
            <a:pPr algn="r"/>
            <a:r>
              <a:rPr 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Black" panose="020B0A04020102020204" pitchFamily="34" charset="0"/>
              </a:rPr>
              <a:t>Gallery  </a:t>
            </a:r>
          </a:p>
          <a:p>
            <a:pPr algn="r"/>
            <a:r>
              <a:rPr 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Black" panose="020B0A04020102020204" pitchFamily="34" charset="0"/>
              </a:rPr>
              <a:t>for 8-11 </a:t>
            </a:r>
          </a:p>
          <a:p>
            <a:pPr algn="r"/>
            <a:r>
              <a:rPr 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Black" panose="020B0A04020102020204" pitchFamily="34" charset="0"/>
              </a:rPr>
              <a:t>Formers</a:t>
            </a:r>
            <a:endParaRPr lang="ru-RU"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19770621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14312"/>
            <a:ext cx="3960440" cy="6494085"/>
          </a:xfrm>
          <a:prstGeom prst="rect">
            <a:avLst/>
          </a:prstGeom>
        </p:spPr>
        <p:txBody>
          <a:bodyPr wrap="square">
            <a:spAutoFit/>
          </a:bodyPr>
          <a:lstStyle/>
          <a:p>
            <a:r>
              <a:rPr lang="en-US" sz="3200" b="1"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Arial Black" panose="020B0A04020102020204" pitchFamily="34" charset="0"/>
              </a:rPr>
              <a:t>Her art has become a National institution, with massive print sales, illustrations in many books and on collectible limited edition plated, greeting cards and gift bags.</a:t>
            </a:r>
            <a:endParaRPr lang="ru-RU" sz="3200" b="1"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Arial Black" panose="020B0A040201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14312"/>
            <a:ext cx="4819650" cy="642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1850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9580" y="160882"/>
            <a:ext cx="4136395" cy="6494085"/>
          </a:xfrm>
          <a:prstGeom prst="rect">
            <a:avLst/>
          </a:prstGeom>
        </p:spPr>
        <p:txBody>
          <a:bodyPr wrap="square">
            <a:spAutoFit/>
          </a:bodyPr>
          <a:lstStyle/>
          <a:p>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alpha val="60000"/>
                    </a:schemeClr>
                  </a:glow>
                  <a:outerShdw blurRad="50800" algn="tl" rotWithShape="0">
                    <a:srgbClr val="000000"/>
                  </a:outerShdw>
                </a:effectLst>
                <a:latin typeface="Arial Black" panose="020B0A04020102020204" pitchFamily="34" charset="0"/>
              </a:rPr>
              <a:t>She finds the children who are her subjects on annual trips to the </a:t>
            </a:r>
            <a:r>
              <a:rPr lang="en-US"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alpha val="60000"/>
                    </a:schemeClr>
                  </a:glow>
                  <a:outerShdw blurRad="50800" algn="tl" rotWithShape="0">
                    <a:srgbClr val="000000"/>
                  </a:outerShdw>
                </a:effectLst>
                <a:latin typeface="Arial Black" panose="020B0A04020102020204" pitchFamily="34" charset="0"/>
              </a:rPr>
              <a:t>Cotswolds</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alpha val="60000"/>
                    </a:schemeClr>
                  </a:glow>
                  <a:outerShdw blurRad="50800" algn="tl" rotWithShape="0">
                    <a:srgbClr val="000000"/>
                  </a:outerShdw>
                </a:effectLst>
                <a:latin typeface="Arial Black" panose="020B0A04020102020204" pitchFamily="34" charset="0"/>
              </a:rPr>
              <a:t>, an area of outstanding natural beauty in England: "There is a "fresh from God" look that children under 5 convey. </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alpha val="60000"/>
                  </a:schemeClr>
                </a:glow>
                <a:outerShdw blurRad="50800" algn="tl" rotWithShape="0">
                  <a:srgbClr val="000000"/>
                </a:outerShdw>
              </a:effectLst>
              <a:latin typeface="Arial Black" panose="020B0A0402010202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19075"/>
            <a:ext cx="4819650" cy="641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99196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176464" cy="6247864"/>
          </a:xfrm>
          <a:prstGeom prst="rect">
            <a:avLst/>
          </a:prstGeom>
        </p:spPr>
        <p:txBody>
          <a:bodyPr wrap="square">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anose="020B0A04020102020204" pitchFamily="34" charset="0"/>
              </a:rPr>
              <a:t>“Their </a:t>
            </a:r>
            <a:r>
              <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anose="020B0A04020102020204" pitchFamily="34" charset="0"/>
              </a:rPr>
              <a:t>skin is perfect, their eyes full of innocence. They look like little angels. I take those qualities and romanticize </a:t>
            </a:r>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anose="020B0A04020102020204" pitchFamily="34" charset="0"/>
              </a:rPr>
              <a:t>them…”</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anose="020B0A0402010202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04775"/>
            <a:ext cx="4819650" cy="664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9947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69966"/>
            <a:ext cx="4295655" cy="6247864"/>
          </a:xfrm>
          <a:prstGeom prst="rect">
            <a:avLst/>
          </a:prstGeom>
        </p:spPr>
        <p:txBody>
          <a:bodyPr wrap="square">
            <a:spAutoFit/>
          </a:bodyPr>
          <a:lstStyle/>
          <a:p>
            <a:r>
              <a:rPr lang="en-US" sz="4000" b="1" spc="50" dirty="0" smtClean="0">
                <a:ln w="12700" cmpd="sng">
                  <a:solidFill>
                    <a:schemeClr val="accent6">
                      <a:satMod val="120000"/>
                      <a:shade val="80000"/>
                    </a:schemeClr>
                  </a:solidFill>
                  <a:prstDash val="solid"/>
                </a:ln>
                <a:solidFill>
                  <a:srgbClr val="C00000"/>
                </a:solidFill>
                <a:effectLst>
                  <a:glow rad="53100">
                    <a:schemeClr val="accent6">
                      <a:satMod val="180000"/>
                      <a:alpha val="30000"/>
                    </a:schemeClr>
                  </a:glow>
                </a:effectLst>
                <a:latin typeface="Arial Black" panose="020B0A04020102020204" pitchFamily="34" charset="0"/>
              </a:rPr>
              <a:t> </a:t>
            </a:r>
            <a:r>
              <a:rPr lang="en-US" sz="4000" b="1" spc="50" dirty="0">
                <a:ln w="12700" cmpd="sng">
                  <a:solidFill>
                    <a:schemeClr val="accent6">
                      <a:satMod val="120000"/>
                      <a:shade val="80000"/>
                    </a:schemeClr>
                  </a:solidFill>
                  <a:prstDash val="solid"/>
                </a:ln>
                <a:solidFill>
                  <a:srgbClr val="C00000"/>
                </a:solidFill>
                <a:effectLst>
                  <a:glow rad="53100">
                    <a:schemeClr val="accent6">
                      <a:satMod val="180000"/>
                      <a:alpha val="30000"/>
                    </a:schemeClr>
                  </a:glow>
                </a:effectLst>
                <a:latin typeface="Arial Black" panose="020B0A04020102020204" pitchFamily="34" charset="0"/>
              </a:rPr>
              <a:t>As far as the pink–cheeked children who pose for me, most are from Cotswold, England where we travel once a year."</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7175" y="238336"/>
            <a:ext cx="4435374"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107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157"/>
          <a:stretch/>
        </p:blipFill>
        <p:spPr bwMode="auto">
          <a:xfrm>
            <a:off x="4123184" y="260648"/>
            <a:ext cx="4819650" cy="641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79512" y="260648"/>
            <a:ext cx="3943672" cy="6124754"/>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800" b="1" dirty="0">
                <a:ln/>
                <a:solidFill>
                  <a:srgbClr val="92D050"/>
                </a:solidFill>
                <a:latin typeface="Arial Black" panose="020B0A04020102020204" pitchFamily="34" charset="0"/>
              </a:rPr>
              <a:t>Sandra finds her inspiration from many different sources, including the special relationship between mother and child, the beauty of a country garden, or the fine furnishings and the clothing of the Victorian era.</a:t>
            </a:r>
            <a:endParaRPr lang="ru-RU" sz="2800" b="1" dirty="0">
              <a:ln/>
              <a:solidFill>
                <a:srgbClr val="92D050"/>
              </a:solidFill>
              <a:latin typeface="Arial Black" panose="020B0A04020102020204" pitchFamily="34" charset="0"/>
            </a:endParaRPr>
          </a:p>
        </p:txBody>
      </p:sp>
    </p:spTree>
    <p:extLst>
      <p:ext uri="{BB962C8B-B14F-4D97-AF65-F5344CB8AC3E}">
        <p14:creationId xmlns:p14="http://schemas.microsoft.com/office/powerpoint/2010/main" val="26134509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73873"/>
            <a:ext cx="3960440" cy="6186309"/>
          </a:xfrm>
          <a:prstGeom prst="rect">
            <a:avLst/>
          </a:prstGeom>
        </p:spPr>
        <p:txBody>
          <a:bodyPr wrap="square">
            <a:spAutoFit/>
          </a:bodyPr>
          <a:lstStyle/>
          <a:p>
            <a:r>
              <a:rPr lang="en-US" sz="3600" b="1" dirty="0">
                <a:ln w="17780" cmpd="sng">
                  <a:solidFill>
                    <a:schemeClr val="accent1">
                      <a:tint val="3000"/>
                    </a:schemeClr>
                  </a:solidFill>
                  <a:prstDash val="solid"/>
                  <a:miter lim="800000"/>
                </a:ln>
                <a:solidFill>
                  <a:srgbClr val="00B0F0"/>
                </a:solidFill>
                <a:effectLst>
                  <a:outerShdw blurRad="55000" dist="50800" dir="5400000" algn="tl">
                    <a:srgbClr val="000000">
                      <a:alpha val="33000"/>
                    </a:srgbClr>
                  </a:outerShdw>
                </a:effectLst>
                <a:latin typeface="Arial Black" panose="020B0A04020102020204" pitchFamily="34" charset="0"/>
              </a:rPr>
              <a:t>Born in East Liverpool, Ohio, she attended University of California, Los Angeles and the Arts Students League, New York City. </a:t>
            </a:r>
            <a:endParaRPr lang="ru-RU" sz="3600" b="1" dirty="0">
              <a:ln w="17780" cmpd="sng">
                <a:solidFill>
                  <a:schemeClr val="accent1">
                    <a:tint val="3000"/>
                  </a:schemeClr>
                </a:solidFill>
                <a:prstDash val="solid"/>
                <a:miter lim="800000"/>
              </a:ln>
              <a:solidFill>
                <a:srgbClr val="00B0F0"/>
              </a:solidFill>
              <a:effectLst>
                <a:outerShdw blurRad="55000" dist="50800" dir="5400000" algn="tl">
                  <a:srgbClr val="000000">
                    <a:alpha val="33000"/>
                  </a:srgbClr>
                </a:outerShdw>
              </a:effectLst>
              <a:latin typeface="Arial Black" panose="020B0A04020102020204" pitchFamily="34" charset="0"/>
            </a:endParaRP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485"/>
          <a:stretch/>
        </p:blipFill>
        <p:spPr bwMode="auto">
          <a:xfrm>
            <a:off x="4139952" y="173873"/>
            <a:ext cx="4819650" cy="649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6179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820" y="202264"/>
            <a:ext cx="3878124" cy="6124754"/>
          </a:xfrm>
          <a:prstGeom prst="rect">
            <a:avLst/>
          </a:prstGeom>
        </p:spPr>
        <p:txBody>
          <a:bodyPr wrap="square">
            <a:spAutoFit/>
          </a:bodyPr>
          <a:lstStyle/>
          <a:p>
            <a:r>
              <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She is five-time award winner, Artist of the Year, Association of Limited Edition Dealers (unprecedented in the 92 year history of limited editions) and selected "Woman of the Year", by the Council of Cerebral </a:t>
            </a: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Palsy.</a:t>
            </a:r>
            <a:endPar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265"/>
          <a:stretch/>
        </p:blipFill>
        <p:spPr bwMode="auto">
          <a:xfrm>
            <a:off x="4067944" y="205405"/>
            <a:ext cx="4819650" cy="6483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1497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6172"/>
            <a:ext cx="4824536" cy="6645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860032" y="155441"/>
            <a:ext cx="4067944" cy="6555641"/>
          </a:xfrm>
          <a:prstGeom prst="rect">
            <a:avLst/>
          </a:prstGeom>
        </p:spPr>
        <p:txBody>
          <a:bodyPr wrap="square">
            <a:spAutoFit/>
          </a:bodyPr>
          <a:lstStyle/>
          <a:p>
            <a:pPr algn="r"/>
            <a:r>
              <a:rPr lang="en-US" sz="2800" b="1" spc="50" dirty="0">
                <a:ln w="13500">
                  <a:solidFill>
                    <a:schemeClr val="accent1">
                      <a:shade val="2500"/>
                      <a:alpha val="6500"/>
                    </a:schemeClr>
                  </a:solidFill>
                  <a:prstDash val="solid"/>
                </a:ln>
                <a:solidFill>
                  <a:srgbClr val="FF0000">
                    <a:alpha val="95000"/>
                  </a:srgbClr>
                </a:solidFill>
                <a:effectLst>
                  <a:glow rad="139700">
                    <a:schemeClr val="accent3">
                      <a:satMod val="175000"/>
                      <a:alpha val="40000"/>
                    </a:schemeClr>
                  </a:glow>
                  <a:innerShdw blurRad="50900" dist="38500" dir="13500000">
                    <a:srgbClr val="000000">
                      <a:alpha val="60000"/>
                    </a:srgbClr>
                  </a:innerShdw>
                </a:effectLst>
                <a:latin typeface="Arial Black" panose="020B0A04020102020204" pitchFamily="34" charset="0"/>
              </a:rPr>
              <a:t>Admirers </a:t>
            </a:r>
            <a:r>
              <a:rPr lang="en-US" sz="2800" b="1" spc="50" dirty="0" smtClean="0">
                <a:ln w="13500">
                  <a:solidFill>
                    <a:schemeClr val="accent1">
                      <a:shade val="2500"/>
                      <a:alpha val="6500"/>
                    </a:schemeClr>
                  </a:solidFill>
                  <a:prstDash val="solid"/>
                </a:ln>
                <a:solidFill>
                  <a:srgbClr val="FF0000">
                    <a:alpha val="95000"/>
                  </a:srgbClr>
                </a:solidFill>
                <a:effectLst>
                  <a:glow rad="139700">
                    <a:schemeClr val="accent3">
                      <a:satMod val="175000"/>
                      <a:alpha val="40000"/>
                    </a:schemeClr>
                  </a:glow>
                  <a:innerShdw blurRad="50900" dist="38500" dir="13500000">
                    <a:srgbClr val="000000">
                      <a:alpha val="60000"/>
                    </a:srgbClr>
                  </a:innerShdw>
                </a:effectLst>
                <a:latin typeface="Arial Black" panose="020B0A04020102020204" pitchFamily="34" charset="0"/>
              </a:rPr>
              <a:t>of </a:t>
            </a:r>
            <a:r>
              <a:rPr lang="en-US" sz="2800" b="1" spc="50" dirty="0">
                <a:ln w="13500">
                  <a:solidFill>
                    <a:schemeClr val="accent1">
                      <a:shade val="2500"/>
                      <a:alpha val="6500"/>
                    </a:schemeClr>
                  </a:solidFill>
                  <a:prstDash val="solid"/>
                </a:ln>
                <a:solidFill>
                  <a:srgbClr val="FF0000">
                    <a:alpha val="95000"/>
                  </a:srgbClr>
                </a:solidFill>
                <a:effectLst>
                  <a:glow rad="139700">
                    <a:schemeClr val="accent3">
                      <a:satMod val="175000"/>
                      <a:alpha val="40000"/>
                    </a:schemeClr>
                  </a:glow>
                  <a:innerShdw blurRad="50900" dist="38500" dir="13500000">
                    <a:srgbClr val="000000">
                      <a:alpha val="60000"/>
                    </a:srgbClr>
                  </a:innerShdw>
                </a:effectLst>
                <a:latin typeface="Arial Black" panose="020B0A04020102020204" pitchFamily="34" charset="0"/>
              </a:rPr>
              <a:t>Sandra </a:t>
            </a:r>
            <a:r>
              <a:rPr lang="en-US" sz="2800" b="1" spc="50" dirty="0" err="1">
                <a:ln w="13500">
                  <a:solidFill>
                    <a:schemeClr val="accent1">
                      <a:shade val="2500"/>
                      <a:alpha val="6500"/>
                    </a:schemeClr>
                  </a:solidFill>
                  <a:prstDash val="solid"/>
                </a:ln>
                <a:solidFill>
                  <a:srgbClr val="FF0000">
                    <a:alpha val="95000"/>
                  </a:srgbClr>
                </a:solidFill>
                <a:effectLst>
                  <a:glow rad="139700">
                    <a:schemeClr val="accent3">
                      <a:satMod val="175000"/>
                      <a:alpha val="40000"/>
                    </a:schemeClr>
                  </a:glow>
                  <a:innerShdw blurRad="50900" dist="38500" dir="13500000">
                    <a:srgbClr val="000000">
                      <a:alpha val="60000"/>
                    </a:srgbClr>
                  </a:innerShdw>
                </a:effectLst>
                <a:latin typeface="Arial Black" panose="020B0A04020102020204" pitchFamily="34" charset="0"/>
              </a:rPr>
              <a:t>Kuck</a:t>
            </a:r>
            <a:r>
              <a:rPr lang="en-US" sz="2800" b="1" spc="50" dirty="0">
                <a:ln w="13500">
                  <a:solidFill>
                    <a:schemeClr val="accent1">
                      <a:shade val="2500"/>
                      <a:alpha val="6500"/>
                    </a:schemeClr>
                  </a:solidFill>
                  <a:prstDash val="solid"/>
                </a:ln>
                <a:solidFill>
                  <a:srgbClr val="FF0000">
                    <a:alpha val="95000"/>
                  </a:srgbClr>
                </a:solidFill>
                <a:effectLst>
                  <a:glow rad="139700">
                    <a:schemeClr val="accent3">
                      <a:satMod val="175000"/>
                      <a:alpha val="40000"/>
                    </a:schemeClr>
                  </a:glow>
                  <a:innerShdw blurRad="50900" dist="38500" dir="13500000">
                    <a:srgbClr val="000000">
                      <a:alpha val="60000"/>
                    </a:srgbClr>
                  </a:innerShdw>
                </a:effectLst>
                <a:latin typeface="Arial Black" panose="020B0A04020102020204" pitchFamily="34" charset="0"/>
              </a:rPr>
              <a:t> know that this talented artist puts a little of herself into every painting. Her strong sense of family and appreciation for beauty is echoed in all of her works, with which she has captured a loyal and appreciative audience.</a:t>
            </a:r>
            <a:endParaRPr lang="ru-RU" sz="2800" b="1" spc="50" dirty="0">
              <a:ln w="13500">
                <a:solidFill>
                  <a:schemeClr val="accent1">
                    <a:shade val="2500"/>
                    <a:alpha val="6500"/>
                  </a:schemeClr>
                </a:solidFill>
                <a:prstDash val="solid"/>
              </a:ln>
              <a:solidFill>
                <a:srgbClr val="FF0000">
                  <a:alpha val="95000"/>
                </a:srgbClr>
              </a:solidFill>
              <a:effectLst>
                <a:glow rad="139700">
                  <a:schemeClr val="accent3">
                    <a:satMod val="175000"/>
                    <a:alpha val="40000"/>
                  </a:schemeClr>
                </a:glow>
                <a:innerShdw blurRad="50900" dist="38500" dir="13500000">
                  <a:srgbClr val="000000">
                    <a:alpha val="60000"/>
                  </a:srgbClr>
                </a:innerShdw>
              </a:effectLst>
              <a:latin typeface="Arial Black" panose="020B0A04020102020204" pitchFamily="34" charset="0"/>
            </a:endParaRPr>
          </a:p>
        </p:txBody>
      </p:sp>
    </p:spTree>
    <p:extLst>
      <p:ext uri="{BB962C8B-B14F-4D97-AF65-F5344CB8AC3E}">
        <p14:creationId xmlns:p14="http://schemas.microsoft.com/office/powerpoint/2010/main" val="27292364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95286" y="260648"/>
            <a:ext cx="3883671" cy="6863417"/>
          </a:xfrm>
          <a:prstGeom prst="rect">
            <a:avLst/>
          </a:prstGeom>
        </p:spPr>
        <p:txBody>
          <a:bodyPr wrap="square">
            <a:spAutoFit/>
          </a:bodyPr>
          <a:lstStyle/>
          <a:p>
            <a:pPr algn="r"/>
            <a:r>
              <a:rPr lang="en-US" sz="4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Arial Black" panose="020B0A04020102020204" pitchFamily="34" charset="0"/>
              </a:rPr>
              <a:t>Sandra </a:t>
            </a:r>
            <a:r>
              <a:rPr lang="en-US" sz="40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Arial Black" panose="020B0A04020102020204" pitchFamily="34" charset="0"/>
              </a:rPr>
              <a:t>Kuck</a:t>
            </a:r>
            <a:r>
              <a:rPr lang="en-US" sz="4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Arial Black" panose="020B0A04020102020204" pitchFamily="34" charset="0"/>
              </a:rPr>
              <a:t> </a:t>
            </a:r>
            <a:r>
              <a:rPr lang="en-US" sz="4000"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Arial Black" panose="020B0A04020102020204" pitchFamily="34" charset="0"/>
              </a:rPr>
              <a:t> </a:t>
            </a:r>
            <a:r>
              <a:rPr lang="en-US" sz="4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Arial Black" panose="020B0A04020102020204" pitchFamily="34" charset="0"/>
              </a:rPr>
              <a:t>lives and maintains a studio in Boca Raton, Florida, where she paints art, prints and posters.</a:t>
            </a:r>
          </a:p>
          <a:p>
            <a:pPr algn="r"/>
            <a:endParaRPr lang="en-US" sz="4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Arial Black" panose="020B0A04020102020204" pitchFamily="34"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404664"/>
            <a:ext cx="4599751"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6789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980728"/>
            <a:ext cx="1135888" cy="646331"/>
          </a:xfrm>
          <a:prstGeom prst="rect">
            <a:avLst/>
          </a:prstGeom>
          <a:noFill/>
        </p:spPr>
        <p:txBody>
          <a:bodyPr wrap="none" rtlCol="0">
            <a:spAutoFit/>
          </a:bodyPr>
          <a:lstStyle/>
          <a:p>
            <a:r>
              <a:rPr lang="ru-RU" dirty="0" smtClean="0"/>
              <a:t>Источник</a:t>
            </a:r>
          </a:p>
          <a:p>
            <a:endParaRPr lang="ru-RU" dirty="0"/>
          </a:p>
        </p:txBody>
      </p:sp>
      <p:sp>
        <p:nvSpPr>
          <p:cNvPr id="3" name="Прямоугольник 2"/>
          <p:cNvSpPr/>
          <p:nvPr/>
        </p:nvSpPr>
        <p:spPr>
          <a:xfrm>
            <a:off x="539552" y="1627059"/>
            <a:ext cx="8280920" cy="2031325"/>
          </a:xfrm>
          <a:prstGeom prst="rect">
            <a:avLst/>
          </a:prstGeom>
        </p:spPr>
        <p:txBody>
          <a:bodyPr wrap="square">
            <a:spAutoFit/>
          </a:bodyPr>
          <a:lstStyle/>
          <a:p>
            <a:r>
              <a:rPr lang="en-US" dirty="0">
                <a:hlinkClick r:id="rId2"/>
              </a:rPr>
              <a:t>http://www.prints.com/art.php/Sandra_Kuck/?</a:t>
            </a:r>
            <a:r>
              <a:rPr lang="en-US" dirty="0" smtClean="0">
                <a:hlinkClick r:id="rId2"/>
              </a:rPr>
              <a:t>artist_id=1340&amp;type=6</a:t>
            </a:r>
            <a:endParaRPr lang="ru-RU" dirty="0" smtClean="0"/>
          </a:p>
          <a:p>
            <a:r>
              <a:rPr lang="en-US" dirty="0">
                <a:hlinkClick r:id="rId3"/>
              </a:rPr>
              <a:t>https://</a:t>
            </a:r>
            <a:r>
              <a:rPr lang="en-US" dirty="0" smtClean="0">
                <a:hlinkClick r:id="rId3"/>
              </a:rPr>
              <a:t>www.texasartdepot.com/t-kuck_morebio.aspx</a:t>
            </a:r>
            <a:endParaRPr lang="ru-RU" dirty="0" smtClean="0"/>
          </a:p>
          <a:p>
            <a:r>
              <a:rPr lang="en-US" dirty="0">
                <a:hlinkClick r:id="rId4"/>
              </a:rPr>
              <a:t>http://www.art.com/gallery/id--</a:t>
            </a:r>
            <a:r>
              <a:rPr lang="en-US" dirty="0" smtClean="0">
                <a:hlinkClick r:id="rId4"/>
              </a:rPr>
              <a:t>b22457/sweet-angels-posters.htm?ui=79C8792E32D4415D8258AD8C8DF65ED5</a:t>
            </a:r>
            <a:endParaRPr lang="ru-RU" dirty="0" smtClean="0"/>
          </a:p>
          <a:p>
            <a:endParaRPr lang="ru-RU" dirty="0"/>
          </a:p>
          <a:p>
            <a:endParaRPr lang="ru-RU" dirty="0" smtClean="0"/>
          </a:p>
          <a:p>
            <a:endParaRPr lang="ru-RU" dirty="0"/>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861048"/>
            <a:ext cx="8424936" cy="2862322"/>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600" b="1" dirty="0">
                <a:ln/>
                <a:solidFill>
                  <a:schemeClr val="accent3"/>
                </a:solidFill>
                <a:latin typeface="Arial Black" panose="020B0A04020102020204" pitchFamily="34" charset="0"/>
              </a:rPr>
              <a:t>Sandra </a:t>
            </a:r>
            <a:r>
              <a:rPr lang="en-US" sz="3600" b="1" dirty="0" err="1">
                <a:ln/>
                <a:solidFill>
                  <a:schemeClr val="accent3"/>
                </a:solidFill>
                <a:latin typeface="Arial Black" panose="020B0A04020102020204" pitchFamily="34" charset="0"/>
              </a:rPr>
              <a:t>Kuck</a:t>
            </a:r>
            <a:r>
              <a:rPr lang="en-US" sz="3600" b="1" dirty="0">
                <a:ln/>
                <a:solidFill>
                  <a:schemeClr val="accent3"/>
                </a:solidFill>
                <a:latin typeface="Arial Black" panose="020B0A04020102020204" pitchFamily="34" charset="0"/>
              </a:rPr>
              <a:t> is one of America's most collected artists.  Her artistry creates images of nostalgia, peaceful memories and the beauty of childhood.</a:t>
            </a:r>
            <a:endParaRPr lang="ru-RU" sz="3600" b="1" dirty="0">
              <a:ln/>
              <a:solidFill>
                <a:schemeClr val="accent3"/>
              </a:solidFill>
              <a:latin typeface="Arial Black" panose="020B0A04020102020204" pitchFamily="34"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39" y="476672"/>
            <a:ext cx="3039367"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862379" y="414534"/>
            <a:ext cx="4844468" cy="3416320"/>
          </a:xfrm>
          <a:prstGeom prst="rect">
            <a:avLst/>
          </a:prstGeom>
        </p:spPr>
        <p:txBody>
          <a:bodyPr wrap="none">
            <a:spAutoFit/>
          </a:bodyPr>
          <a:lstStyle/>
          <a:p>
            <a:pPr algn="r"/>
            <a:r>
              <a:rPr lang="en-US" sz="7200" b="1" dirty="0" smtClean="0">
                <a:ln/>
                <a:solidFill>
                  <a:srgbClr val="FFFF00"/>
                </a:solidFill>
                <a:latin typeface="Arial Black" panose="020B0A04020102020204" pitchFamily="34" charset="0"/>
              </a:rPr>
              <a:t>Meet </a:t>
            </a:r>
          </a:p>
          <a:p>
            <a:pPr algn="r"/>
            <a:r>
              <a:rPr lang="en-US" sz="7200" b="1" dirty="0" smtClean="0">
                <a:ln/>
                <a:solidFill>
                  <a:srgbClr val="FFFF00"/>
                </a:solidFill>
                <a:latin typeface="Arial Black" panose="020B0A04020102020204" pitchFamily="34" charset="0"/>
              </a:rPr>
              <a:t>Sandra’s </a:t>
            </a:r>
          </a:p>
          <a:p>
            <a:pPr algn="r"/>
            <a:r>
              <a:rPr lang="en-US" sz="7200" b="1" dirty="0" smtClean="0">
                <a:ln/>
                <a:solidFill>
                  <a:srgbClr val="FFFF00"/>
                </a:solidFill>
                <a:latin typeface="Arial Black" panose="020B0A04020102020204" pitchFamily="34" charset="0"/>
              </a:rPr>
              <a:t>Angels!</a:t>
            </a:r>
            <a:endParaRPr lang="ru-RU" sz="4400" dirty="0">
              <a:solidFill>
                <a:srgbClr val="FFFF00"/>
              </a:solidFill>
            </a:endParaRPr>
          </a:p>
        </p:txBody>
      </p:sp>
    </p:spTree>
    <p:extLst>
      <p:ext uri="{BB962C8B-B14F-4D97-AF65-F5344CB8AC3E}">
        <p14:creationId xmlns:p14="http://schemas.microsoft.com/office/powerpoint/2010/main" val="26328900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63590"/>
            <a:ext cx="4914055" cy="655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35432" y="163590"/>
            <a:ext cx="4125072" cy="6740307"/>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a:ln w="11430"/>
                <a:solidFill>
                  <a:srgbClr val="FFFF00"/>
                </a:solidFill>
                <a:effectLst>
                  <a:outerShdw blurRad="80000" dist="40000" dir="5040000" algn="tl">
                    <a:srgbClr val="000000">
                      <a:alpha val="30000"/>
                    </a:srgbClr>
                  </a:outerShdw>
                </a:effectLst>
                <a:latin typeface="Arial Black" panose="020B0A04020102020204" pitchFamily="34" charset="0"/>
              </a:rPr>
              <a:t>Sandra </a:t>
            </a:r>
            <a:r>
              <a:rPr lang="en-US" sz="3600" b="1" dirty="0" err="1">
                <a:ln w="11430"/>
                <a:solidFill>
                  <a:srgbClr val="FFFF00"/>
                </a:solidFill>
                <a:effectLst>
                  <a:outerShdw blurRad="80000" dist="40000" dir="5040000" algn="tl">
                    <a:srgbClr val="000000">
                      <a:alpha val="30000"/>
                    </a:srgbClr>
                  </a:outerShdw>
                </a:effectLst>
                <a:latin typeface="Arial Black" panose="020B0A04020102020204" pitchFamily="34" charset="0"/>
              </a:rPr>
              <a:t>Kuck</a:t>
            </a:r>
            <a:r>
              <a:rPr lang="en-US" sz="3600" b="1" dirty="0">
                <a:ln w="11430"/>
                <a:solidFill>
                  <a:srgbClr val="FFFF00"/>
                </a:solidFill>
                <a:effectLst>
                  <a:outerShdw blurRad="80000" dist="40000" dir="5040000" algn="tl">
                    <a:srgbClr val="000000">
                      <a:alpha val="30000"/>
                    </a:srgbClr>
                  </a:outerShdw>
                </a:effectLst>
                <a:latin typeface="Arial Black" panose="020B0A04020102020204" pitchFamily="34" charset="0"/>
              </a:rPr>
              <a:t> describes herself as a “romantic realist.” Her nostalgic settings and angelic children evoke memories and emotions of childhood. </a:t>
            </a:r>
            <a:endParaRPr lang="ru-RU" sz="3600" b="1" dirty="0">
              <a:ln w="11430"/>
              <a:solidFill>
                <a:srgbClr val="FFFF00"/>
              </a:solidFill>
              <a:effectLst>
                <a:outerShdw blurRad="80000" dist="40000" dir="5040000" algn="tl">
                  <a:srgbClr val="000000">
                    <a:alpha val="30000"/>
                  </a:srgbClr>
                </a:outerShdw>
              </a:effectLst>
              <a:latin typeface="Arial Black" panose="020B0A04020102020204" pitchFamily="34" charset="0"/>
            </a:endParaRPr>
          </a:p>
        </p:txBody>
      </p:sp>
    </p:spTree>
    <p:extLst>
      <p:ext uri="{BB962C8B-B14F-4D97-AF65-F5344CB8AC3E}">
        <p14:creationId xmlns:p14="http://schemas.microsoft.com/office/powerpoint/2010/main" val="13655027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99196"/>
            <a:ext cx="4819650" cy="642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51520" y="199196"/>
            <a:ext cx="3816424" cy="6494085"/>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a:ln w="11430"/>
                <a:solidFill>
                  <a:srgbClr val="92D050"/>
                </a:solidFill>
                <a:effectLst>
                  <a:outerShdw blurRad="80000" dist="40000" dir="5040000" algn="tl">
                    <a:srgbClr val="000000">
                      <a:alpha val="30000"/>
                    </a:srgbClr>
                  </a:outerShdw>
                </a:effectLst>
                <a:latin typeface="Arial Black" panose="020B0A04020102020204" pitchFamily="34" charset="0"/>
              </a:rPr>
              <a:t>With vibrant color, delicate lighting, and exquisite lace and flowers, Sandra creates a romantic and peaceful atmosphere, capturing the beauty and simplicity of days gone by.</a:t>
            </a:r>
          </a:p>
        </p:txBody>
      </p:sp>
    </p:spTree>
    <p:extLst>
      <p:ext uri="{BB962C8B-B14F-4D97-AF65-F5344CB8AC3E}">
        <p14:creationId xmlns:p14="http://schemas.microsoft.com/office/powerpoint/2010/main" val="9254895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00648"/>
            <a:ext cx="3816424" cy="62478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000" b="1" dirty="0">
                <a:ln w="11430"/>
                <a:solidFill>
                  <a:srgbClr val="002060"/>
                </a:solidFill>
                <a:effectLst>
                  <a:outerShdw blurRad="80000" dist="40000" dir="5040000" algn="tl">
                    <a:srgbClr val="000000">
                      <a:alpha val="30000"/>
                    </a:srgbClr>
                  </a:outerShdw>
                </a:effectLst>
                <a:latin typeface="Arial Black" panose="020B0A04020102020204" pitchFamily="34" charset="0"/>
              </a:rPr>
              <a:t>Encouraged by her mother, another gifted painter, Sandra </a:t>
            </a:r>
            <a:r>
              <a:rPr lang="en-US" sz="4000" b="1" dirty="0" err="1">
                <a:ln w="11430"/>
                <a:solidFill>
                  <a:srgbClr val="002060"/>
                </a:solidFill>
                <a:effectLst>
                  <a:outerShdw blurRad="80000" dist="40000" dir="5040000" algn="tl">
                    <a:srgbClr val="000000">
                      <a:alpha val="30000"/>
                    </a:srgbClr>
                  </a:outerShdw>
                </a:effectLst>
                <a:latin typeface="Arial Black" panose="020B0A04020102020204" pitchFamily="34" charset="0"/>
              </a:rPr>
              <a:t>Kuck</a:t>
            </a:r>
            <a:r>
              <a:rPr lang="en-US" sz="4000" b="1" dirty="0">
                <a:ln w="11430"/>
                <a:solidFill>
                  <a:srgbClr val="002060"/>
                </a:solidFill>
                <a:effectLst>
                  <a:outerShdw blurRad="80000" dist="40000" dir="5040000" algn="tl">
                    <a:srgbClr val="000000">
                      <a:alpha val="30000"/>
                    </a:srgbClr>
                  </a:outerShdw>
                </a:effectLst>
                <a:latin typeface="Arial Black" panose="020B0A04020102020204" pitchFamily="34" charset="0"/>
              </a:rPr>
              <a:t> started painting at 14 years old. </a:t>
            </a:r>
            <a:endParaRPr lang="ru-RU" sz="4000" b="1" dirty="0">
              <a:ln w="11430"/>
              <a:solidFill>
                <a:srgbClr val="002060"/>
              </a:solidFill>
              <a:effectLst>
                <a:outerShdw blurRad="80000" dist="40000" dir="5040000" algn="tl">
                  <a:srgbClr val="000000">
                    <a:alpha val="30000"/>
                  </a:srgbClr>
                </a:outerShdw>
              </a:effectLst>
              <a:latin typeface="Arial Black" panose="020B0A040201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00648"/>
            <a:ext cx="4819650" cy="642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9469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83136"/>
            <a:ext cx="3816424" cy="612475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a:ln w="11430"/>
                <a:solidFill>
                  <a:schemeClr val="accent6">
                    <a:lumMod val="40000"/>
                    <a:lumOff val="60000"/>
                  </a:schemeClr>
                </a:solidFill>
                <a:effectLst>
                  <a:outerShdw blurRad="80000" dist="40000" dir="5040000" algn="tl">
                    <a:srgbClr val="000000">
                      <a:alpha val="30000"/>
                    </a:srgbClr>
                  </a:outerShdw>
                </a:effectLst>
                <a:latin typeface="Arial Black" panose="020B0A04020102020204" pitchFamily="34" charset="0"/>
              </a:rPr>
              <a:t>She was born in East Liverpool, Ohio, and after graduating from high school in California continued her education at University of California, Los Angeles and the Arts Students League, New York City</a:t>
            </a:r>
            <a:endParaRPr lang="ru-RU" sz="2800" b="1" dirty="0">
              <a:ln w="11430"/>
              <a:solidFill>
                <a:schemeClr val="accent6">
                  <a:lumMod val="40000"/>
                  <a:lumOff val="60000"/>
                </a:schemeClr>
              </a:solidFill>
              <a:effectLst>
                <a:outerShdw blurRad="80000" dist="40000" dir="5040000" algn="tl">
                  <a:srgbClr val="000000">
                    <a:alpha val="30000"/>
                  </a:srgbClr>
                </a:outerShdw>
              </a:effectLst>
              <a:latin typeface="Arial Black" panose="020B0A040201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83136"/>
            <a:ext cx="4819650" cy="642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46325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09594"/>
            <a:ext cx="3600400" cy="6740307"/>
          </a:xfrm>
          <a:prstGeom prst="rect">
            <a:avLst/>
          </a:prstGeom>
        </p:spPr>
        <p:txBody>
          <a:bodyPr wrap="square">
            <a:spAutoFit/>
          </a:bodyPr>
          <a:lstStyle/>
          <a:p>
            <a:r>
              <a:rPr lang="en-US" sz="3600" b="1" dirty="0" smtClean="0">
                <a:ln w="10541" cmpd="sng">
                  <a:solidFill>
                    <a:schemeClr val="accent1">
                      <a:shade val="88000"/>
                      <a:satMod val="110000"/>
                    </a:schemeClr>
                  </a:solidFill>
                  <a:prstDash val="solid"/>
                </a:ln>
                <a:solidFill>
                  <a:srgbClr val="C00000"/>
                </a:solidFill>
                <a:latin typeface="Arial Black" panose="020B0A04020102020204" pitchFamily="34" charset="0"/>
              </a:rPr>
              <a:t>She </a:t>
            </a:r>
            <a:r>
              <a:rPr lang="en-US" sz="3600" b="1" dirty="0">
                <a:ln w="10541" cmpd="sng">
                  <a:solidFill>
                    <a:schemeClr val="accent1">
                      <a:shade val="88000"/>
                      <a:satMod val="110000"/>
                    </a:schemeClr>
                  </a:solidFill>
                  <a:prstDash val="solid"/>
                </a:ln>
                <a:solidFill>
                  <a:srgbClr val="C00000"/>
                </a:solidFill>
                <a:latin typeface="Arial Black" panose="020B0A04020102020204" pitchFamily="34" charset="0"/>
              </a:rPr>
              <a:t>is an unprecedented seven times National Association of Limited Edition Dealers Artist of the Year award winner.</a:t>
            </a:r>
            <a:endParaRPr lang="ru-RU" sz="3600" b="1" dirty="0">
              <a:ln w="10541" cmpd="sng">
                <a:solidFill>
                  <a:schemeClr val="accent1">
                    <a:shade val="88000"/>
                    <a:satMod val="110000"/>
                  </a:schemeClr>
                </a:solidFill>
                <a:prstDash val="solid"/>
              </a:ln>
              <a:solidFill>
                <a:srgbClr val="C00000"/>
              </a:solidFill>
              <a:latin typeface="Arial Black" panose="020B0A040201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07018"/>
            <a:ext cx="4819650" cy="642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19331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17693"/>
            <a:ext cx="3888432" cy="67403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"My paintings are meant to be an escape from reality, an escape to the charm and romanticism of a Victorian era, rich in detail, pattern and decoration</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 “ </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endParaRPr>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472" t="3933" r="5529" b="4150"/>
          <a:stretch/>
        </p:blipFill>
        <p:spPr bwMode="auto">
          <a:xfrm>
            <a:off x="4120504" y="260648"/>
            <a:ext cx="4796585"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25741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19075"/>
            <a:ext cx="3816424" cy="6494085"/>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200" b="1" dirty="0" smtClean="0">
                <a:ln/>
                <a:solidFill>
                  <a:schemeClr val="accent3"/>
                </a:solidFill>
                <a:latin typeface="Arial Black" panose="020B0A04020102020204" pitchFamily="34" charset="0"/>
              </a:rPr>
              <a:t>“I </a:t>
            </a:r>
            <a:r>
              <a:rPr lang="en-US" sz="3200" b="1" dirty="0">
                <a:ln/>
                <a:solidFill>
                  <a:schemeClr val="accent3"/>
                </a:solidFill>
                <a:latin typeface="Arial Black" panose="020B0A04020102020204" pitchFamily="34" charset="0"/>
              </a:rPr>
              <a:t>am interested in creating a peaceful mood through the subject matter, but also one that is visually exciting through the interplay of light and pattern and color."</a:t>
            </a:r>
            <a:endParaRPr lang="ru-RU" sz="3200" b="1" dirty="0">
              <a:ln/>
              <a:solidFill>
                <a:schemeClr val="accent3"/>
              </a:solidFill>
              <a:latin typeface="Arial Black" panose="020B0A040201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19075"/>
            <a:ext cx="4819650" cy="641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4711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153</TotalTime>
  <Words>564</Words>
  <Application>Microsoft Office PowerPoint</Application>
  <PresentationFormat>Экран (4:3)</PresentationFormat>
  <Paragraphs>38</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17</cp:revision>
  <dcterms:created xsi:type="dcterms:W3CDTF">2016-01-10T12:56:23Z</dcterms:created>
  <dcterms:modified xsi:type="dcterms:W3CDTF">2016-02-03T18:42:35Z</dcterms:modified>
</cp:coreProperties>
</file>