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0" r:id="rId4"/>
    <p:sldId id="261" r:id="rId5"/>
    <p:sldId id="258" r:id="rId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17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03.02.2016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03.02.2016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03.02.2016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03.02.2016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03.02.2016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03.02.2016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03.02.2016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03.02.2016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03.02.2016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03.02.2016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03.02.2016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03.02.2016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42910" y="714356"/>
            <a:ext cx="7772400" cy="2334121"/>
          </a:xfrm>
        </p:spPr>
        <p:txBody>
          <a:bodyPr>
            <a:normAutofit fontScale="90000"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8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Задача №25 (1,2)</a:t>
            </a:r>
            <a:endParaRPr lang="ru-RU" sz="8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214942" y="4714884"/>
            <a:ext cx="3786214" cy="2000264"/>
          </a:xfrm>
        </p:spPr>
        <p:txBody>
          <a:bodyPr>
            <a:normAutofit fontScale="92500" lnSpcReduction="10000"/>
          </a:bodyPr>
          <a:lstStyle/>
          <a:p>
            <a:pPr algn="l">
              <a:spcBef>
                <a:spcPts val="0"/>
              </a:spcBef>
            </a:pPr>
            <a:r>
              <a:rPr lang="ru-RU" sz="1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Подготовила: Киселёва Екатерина, ученица 7 «А» класса МБОУ СШ №1  г. Архангельска, Архангельской области.</a:t>
            </a:r>
          </a:p>
          <a:p>
            <a:pPr algn="l">
              <a:spcBef>
                <a:spcPts val="0"/>
              </a:spcBef>
            </a:pPr>
            <a:r>
              <a:rPr lang="ru-RU" sz="1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Руководитель: Куприянович Марина Олеговна, учитель математики высшей квалификационной категории МБОУ СШ №1  г. Архангельска, Архангельской области, 2016 год.</a:t>
            </a:r>
          </a:p>
          <a:p>
            <a:endParaRPr lang="ru-RU" sz="1800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284984"/>
            <a:ext cx="2600325" cy="3333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1664725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556792"/>
            <a:ext cx="8229600" cy="4569371"/>
          </a:xfrm>
        </p:spPr>
        <p:txBody>
          <a:bodyPr/>
          <a:lstStyle/>
          <a:p>
            <a:pPr marL="514350" indent="-514350" algn="ctr">
              <a:buAutoNum type="arabicPeriod" startAt="25"/>
            </a:pPr>
            <a:r>
              <a:rPr lang="ru-RU" dirty="0" smtClean="0">
                <a:latin typeface="Century Schoolbook" pitchFamily="18" charset="0"/>
              </a:rPr>
              <a:t> Докажите, что треугольник </a:t>
            </a:r>
            <a:r>
              <a:rPr lang="ru-RU" i="1" dirty="0" smtClean="0">
                <a:latin typeface="Century Schoolbook" pitchFamily="18" charset="0"/>
              </a:rPr>
              <a:t>АВС</a:t>
            </a:r>
            <a:r>
              <a:rPr lang="ru-RU" dirty="0" smtClean="0">
                <a:latin typeface="Century Schoolbook" pitchFamily="18" charset="0"/>
              </a:rPr>
              <a:t> равнобедренный, если у него: </a:t>
            </a:r>
          </a:p>
          <a:p>
            <a:pPr marL="514350" indent="-514350" algn="ctr">
              <a:buAutoNum type="arabicParenR"/>
            </a:pPr>
            <a:r>
              <a:rPr lang="ru-RU" dirty="0" smtClean="0">
                <a:latin typeface="Century Schoolbook" pitchFamily="18" charset="0"/>
              </a:rPr>
              <a:t>медиана </a:t>
            </a:r>
            <a:r>
              <a:rPr lang="ru-RU" i="1" dirty="0" smtClean="0">
                <a:latin typeface="Century Schoolbook" pitchFamily="18" charset="0"/>
              </a:rPr>
              <a:t>В</a:t>
            </a:r>
            <a:r>
              <a:rPr lang="en-US" i="1" dirty="0" smtClean="0">
                <a:latin typeface="Century Schoolbook" pitchFamily="18" charset="0"/>
              </a:rPr>
              <a:t>D</a:t>
            </a:r>
            <a:r>
              <a:rPr lang="ru-RU" dirty="0" smtClean="0">
                <a:latin typeface="Century Schoolbook" pitchFamily="18" charset="0"/>
              </a:rPr>
              <a:t> является высотой;  </a:t>
            </a:r>
          </a:p>
          <a:p>
            <a:pPr marL="514350" indent="-514350" algn="ctr">
              <a:buNone/>
            </a:pPr>
            <a:r>
              <a:rPr lang="ru-RU" dirty="0" smtClean="0">
                <a:latin typeface="Century Schoolbook" pitchFamily="18" charset="0"/>
              </a:rPr>
              <a:t>2)  высота </a:t>
            </a:r>
            <a:r>
              <a:rPr lang="en-US" i="1" dirty="0" smtClean="0">
                <a:latin typeface="Century Schoolbook" pitchFamily="18" charset="0"/>
              </a:rPr>
              <a:t>BD</a:t>
            </a:r>
            <a:r>
              <a:rPr lang="ru-RU" dirty="0" smtClean="0">
                <a:latin typeface="Century Schoolbook" pitchFamily="18" charset="0"/>
              </a:rPr>
              <a:t> является биссектрисой. </a:t>
            </a:r>
            <a:endParaRPr lang="ru-RU" dirty="0">
              <a:latin typeface="Century Schoolbook" pitchFamily="18" charset="0"/>
            </a:endParaRPr>
          </a:p>
        </p:txBody>
      </p:sp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b="1" spc="50" dirty="0" smtClean="0">
                <a:ln w="11430"/>
                <a:solidFill>
                  <a:srgbClr val="00B0F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Задача №25</a:t>
            </a:r>
            <a:endParaRPr lang="ru-RU" b="1" spc="50" dirty="0">
              <a:ln w="11430"/>
              <a:solidFill>
                <a:srgbClr val="00B0F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72330" y="4286256"/>
            <a:ext cx="1857388" cy="23794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37423949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2483768" y="2564904"/>
            <a:ext cx="314655" cy="2880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Равнобедренный треугольник 4"/>
          <p:cNvSpPr/>
          <p:nvPr/>
        </p:nvSpPr>
        <p:spPr>
          <a:xfrm>
            <a:off x="1207833" y="404664"/>
            <a:ext cx="3181180" cy="2448272"/>
          </a:xfrm>
          <a:prstGeom prst="triangl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mc:AlternateContent xmlns:mc="http://schemas.openxmlformats.org/markup-compatibility/2006">
        <mc:Choice xmlns="" xmlns:a14="http://schemas.microsoft.com/office/drawing/2010/main" Requires="a14">
          <p:sp>
            <p:nvSpPr>
              <p:cNvPr id="4" name="Объект 3"/>
              <p:cNvSpPr>
                <a:spLocks noGrp="1"/>
              </p:cNvSpPr>
              <p:nvPr>
                <p:ph idx="1"/>
              </p:nvPr>
            </p:nvSpPr>
            <p:spPr>
              <a:xfrm>
                <a:off x="467544" y="476672"/>
                <a:ext cx="8229600" cy="5649491"/>
              </a:xfrm>
            </p:spPr>
            <p:txBody>
              <a:bodyPr>
                <a:normAutofit fontScale="92500" lnSpcReduction="10000"/>
              </a:bodyPr>
              <a:lstStyle/>
              <a:p>
                <a:pPr marL="0" lvl="0" indent="0" algn="r">
                  <a:buNone/>
                </a:pPr>
                <a:r>
                  <a:rPr lang="ru-RU" sz="2400" b="1" u="sng" dirty="0" smtClean="0">
                    <a:solidFill>
                      <a:prstClr val="black"/>
                    </a:solidFill>
                    <a:cs typeface="IrisUPC" pitchFamily="34" charset="-34"/>
                  </a:rPr>
                  <a:t>Дано</a:t>
                </a:r>
                <a:r>
                  <a:rPr lang="ru-RU" sz="2400" b="1" i="1" u="sng" dirty="0">
                    <a:solidFill>
                      <a:prstClr val="black"/>
                    </a:solidFill>
                  </a:rPr>
                  <a:t>:</a:t>
                </a:r>
                <a:r>
                  <a:rPr lang="ru-RU" sz="2400" dirty="0">
                    <a:solidFill>
                      <a:prstClr val="black"/>
                    </a:solidFill>
                  </a:rPr>
                  <a:t> </a:t>
                </a:r>
              </a:p>
              <a:p>
                <a:pPr marL="0" lvl="0" indent="0" algn="r">
                  <a:buNone/>
                </a:pPr>
                <a14:m>
                  <m:oMathPara xmlns:m="http://schemas.openxmlformats.org/officeDocument/2006/math">
                    <m:oMathParaPr>
                      <m:jc m:val="right"/>
                    </m:oMathParaPr>
                    <m:oMath xmlns:m="http://schemas.openxmlformats.org/officeDocument/2006/math">
                      <m:r>
                        <a:rPr lang="ru-RU" sz="2000" i="1">
                          <a:solidFill>
                            <a:prstClr val="black"/>
                          </a:solidFill>
                          <a:latin typeface="Cambria Math"/>
                          <a:ea typeface="Cambria Math"/>
                        </a:rPr>
                        <m:t>               ∆</m:t>
                      </m:r>
                      <m:r>
                        <a:rPr lang="ru-RU" sz="2000">
                          <a:solidFill>
                            <a:prstClr val="black"/>
                          </a:solidFill>
                          <a:latin typeface="Cambria Math"/>
                          <a:ea typeface="Cambria Math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2000">
                          <a:solidFill>
                            <a:prstClr val="black"/>
                          </a:solidFill>
                          <a:latin typeface="Cambria Math"/>
                          <a:ea typeface="Cambria Math"/>
                        </a:rPr>
                        <m:t>ABC</m:t>
                      </m:r>
                    </m:oMath>
                  </m:oMathPara>
                </a14:m>
                <a:endParaRPr lang="en-US" sz="2000" dirty="0">
                  <a:solidFill>
                    <a:prstClr val="black"/>
                  </a:solidFill>
                  <a:latin typeface="Cambria Math"/>
                  <a:ea typeface="Cambria Math"/>
                </a:endParaRPr>
              </a:p>
              <a:p>
                <a:pPr marL="0" lvl="0" indent="0" algn="r">
                  <a:buNone/>
                </a:pPr>
                <a:r>
                  <a:rPr lang="en-US" sz="2000" dirty="0">
                    <a:solidFill>
                      <a:prstClr val="black"/>
                    </a:solidFill>
                    <a:latin typeface="Cambria Math" pitchFamily="18" charset="0"/>
                    <a:ea typeface="Cambria Math" pitchFamily="18" charset="0"/>
                  </a:rPr>
                  <a:t>BD</a:t>
                </a:r>
                <a:r>
                  <a:rPr lang="ru-RU" sz="2000" dirty="0">
                    <a:solidFill>
                      <a:prstClr val="black"/>
                    </a:solidFill>
                    <a:latin typeface="Cambria Math" pitchFamily="18" charset="0"/>
                    <a:ea typeface="Cambria Math" pitchFamily="18" charset="0"/>
                  </a:rPr>
                  <a:t>-</a:t>
                </a:r>
                <a:r>
                  <a:rPr lang="en-US" sz="2000" dirty="0">
                    <a:solidFill>
                      <a:prstClr val="black"/>
                    </a:solidFill>
                    <a:latin typeface="Cambria Math" pitchFamily="18" charset="0"/>
                    <a:ea typeface="Cambria Math" pitchFamily="18" charset="0"/>
                  </a:rPr>
                  <a:t> </a:t>
                </a:r>
                <a:r>
                  <a:rPr lang="ru-RU" sz="2000" dirty="0" smtClean="0">
                    <a:solidFill>
                      <a:prstClr val="black"/>
                    </a:solidFill>
                    <a:latin typeface="Cambria Math" pitchFamily="18" charset="0"/>
                    <a:ea typeface="Cambria Math" pitchFamily="18" charset="0"/>
                  </a:rPr>
                  <a:t>медиана и биссектриса</a:t>
                </a:r>
                <a:endParaRPr lang="ru-RU" sz="2000" dirty="0">
                  <a:solidFill>
                    <a:prstClr val="black"/>
                  </a:solidFill>
                  <a:latin typeface="Cambria Math" pitchFamily="18" charset="0"/>
                  <a:ea typeface="Cambria Math" pitchFamily="18" charset="0"/>
                </a:endParaRPr>
              </a:p>
              <a:p>
                <a:pPr marL="0" lvl="0" indent="0" algn="r">
                  <a:buNone/>
                </a:pPr>
                <a:r>
                  <a:rPr lang="ru-RU" sz="2400" b="1" u="sng" dirty="0">
                    <a:solidFill>
                      <a:prstClr val="black"/>
                    </a:solidFill>
                    <a:ea typeface="Cambria Math" pitchFamily="18" charset="0"/>
                  </a:rPr>
                  <a:t>Доказать:</a:t>
                </a:r>
                <a:endParaRPr lang="en-US" sz="2400" b="1" u="sng" dirty="0">
                  <a:solidFill>
                    <a:prstClr val="black"/>
                  </a:solidFill>
                  <a:ea typeface="Cambria Math" pitchFamily="18" charset="0"/>
                </a:endParaRPr>
              </a:p>
              <a:p>
                <a:pPr marL="0" lvl="0" indent="0" algn="r">
                  <a:buNone/>
                </a:pPr>
                <a14:m>
                  <m:oMathPara xmlns:m="http://schemas.openxmlformats.org/officeDocument/2006/math">
                    <m:oMathParaPr>
                      <m:jc m:val="right"/>
                    </m:oMathParaPr>
                    <m:oMath xmlns:m="http://schemas.openxmlformats.org/officeDocument/2006/math">
                      <m:r>
                        <a:rPr lang="ru-RU" sz="2000" i="1">
                          <a:solidFill>
                            <a:prstClr val="black"/>
                          </a:solidFill>
                          <a:latin typeface="Cambria Math"/>
                          <a:ea typeface="Cambria Math"/>
                        </a:rPr>
                        <m:t>∆</m:t>
                      </m:r>
                      <m:r>
                        <a:rPr lang="en-US" sz="2000" i="1">
                          <a:solidFill>
                            <a:prstClr val="black"/>
                          </a:solidFill>
                          <a:latin typeface="Cambria Math"/>
                          <a:ea typeface="Cambria Math"/>
                        </a:rPr>
                        <m:t>𝐴𝐵𝐶</m:t>
                      </m:r>
                      <m:r>
                        <a:rPr lang="en-US" sz="2000" i="1">
                          <a:solidFill>
                            <a:prstClr val="black"/>
                          </a:solidFill>
                          <a:latin typeface="Cambria Math"/>
                          <a:ea typeface="Cambria Math"/>
                        </a:rPr>
                        <m:t>−равнобедренный</m:t>
                      </m:r>
                    </m:oMath>
                  </m:oMathPara>
                </a14:m>
                <a:endParaRPr lang="en-US" sz="2000" dirty="0" smtClean="0">
                  <a:solidFill>
                    <a:prstClr val="black"/>
                  </a:solidFill>
                  <a:ea typeface="Cambria Math"/>
                </a:endParaRPr>
              </a:p>
              <a:p>
                <a:pPr marL="0" lvl="0" indent="0" algn="r">
                  <a:buNone/>
                </a:pPr>
                <a:endParaRPr lang="en-US" dirty="0" smtClean="0"/>
              </a:p>
              <a:p>
                <a:pPr marL="0" lvl="0" indent="0" algn="r">
                  <a:buNone/>
                </a:pPr>
                <a:endParaRPr lang="ru-RU" dirty="0" smtClean="0"/>
              </a:p>
              <a:p>
                <a:pPr marL="0" lvl="0" indent="0">
                  <a:buNone/>
                </a:pPr>
                <a:endParaRPr lang="ru-RU" sz="2400" b="1" dirty="0" smtClean="0">
                  <a:solidFill>
                    <a:prstClr val="black"/>
                  </a:solidFill>
                  <a:ea typeface="Cambria Math" pitchFamily="18" charset="0"/>
                </a:endParaRPr>
              </a:p>
              <a:p>
                <a:pPr marL="0" lvl="0" indent="0">
                  <a:buNone/>
                </a:pPr>
                <a:r>
                  <a:rPr lang="ru-RU" sz="2400" b="1" u="sng" dirty="0" smtClean="0">
                    <a:solidFill>
                      <a:prstClr val="black"/>
                    </a:solidFill>
                    <a:ea typeface="Cambria Math" pitchFamily="18" charset="0"/>
                  </a:rPr>
                  <a:t>Доказательство</a:t>
                </a:r>
                <a:r>
                  <a:rPr lang="ru-RU" sz="2400" b="1" u="sng" dirty="0">
                    <a:solidFill>
                      <a:prstClr val="black"/>
                    </a:solidFill>
                    <a:ea typeface="Cambria Math" pitchFamily="18" charset="0"/>
                  </a:rPr>
                  <a:t>:</a:t>
                </a:r>
              </a:p>
              <a:p>
                <a:pPr marL="0" lvl="0" indent="0">
                  <a:buNone/>
                </a:pPr>
                <a:r>
                  <a:rPr lang="en-US" sz="2000" dirty="0" smtClean="0">
                    <a:solidFill>
                      <a:prstClr val="black"/>
                    </a:solidFill>
                    <a:ea typeface="Cambria Math" pitchFamily="18" charset="0"/>
                  </a:rPr>
                  <a:t>1) AD=DC</a:t>
                </a:r>
                <a:endParaRPr lang="en-US" sz="2000" dirty="0">
                  <a:solidFill>
                    <a:prstClr val="black"/>
                  </a:solidFill>
                  <a:ea typeface="Cambria Math" pitchFamily="18" charset="0"/>
                </a:endParaRPr>
              </a:p>
              <a:p>
                <a:pPr marL="0" lvl="0" indent="0">
                  <a:buNone/>
                </a:pPr>
                <a:r>
                  <a:rPr lang="en-US" sz="2000" dirty="0">
                    <a:solidFill>
                      <a:prstClr val="black"/>
                    </a:solidFill>
                    <a:ea typeface="Cambria Math"/>
                  </a:rPr>
                  <a:t>2) </a:t>
                </a:r>
                <a14:m>
                  <m:oMath xmlns:m="http://schemas.openxmlformats.org/officeDocument/2006/math">
                    <m:r>
                      <a:rPr lang="ru-RU" sz="2000" i="1">
                        <a:solidFill>
                          <a:prstClr val="black"/>
                        </a:solidFill>
                        <a:latin typeface="Cambria Math"/>
                        <a:ea typeface="Cambria Math"/>
                      </a:rPr>
                      <m:t>∠</m:t>
                    </m:r>
                    <m:r>
                      <a:rPr lang="en-US" sz="2000" i="1">
                        <a:solidFill>
                          <a:prstClr val="black"/>
                        </a:solidFill>
                        <a:latin typeface="Cambria Math"/>
                        <a:ea typeface="Cambria Math"/>
                      </a:rPr>
                      <m:t>𝐴𝐷𝐵</m:t>
                    </m:r>
                    <m:r>
                      <a:rPr lang="en-US" sz="2000" i="1">
                        <a:solidFill>
                          <a:prstClr val="black"/>
                        </a:solidFill>
                        <a:latin typeface="Cambria Math"/>
                        <a:ea typeface="Cambria Math"/>
                      </a:rPr>
                      <m:t>=∠</m:t>
                    </m:r>
                    <m:r>
                      <a:rPr lang="en-US" sz="2000" i="1">
                        <a:solidFill>
                          <a:prstClr val="black"/>
                        </a:solidFill>
                        <a:latin typeface="Cambria Math"/>
                        <a:ea typeface="Cambria Math"/>
                      </a:rPr>
                      <m:t>𝐶𝐷𝐵</m:t>
                    </m:r>
                    <m:r>
                      <a:rPr lang="en-US" sz="2000" i="1">
                        <a:solidFill>
                          <a:prstClr val="black"/>
                        </a:solidFill>
                        <a:latin typeface="Cambria Math"/>
                        <a:ea typeface="Cambria Math"/>
                      </a:rPr>
                      <m:t>=90°</m:t>
                    </m:r>
                  </m:oMath>
                </a14:m>
                <a:endParaRPr lang="en-US" sz="2000" dirty="0" smtClean="0">
                  <a:solidFill>
                    <a:prstClr val="black"/>
                  </a:solidFill>
                  <a:ea typeface="Cambria Math"/>
                </a:endParaRPr>
              </a:p>
              <a:p>
                <a:pPr marL="0" lvl="0" indent="0">
                  <a:buNone/>
                </a:pPr>
                <a:r>
                  <a:rPr lang="en-US" sz="2000" dirty="0" smtClean="0">
                    <a:solidFill>
                      <a:prstClr val="black"/>
                    </a:solidFill>
                    <a:ea typeface="Cambria Math" pitchFamily="18" charset="0"/>
                  </a:rPr>
                  <a:t>3) BD- </a:t>
                </a:r>
                <a:r>
                  <a:rPr lang="ru-RU" sz="2000" dirty="0">
                    <a:solidFill>
                      <a:prstClr val="black"/>
                    </a:solidFill>
                    <a:ea typeface="Cambria Math" pitchFamily="18" charset="0"/>
                  </a:rPr>
                  <a:t>общая</a:t>
                </a:r>
                <a:endParaRPr lang="en-US" sz="2000" dirty="0">
                  <a:solidFill>
                    <a:prstClr val="black"/>
                  </a:solidFill>
                  <a:ea typeface="Cambria Math" pitchFamily="18" charset="0"/>
                </a:endParaRPr>
              </a:p>
              <a:p>
                <a:pPr marL="0" lvl="0" indent="0">
                  <a:buNone/>
                </a:pPr>
                <a:r>
                  <a:rPr lang="en-US" sz="2000" dirty="0">
                    <a:solidFill>
                      <a:prstClr val="black"/>
                    </a:solidFill>
                    <a:ea typeface="Cambria Math" pitchFamily="18" charset="0"/>
                  </a:rPr>
                  <a:t>     </a:t>
                </a:r>
                <a14:m>
                  <m:oMath xmlns:m="http://schemas.openxmlformats.org/officeDocument/2006/math">
                    <m:r>
                      <a:rPr lang="en-US" sz="2000" i="1">
                        <a:solidFill>
                          <a:prstClr val="black"/>
                        </a:solidFill>
                        <a:latin typeface="Cambria Math"/>
                        <a:ea typeface="Cambria Math"/>
                      </a:rPr>
                      <m:t>∆</m:t>
                    </m:r>
                    <m:r>
                      <a:rPr lang="en-US" sz="2000" i="1">
                        <a:solidFill>
                          <a:prstClr val="black"/>
                        </a:solidFill>
                        <a:latin typeface="Cambria Math"/>
                        <a:ea typeface="Cambria Math"/>
                      </a:rPr>
                      <m:t>𝐴𝐵𝐷</m:t>
                    </m:r>
                    <m:r>
                      <a:rPr lang="en-US" sz="2000" i="1">
                        <a:solidFill>
                          <a:prstClr val="black"/>
                        </a:solidFill>
                        <a:latin typeface="Cambria Math"/>
                        <a:ea typeface="Cambria Math"/>
                      </a:rPr>
                      <m:t>=∆</m:t>
                    </m:r>
                    <m:r>
                      <a:rPr lang="en-US" sz="2000" i="1">
                        <a:solidFill>
                          <a:prstClr val="black"/>
                        </a:solidFill>
                        <a:latin typeface="Cambria Math"/>
                        <a:ea typeface="Cambria Math"/>
                      </a:rPr>
                      <m:t>𝐶𝐵𝐷</m:t>
                    </m:r>
                  </m:oMath>
                </a14:m>
                <a:endParaRPr lang="en-US" sz="2000" dirty="0" smtClean="0">
                  <a:solidFill>
                    <a:prstClr val="black"/>
                  </a:solidFill>
                  <a:ea typeface="Cambria Math"/>
                </a:endParaRPr>
              </a:p>
              <a:p>
                <a:pPr marL="0" lvl="0" indent="0">
                  <a:buNone/>
                </a:pPr>
                <a:r>
                  <a:rPr lang="en-US" sz="2000" dirty="0" smtClean="0">
                    <a:solidFill>
                      <a:prstClr val="black"/>
                    </a:solidFill>
                    <a:ea typeface="Cambria Math" pitchFamily="18" charset="0"/>
                  </a:rPr>
                  <a:t>4) AB=BC</a:t>
                </a:r>
                <a:endParaRPr lang="en-US" sz="2000" dirty="0">
                  <a:solidFill>
                    <a:prstClr val="black"/>
                  </a:solidFill>
                  <a:ea typeface="Cambria Math" pitchFamily="18" charset="0"/>
                </a:endParaRPr>
              </a:p>
              <a:p>
                <a:pPr marL="0" lvl="0" indent="0">
                  <a:buNone/>
                </a:pPr>
                <a:r>
                  <a:rPr lang="en-US" sz="2000" dirty="0">
                    <a:solidFill>
                      <a:prstClr val="black"/>
                    </a:solidFill>
                    <a:ea typeface="Cambria Math" pitchFamily="18" charset="0"/>
                  </a:rPr>
                  <a:t>5)</a:t>
                </a:r>
                <a14:m>
                  <m:oMath xmlns:m="http://schemas.openxmlformats.org/officeDocument/2006/math">
                    <m:r>
                      <a:rPr lang="ru-RU" sz="2000">
                        <a:solidFill>
                          <a:prstClr val="black"/>
                        </a:solidFill>
                        <a:latin typeface="Cambria Math"/>
                        <a:ea typeface="Cambria Math"/>
                      </a:rPr>
                      <m:t> </m:t>
                    </m:r>
                    <m:r>
                      <a:rPr lang="ru-RU" sz="2000" i="1">
                        <a:solidFill>
                          <a:prstClr val="black"/>
                        </a:solidFill>
                        <a:latin typeface="Cambria Math"/>
                        <a:ea typeface="Cambria Math"/>
                      </a:rPr>
                      <m:t>∆</m:t>
                    </m:r>
                    <m:r>
                      <a:rPr lang="en-US" sz="2000" i="1">
                        <a:solidFill>
                          <a:prstClr val="black"/>
                        </a:solidFill>
                        <a:latin typeface="Cambria Math"/>
                        <a:ea typeface="Cambria Math"/>
                      </a:rPr>
                      <m:t>𝐴𝐵𝐶</m:t>
                    </m:r>
                    <m:r>
                      <a:rPr lang="en-US" sz="2000" i="1">
                        <a:solidFill>
                          <a:prstClr val="black"/>
                        </a:solidFill>
                        <a:latin typeface="Cambria Math"/>
                        <a:ea typeface="Cambria Math"/>
                      </a:rPr>
                      <m:t>−равнобедренный</m:t>
                    </m:r>
                  </m:oMath>
                </a14:m>
                <a:endParaRPr lang="ru-RU" sz="2000" dirty="0">
                  <a:solidFill>
                    <a:prstClr val="black"/>
                  </a:solidFill>
                  <a:ea typeface="Cambria Math"/>
                </a:endParaRPr>
              </a:p>
              <a:p>
                <a:pPr marL="0" lv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ru-RU" sz="2000" i="1">
                          <a:solidFill>
                            <a:prstClr val="black"/>
                          </a:solidFill>
                          <a:latin typeface="Cambria Math"/>
                          <a:ea typeface="Cambria Math"/>
                        </a:rPr>
                        <m:t>                                   ⋕</m:t>
                      </m:r>
                    </m:oMath>
                  </m:oMathPara>
                </a14:m>
                <a:endParaRPr lang="ru-RU" sz="2000" dirty="0">
                  <a:solidFill>
                    <a:prstClr val="black"/>
                  </a:solidFill>
                  <a:ea typeface="Cambria Math" pitchFamily="18" charset="0"/>
                </a:endParaRPr>
              </a:p>
            </p:txBody>
          </p:sp>
        </mc:Choice>
        <mc:Fallback>
          <p:sp>
            <p:nvSpPr>
              <p:cNvPr id="4" name="Объект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67544" y="476672"/>
                <a:ext cx="8229600" cy="5649491"/>
              </a:xfrm>
              <a:blipFill rotWithShape="1">
                <a:blip r:embed="rId2" cstate="print"/>
                <a:stretch>
                  <a:fillRect l="-963" t="-1294" r="-963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3239527"/>
            <a:ext cx="2603500" cy="3335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10" name="Прямая соединительная линия 9"/>
          <p:cNvCxnSpPr/>
          <p:nvPr/>
        </p:nvCxnSpPr>
        <p:spPr>
          <a:xfrm flipH="1">
            <a:off x="1907704" y="2708920"/>
            <a:ext cx="72008" cy="216024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3419872" y="2708920"/>
            <a:ext cx="72008" cy="216024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17"/>
          <p:cNvCxnSpPr/>
          <p:nvPr/>
        </p:nvCxnSpPr>
        <p:spPr>
          <a:xfrm>
            <a:off x="2641095" y="692696"/>
            <a:ext cx="157328" cy="7200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0" name="Прямая соединительная линия 19"/>
          <p:cNvCxnSpPr/>
          <p:nvPr/>
        </p:nvCxnSpPr>
        <p:spPr>
          <a:xfrm flipV="1">
            <a:off x="2798423" y="692696"/>
            <a:ext cx="189401" cy="7200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" name="Прямая соединительная линия 6"/>
          <p:cNvCxnSpPr>
            <a:stCxn id="5" idx="0"/>
          </p:cNvCxnSpPr>
          <p:nvPr/>
        </p:nvCxnSpPr>
        <p:spPr>
          <a:xfrm>
            <a:off x="2798423" y="404664"/>
            <a:ext cx="1957" cy="2458374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5" name="Прямая соединительная линия 24"/>
          <p:cNvCxnSpPr/>
          <p:nvPr/>
        </p:nvCxnSpPr>
        <p:spPr>
          <a:xfrm flipH="1">
            <a:off x="2483768" y="2564904"/>
            <a:ext cx="314655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7" name="Прямая соединительная линия 26"/>
          <p:cNvCxnSpPr/>
          <p:nvPr/>
        </p:nvCxnSpPr>
        <p:spPr>
          <a:xfrm>
            <a:off x="2483768" y="2564904"/>
            <a:ext cx="0" cy="298134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5126" name="Picture 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2816932"/>
            <a:ext cx="384175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7" name="Picture 7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9837" y="20637"/>
            <a:ext cx="407987" cy="493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>
        <mc:Choice xmlns="" xmlns:a14="http://schemas.microsoft.com/office/drawing/2010/main" Requires="a14">
          <p:sp>
            <p:nvSpPr>
              <p:cNvPr id="29" name="TextBox 28"/>
              <p:cNvSpPr txBox="1"/>
              <p:nvPr/>
            </p:nvSpPr>
            <p:spPr>
              <a:xfrm>
                <a:off x="4384080" y="2852521"/>
                <a:ext cx="36740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b="0" i="0" smtClean="0">
                          <a:latin typeface="Cambria Math"/>
                        </a:rPr>
                        <m:t>C</m:t>
                      </m:r>
                    </m:oMath>
                  </m:oMathPara>
                </a14:m>
                <a:endParaRPr lang="ru-RU" dirty="0"/>
              </a:p>
            </p:txBody>
          </p:sp>
        </mc:Choice>
        <mc:Fallback>
          <p:sp>
            <p:nvSpPr>
              <p:cNvPr id="29" name="TextBox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84080" y="2852521"/>
                <a:ext cx="367408" cy="369332"/>
              </a:xfrm>
              <a:prstGeom prst="rect">
                <a:avLst/>
              </a:prstGeom>
              <a:blipFill rotWithShape="1">
                <a:blip r:embed="rId6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="" xmlns:a14="http://schemas.microsoft.com/office/drawing/2010/main" Requires="a14">
          <p:sp>
            <p:nvSpPr>
              <p:cNvPr id="30" name="TextBox 29"/>
              <p:cNvSpPr txBox="1"/>
              <p:nvPr/>
            </p:nvSpPr>
            <p:spPr>
              <a:xfrm>
                <a:off x="2579837" y="2863038"/>
                <a:ext cx="40459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b="0" i="0" smtClean="0">
                          <a:latin typeface="Cambria Math"/>
                        </a:rPr>
                        <m:t>D</m:t>
                      </m:r>
                    </m:oMath>
                  </m:oMathPara>
                </a14:m>
                <a:endParaRPr lang="ru-RU" dirty="0"/>
              </a:p>
            </p:txBody>
          </p:sp>
        </mc:Choice>
        <mc:Fallback>
          <p:sp>
            <p:nvSpPr>
              <p:cNvPr id="30" name="TextBox 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79837" y="2863038"/>
                <a:ext cx="404598" cy="369332"/>
              </a:xfrm>
              <a:prstGeom prst="rect">
                <a:avLst/>
              </a:prstGeom>
              <a:blipFill rotWithShape="1">
                <a:blip r:embed="rId7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="" xmlns:a14="http://schemas.microsoft.com/office/drawing/2010/main" Requires="a14">
          <p:sp>
            <p:nvSpPr>
              <p:cNvPr id="2" name="TextBox 1"/>
              <p:cNvSpPr txBox="1"/>
              <p:nvPr/>
            </p:nvSpPr>
            <p:spPr>
              <a:xfrm>
                <a:off x="486656" y="508030"/>
                <a:ext cx="46198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i="1" smtClean="0">
                          <a:latin typeface="Cambria Math"/>
                        </a:rPr>
                        <m:t>1)</m:t>
                      </m:r>
                    </m:oMath>
                  </m:oMathPara>
                </a14:m>
                <a:endParaRPr lang="ru-RU" dirty="0"/>
              </a:p>
            </p:txBody>
          </p:sp>
        </mc:Choice>
        <mc:Fallback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6656" y="508030"/>
                <a:ext cx="461986" cy="369332"/>
              </a:xfrm>
              <a:prstGeom prst="rect">
                <a:avLst/>
              </a:prstGeom>
              <a:blipFill rotWithShape="1">
                <a:blip r:embed="rId8" cstate="print"/>
                <a:stretch>
                  <a:fillRect b="-11475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="" xmlns:p14="http://schemas.microsoft.com/office/powerpoint/2010/main" val="29904492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7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1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5074" y="3214686"/>
            <a:ext cx="2603500" cy="3335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>
        <mc:Choice xmlns="" xmlns:a14="http://schemas.microsoft.com/office/drawing/2010/main" Requires="a14">
          <p:sp>
            <p:nvSpPr>
              <p:cNvPr id="3" name="Объект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404664"/>
                <a:ext cx="8229600" cy="5721499"/>
              </a:xfrm>
            </p:spPr>
            <p:txBody>
              <a:bodyPr>
                <a:normAutofit lnSpcReduction="10000"/>
              </a:bodyPr>
              <a:lstStyle/>
              <a:p>
                <a:pPr marL="0" lvl="0" indent="0" algn="r">
                  <a:buNone/>
                </a:pPr>
                <a:r>
                  <a:rPr lang="ru-RU" sz="2400" b="1" u="sng" dirty="0" smtClean="0">
                    <a:solidFill>
                      <a:prstClr val="black"/>
                    </a:solidFill>
                    <a:cs typeface="IrisUPC" pitchFamily="34" charset="-34"/>
                  </a:rPr>
                  <a:t>Дано</a:t>
                </a:r>
                <a:r>
                  <a:rPr lang="ru-RU" sz="2400" b="1" i="1" u="sng" dirty="0">
                    <a:solidFill>
                      <a:prstClr val="black"/>
                    </a:solidFill>
                  </a:rPr>
                  <a:t>:</a:t>
                </a:r>
                <a:r>
                  <a:rPr lang="ru-RU" sz="2400" dirty="0">
                    <a:solidFill>
                      <a:prstClr val="black"/>
                    </a:solidFill>
                  </a:rPr>
                  <a:t> </a:t>
                </a:r>
              </a:p>
              <a:p>
                <a:pPr marL="0" lvl="0" indent="0" algn="r">
                  <a:buNone/>
                </a:pPr>
                <a14:m>
                  <m:oMathPara xmlns:m="http://schemas.openxmlformats.org/officeDocument/2006/math">
                    <m:oMathParaPr>
                      <m:jc m:val="right"/>
                    </m:oMathParaPr>
                    <m:oMath xmlns:m="http://schemas.openxmlformats.org/officeDocument/2006/math">
                      <m:r>
                        <a:rPr lang="ru-RU" sz="2000" i="1">
                          <a:solidFill>
                            <a:prstClr val="black"/>
                          </a:solidFill>
                          <a:latin typeface="Cambria Math"/>
                          <a:ea typeface="Cambria Math"/>
                        </a:rPr>
                        <m:t>               ∆</m:t>
                      </m:r>
                      <m:r>
                        <a:rPr lang="ru-RU" sz="2000">
                          <a:solidFill>
                            <a:prstClr val="black"/>
                          </a:solidFill>
                          <a:latin typeface="Cambria Math"/>
                          <a:ea typeface="Cambria Math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2000">
                          <a:solidFill>
                            <a:prstClr val="black"/>
                          </a:solidFill>
                          <a:latin typeface="Cambria Math"/>
                          <a:ea typeface="Cambria Math"/>
                        </a:rPr>
                        <m:t>ABC</m:t>
                      </m:r>
                    </m:oMath>
                  </m:oMathPara>
                </a14:m>
                <a:endParaRPr lang="en-US" sz="2000" dirty="0">
                  <a:solidFill>
                    <a:prstClr val="black"/>
                  </a:solidFill>
                  <a:latin typeface="Cambria Math"/>
                  <a:ea typeface="Cambria Math"/>
                </a:endParaRPr>
              </a:p>
              <a:p>
                <a:pPr marL="0" lvl="0" indent="0" algn="r">
                  <a:buNone/>
                </a:pPr>
                <a:r>
                  <a:rPr lang="en-US" sz="2000" dirty="0" smtClean="0">
                    <a:solidFill>
                      <a:prstClr val="black"/>
                    </a:solidFill>
                    <a:latin typeface="Cambria Math" pitchFamily="18" charset="0"/>
                    <a:ea typeface="Cambria Math" pitchFamily="18" charset="0"/>
                  </a:rPr>
                  <a:t>BD</a:t>
                </a:r>
                <a:r>
                  <a:rPr lang="ru-RU" sz="2000" dirty="0">
                    <a:solidFill>
                      <a:prstClr val="black"/>
                    </a:solidFill>
                    <a:latin typeface="Cambria Math" pitchFamily="18" charset="0"/>
                    <a:ea typeface="Cambria Math" pitchFamily="18" charset="0"/>
                  </a:rPr>
                  <a:t>-</a:t>
                </a:r>
                <a:r>
                  <a:rPr lang="en-US" sz="2000" dirty="0">
                    <a:solidFill>
                      <a:prstClr val="black"/>
                    </a:solidFill>
                    <a:latin typeface="Cambria Math" pitchFamily="18" charset="0"/>
                    <a:ea typeface="Cambria Math" pitchFamily="18" charset="0"/>
                  </a:rPr>
                  <a:t> </a:t>
                </a:r>
                <a:r>
                  <a:rPr lang="ru-RU" sz="2000" dirty="0">
                    <a:solidFill>
                      <a:prstClr val="black"/>
                    </a:solidFill>
                    <a:latin typeface="Cambria Math" pitchFamily="18" charset="0"/>
                    <a:ea typeface="Cambria Math" pitchFamily="18" charset="0"/>
                  </a:rPr>
                  <a:t>высота и биссектриса</a:t>
                </a:r>
              </a:p>
              <a:p>
                <a:pPr marL="0" lvl="0" indent="0" algn="r">
                  <a:buNone/>
                </a:pPr>
                <a:r>
                  <a:rPr lang="ru-RU" sz="2400" b="1" u="sng" dirty="0">
                    <a:solidFill>
                      <a:prstClr val="black"/>
                    </a:solidFill>
                    <a:ea typeface="Cambria Math" pitchFamily="18" charset="0"/>
                  </a:rPr>
                  <a:t>Доказать:</a:t>
                </a:r>
                <a:endParaRPr lang="en-US" sz="2400" b="1" u="sng" dirty="0">
                  <a:solidFill>
                    <a:prstClr val="black"/>
                  </a:solidFill>
                  <a:ea typeface="Cambria Math" pitchFamily="18" charset="0"/>
                </a:endParaRPr>
              </a:p>
              <a:p>
                <a:pPr marL="0" lvl="0" indent="0" algn="r">
                  <a:buNone/>
                </a:pPr>
                <a14:m>
                  <m:oMathPara xmlns:m="http://schemas.openxmlformats.org/officeDocument/2006/math">
                    <m:oMathParaPr>
                      <m:jc m:val="right"/>
                    </m:oMathParaPr>
                    <m:oMath xmlns:m="http://schemas.openxmlformats.org/officeDocument/2006/math">
                      <m:r>
                        <a:rPr lang="ru-RU" sz="2000" i="1">
                          <a:solidFill>
                            <a:prstClr val="black"/>
                          </a:solidFill>
                          <a:latin typeface="Cambria Math"/>
                          <a:ea typeface="Cambria Math"/>
                        </a:rPr>
                        <m:t>∆</m:t>
                      </m:r>
                      <m:r>
                        <a:rPr lang="en-US" sz="2000" i="1">
                          <a:solidFill>
                            <a:prstClr val="black"/>
                          </a:solidFill>
                          <a:latin typeface="Cambria Math"/>
                          <a:ea typeface="Cambria Math"/>
                        </a:rPr>
                        <m:t>𝐴𝐵𝐶</m:t>
                      </m:r>
                      <m:r>
                        <a:rPr lang="en-US" sz="2000" i="1">
                          <a:solidFill>
                            <a:prstClr val="black"/>
                          </a:solidFill>
                          <a:latin typeface="Cambria Math"/>
                          <a:ea typeface="Cambria Math"/>
                        </a:rPr>
                        <m:t>−равнобедренный</m:t>
                      </m:r>
                    </m:oMath>
                  </m:oMathPara>
                </a14:m>
                <a:endParaRPr lang="ru-RU" sz="2000" dirty="0">
                  <a:solidFill>
                    <a:prstClr val="black"/>
                  </a:solidFill>
                  <a:latin typeface="Cambria Math" pitchFamily="18" charset="0"/>
                  <a:ea typeface="Cambria Math"/>
                </a:endParaRPr>
              </a:p>
              <a:p>
                <a:pPr marL="0" indent="0" algn="r">
                  <a:buNone/>
                </a:pPr>
                <a:endParaRPr lang="en-US" dirty="0" smtClean="0"/>
              </a:p>
              <a:p>
                <a:pPr marL="0" lvl="0" indent="0">
                  <a:buNone/>
                </a:pPr>
                <a:endParaRPr lang="en-US" sz="2200" b="1" u="sng" dirty="0" smtClean="0">
                  <a:solidFill>
                    <a:prstClr val="black"/>
                  </a:solidFill>
                  <a:ea typeface="Cambria Math" pitchFamily="18" charset="0"/>
                </a:endParaRPr>
              </a:p>
              <a:p>
                <a:pPr marL="0" lvl="0" indent="0">
                  <a:buNone/>
                </a:pPr>
                <a:endParaRPr lang="en-US" sz="2200" b="1" u="sng" dirty="0" smtClean="0">
                  <a:solidFill>
                    <a:prstClr val="black"/>
                  </a:solidFill>
                  <a:ea typeface="Cambria Math" pitchFamily="18" charset="0"/>
                </a:endParaRPr>
              </a:p>
              <a:p>
                <a:pPr marL="0" lvl="0" indent="0">
                  <a:buNone/>
                </a:pPr>
                <a:r>
                  <a:rPr lang="ru-RU" sz="2200" b="1" u="sng" dirty="0" smtClean="0">
                    <a:solidFill>
                      <a:prstClr val="black"/>
                    </a:solidFill>
                    <a:ea typeface="Cambria Math" pitchFamily="18" charset="0"/>
                  </a:rPr>
                  <a:t>Доказательство:</a:t>
                </a:r>
                <a:endParaRPr lang="en-US" sz="2200" b="1" u="sng" dirty="0">
                  <a:solidFill>
                    <a:prstClr val="black"/>
                  </a:solidFill>
                  <a:ea typeface="Cambria Math" pitchFamily="18" charset="0"/>
                </a:endParaRPr>
              </a:p>
              <a:p>
                <a:pPr marL="0" lvl="0" indent="0">
                  <a:buNone/>
                </a:pPr>
                <a:r>
                  <a:rPr lang="en-US" sz="2200" dirty="0" smtClean="0">
                    <a:solidFill>
                      <a:prstClr val="black"/>
                    </a:solidFill>
                    <a:ea typeface="Cambria Math" pitchFamily="18" charset="0"/>
                  </a:rPr>
                  <a:t>1) </a:t>
                </a:r>
                <a14:m>
                  <m:oMath xmlns:m="http://schemas.openxmlformats.org/officeDocument/2006/math">
                    <m:r>
                      <a:rPr lang="en-US" sz="2200" i="1" smtClean="0">
                        <a:solidFill>
                          <a:prstClr val="black"/>
                        </a:solidFill>
                        <a:latin typeface="Cambria Math"/>
                        <a:ea typeface="Cambria Math"/>
                      </a:rPr>
                      <m:t>∠</m:t>
                    </m:r>
                    <m:r>
                      <a:rPr lang="en-US" sz="2200" b="0" i="1" smtClean="0">
                        <a:solidFill>
                          <a:prstClr val="black"/>
                        </a:solidFill>
                        <a:latin typeface="Cambria Math"/>
                        <a:ea typeface="Cambria Math"/>
                      </a:rPr>
                      <m:t>𝐴𝐵𝐷</m:t>
                    </m:r>
                    <m:r>
                      <a:rPr lang="en-US" sz="2200" b="0" i="1" smtClean="0">
                        <a:solidFill>
                          <a:prstClr val="black"/>
                        </a:solidFill>
                        <a:latin typeface="Cambria Math"/>
                        <a:ea typeface="Cambria Math"/>
                      </a:rPr>
                      <m:t>=∠</m:t>
                    </m:r>
                    <m:r>
                      <a:rPr lang="en-US" sz="2200" b="0" i="1" smtClean="0">
                        <a:solidFill>
                          <a:prstClr val="black"/>
                        </a:solidFill>
                        <a:latin typeface="Cambria Math"/>
                        <a:ea typeface="Cambria Math"/>
                      </a:rPr>
                      <m:t>𝐷𝐵𝐶</m:t>
                    </m:r>
                  </m:oMath>
                </a14:m>
                <a:endParaRPr lang="en-US" sz="2200" b="0" dirty="0" smtClean="0">
                  <a:solidFill>
                    <a:prstClr val="black"/>
                  </a:solidFill>
                  <a:ea typeface="Cambria Math"/>
                </a:endParaRPr>
              </a:p>
              <a:p>
                <a:pPr marL="0" lvl="0" indent="0">
                  <a:buNone/>
                </a:pPr>
                <a:r>
                  <a:rPr lang="en-US" sz="2200" dirty="0">
                    <a:solidFill>
                      <a:prstClr val="black"/>
                    </a:solidFill>
                    <a:ea typeface="Cambria Math" pitchFamily="18" charset="0"/>
                  </a:rPr>
                  <a:t> </a:t>
                </a:r>
                <a:r>
                  <a:rPr lang="en-US" sz="2200" dirty="0" smtClean="0">
                    <a:solidFill>
                      <a:prstClr val="black"/>
                    </a:solidFill>
                    <a:ea typeface="Cambria Math" pitchFamily="18" charset="0"/>
                  </a:rPr>
                  <a:t>   </a:t>
                </a:r>
                <a14:m>
                  <m:oMath xmlns:m="http://schemas.openxmlformats.org/officeDocument/2006/math">
                    <m:r>
                      <a:rPr lang="en-US" sz="2200" i="1" smtClean="0">
                        <a:solidFill>
                          <a:prstClr val="black"/>
                        </a:solidFill>
                        <a:latin typeface="Cambria Math"/>
                        <a:ea typeface="Cambria Math"/>
                      </a:rPr>
                      <m:t>∠</m:t>
                    </m:r>
                    <m:r>
                      <a:rPr lang="en-US" sz="2200" b="0" i="1" smtClean="0">
                        <a:solidFill>
                          <a:prstClr val="black"/>
                        </a:solidFill>
                        <a:latin typeface="Cambria Math"/>
                        <a:ea typeface="Cambria Math"/>
                      </a:rPr>
                      <m:t>𝐴𝐷𝐵</m:t>
                    </m:r>
                    <m:r>
                      <a:rPr lang="en-US" sz="2200" b="0" i="1" smtClean="0">
                        <a:solidFill>
                          <a:prstClr val="black"/>
                        </a:solidFill>
                        <a:latin typeface="Cambria Math"/>
                        <a:ea typeface="Cambria Math"/>
                      </a:rPr>
                      <m:t>=∠</m:t>
                    </m:r>
                    <m:r>
                      <a:rPr lang="en-US" sz="2200" b="0" i="1" smtClean="0">
                        <a:solidFill>
                          <a:prstClr val="black"/>
                        </a:solidFill>
                        <a:latin typeface="Cambria Math"/>
                        <a:ea typeface="Cambria Math"/>
                      </a:rPr>
                      <m:t>𝐵𝐷𝐶</m:t>
                    </m:r>
                  </m:oMath>
                </a14:m>
                <a:r>
                  <a:rPr lang="en-US" sz="2200" dirty="0" smtClean="0">
                    <a:solidFill>
                      <a:prstClr val="black"/>
                    </a:solidFill>
                    <a:ea typeface="Cambria Math" pitchFamily="18" charset="0"/>
                  </a:rPr>
                  <a:t> (BD</a:t>
                </a:r>
                <a:r>
                  <a:rPr lang="ru-RU" sz="2200" dirty="0" smtClean="0">
                    <a:solidFill>
                      <a:prstClr val="black"/>
                    </a:solidFill>
                    <a:ea typeface="Cambria Math" pitchFamily="18" charset="0"/>
                  </a:rPr>
                  <a:t> общая)</a:t>
                </a:r>
                <a:endParaRPr lang="en-US" sz="2200" dirty="0" smtClean="0">
                  <a:solidFill>
                    <a:prstClr val="black"/>
                  </a:solidFill>
                  <a:ea typeface="Cambria Math" pitchFamily="18" charset="0"/>
                </a:endParaRPr>
              </a:p>
              <a:p>
                <a:pPr marL="0" lvl="0" indent="0">
                  <a:buNone/>
                </a:pPr>
                <a:r>
                  <a:rPr lang="en-US" sz="2200" dirty="0" smtClean="0">
                    <a:solidFill>
                      <a:prstClr val="black"/>
                    </a:solidFill>
                    <a:ea typeface="Cambria Math" pitchFamily="18" charset="0"/>
                  </a:rPr>
                  <a:t>2) </a:t>
                </a:r>
                <a14:m>
                  <m:oMath xmlns:m="http://schemas.openxmlformats.org/officeDocument/2006/math">
                    <m:r>
                      <a:rPr lang="en-US" sz="2200" i="1" smtClean="0">
                        <a:solidFill>
                          <a:prstClr val="black"/>
                        </a:solidFill>
                        <a:latin typeface="Cambria Math"/>
                        <a:ea typeface="Cambria Math"/>
                      </a:rPr>
                      <m:t>∆</m:t>
                    </m:r>
                    <m:r>
                      <a:rPr lang="en-US" sz="2200" b="0" i="1" smtClean="0">
                        <a:solidFill>
                          <a:prstClr val="black"/>
                        </a:solidFill>
                        <a:latin typeface="Cambria Math"/>
                        <a:ea typeface="Cambria Math"/>
                      </a:rPr>
                      <m:t>𝐴𝐵𝐷</m:t>
                    </m:r>
                    <m:r>
                      <a:rPr lang="en-US" sz="2200" b="0" i="1" smtClean="0">
                        <a:solidFill>
                          <a:prstClr val="black"/>
                        </a:solidFill>
                        <a:latin typeface="Cambria Math"/>
                        <a:ea typeface="Cambria Math"/>
                      </a:rPr>
                      <m:t>=∆</m:t>
                    </m:r>
                    <m:r>
                      <a:rPr lang="en-US" sz="2200" b="0" i="1" smtClean="0">
                        <a:solidFill>
                          <a:prstClr val="black"/>
                        </a:solidFill>
                        <a:latin typeface="Cambria Math"/>
                        <a:ea typeface="Cambria Math"/>
                      </a:rPr>
                      <m:t>𝐶𝐵𝐷</m:t>
                    </m:r>
                  </m:oMath>
                </a14:m>
                <a:r>
                  <a:rPr lang="en-US" sz="2200" dirty="0" smtClean="0">
                    <a:solidFill>
                      <a:prstClr val="black"/>
                    </a:solidFill>
                    <a:ea typeface="Cambria Math" pitchFamily="18" charset="0"/>
                  </a:rPr>
                  <a:t> (</a:t>
                </a:r>
                <a:r>
                  <a:rPr lang="ru-RU" sz="2200" dirty="0" smtClean="0">
                    <a:solidFill>
                      <a:prstClr val="black"/>
                    </a:solidFill>
                    <a:ea typeface="Cambria Math" pitchFamily="18" charset="0"/>
                  </a:rPr>
                  <a:t>по 2-ум прилежащим углам)</a:t>
                </a:r>
              </a:p>
              <a:p>
                <a:pPr marL="0" lvl="0" indent="0">
                  <a:buNone/>
                </a:pPr>
                <a:r>
                  <a:rPr lang="ru-RU" sz="2200" dirty="0" smtClean="0">
                    <a:solidFill>
                      <a:prstClr val="black"/>
                    </a:solidFill>
                    <a:ea typeface="Cambria Math" pitchFamily="18" charset="0"/>
                  </a:rPr>
                  <a:t>3) </a:t>
                </a:r>
                <a:r>
                  <a:rPr lang="en-US" sz="2200" dirty="0" smtClean="0">
                    <a:solidFill>
                      <a:prstClr val="black"/>
                    </a:solidFill>
                    <a:ea typeface="Cambria Math" pitchFamily="18" charset="0"/>
                  </a:rPr>
                  <a:t>AB = BC</a:t>
                </a:r>
              </a:p>
              <a:p>
                <a:pPr marL="0" lvl="0" indent="0">
                  <a:buNone/>
                </a:pPr>
                <a:r>
                  <a:rPr lang="en-US" sz="2200" dirty="0" smtClean="0">
                    <a:solidFill>
                      <a:prstClr val="black"/>
                    </a:solidFill>
                    <a:ea typeface="Cambria Math" pitchFamily="18" charset="0"/>
                  </a:rPr>
                  <a:t>4) </a:t>
                </a:r>
                <a14:m>
                  <m:oMath xmlns:m="http://schemas.openxmlformats.org/officeDocument/2006/math">
                    <m:r>
                      <a:rPr lang="en-US" sz="2200" i="1" smtClean="0">
                        <a:solidFill>
                          <a:prstClr val="black"/>
                        </a:solidFill>
                        <a:latin typeface="Cambria Math"/>
                        <a:ea typeface="Cambria Math"/>
                      </a:rPr>
                      <m:t>∆</m:t>
                    </m:r>
                    <m:r>
                      <a:rPr lang="en-US" sz="2200" b="0" i="1" smtClean="0">
                        <a:solidFill>
                          <a:prstClr val="black"/>
                        </a:solidFill>
                        <a:latin typeface="Cambria Math"/>
                        <a:ea typeface="Cambria Math"/>
                      </a:rPr>
                      <m:t>𝐴𝐵𝐶</m:t>
                    </m:r>
                    <m:r>
                      <a:rPr lang="en-US" sz="2200" b="0" i="1" smtClean="0">
                        <a:solidFill>
                          <a:prstClr val="black"/>
                        </a:solidFill>
                        <a:latin typeface="Cambria Math"/>
                        <a:ea typeface="Cambria Math"/>
                      </a:rPr>
                      <m:t>−равнобедренный </m:t>
                    </m:r>
                  </m:oMath>
                </a14:m>
                <a:endParaRPr lang="en-US" sz="2200" b="0" i="1" dirty="0" smtClean="0">
                  <a:solidFill>
                    <a:prstClr val="black"/>
                  </a:solidFill>
                  <a:latin typeface="Cambria Math"/>
                  <a:ea typeface="Cambria Math"/>
                </a:endParaRPr>
              </a:p>
              <a:p>
                <a:pPr marL="0" lvl="0" indent="0">
                  <a:buNone/>
                </a:pPr>
                <a:r>
                  <a:rPr lang="en-US" sz="2200" dirty="0" smtClean="0">
                    <a:solidFill>
                      <a:prstClr val="black"/>
                    </a:solidFill>
                    <a:ea typeface="Cambria Math"/>
                  </a:rPr>
                  <a:t>                                         </a:t>
                </a:r>
                <a14:m>
                  <m:oMath xmlns:m="http://schemas.openxmlformats.org/officeDocument/2006/math">
                    <m:r>
                      <a:rPr lang="ru-RU" sz="2200" i="1" smtClean="0">
                        <a:solidFill>
                          <a:prstClr val="black"/>
                        </a:solidFill>
                        <a:latin typeface="Cambria Math"/>
                        <a:ea typeface="Cambria Math"/>
                      </a:rPr>
                      <m:t>⋕</m:t>
                    </m:r>
                  </m:oMath>
                </a14:m>
                <a:endParaRPr lang="ru-RU" sz="2200" dirty="0">
                  <a:solidFill>
                    <a:prstClr val="black"/>
                  </a:solidFill>
                  <a:ea typeface="Cambria Math" pitchFamily="18" charset="0"/>
                </a:endParaRPr>
              </a:p>
              <a:p>
                <a:pPr marL="0" indent="0">
                  <a:buNone/>
                </a:pPr>
                <a:endParaRPr lang="en-US" sz="2000" dirty="0" smtClean="0"/>
              </a:p>
            </p:txBody>
          </p:sp>
        </mc:Choice>
        <mc:Fallback>
          <p:sp>
            <p:nvSpPr>
              <p:cNvPr id="3" name="Объект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404664"/>
                <a:ext cx="8229600" cy="5721499"/>
              </a:xfrm>
              <a:blipFill rotWithShape="1">
                <a:blip r:embed="rId3" cstate="print"/>
                <a:stretch>
                  <a:fillRect l="-889" t="-1491" r="-1111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Равнобедренный треугольник 7"/>
          <p:cNvSpPr/>
          <p:nvPr/>
        </p:nvSpPr>
        <p:spPr>
          <a:xfrm>
            <a:off x="1547664" y="478885"/>
            <a:ext cx="3182937" cy="2462213"/>
          </a:xfrm>
          <a:prstGeom prst="triangl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3139133" y="476672"/>
            <a:ext cx="0" cy="2462213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/>
          <p:cNvCxnSpPr/>
          <p:nvPr/>
        </p:nvCxnSpPr>
        <p:spPr>
          <a:xfrm flipH="1">
            <a:off x="2771800" y="2636912"/>
            <a:ext cx="367332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/>
          <p:cNvCxnSpPr/>
          <p:nvPr/>
        </p:nvCxnSpPr>
        <p:spPr>
          <a:xfrm>
            <a:off x="2771800" y="2636912"/>
            <a:ext cx="0" cy="301973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/>
          <p:cNvCxnSpPr/>
          <p:nvPr/>
        </p:nvCxnSpPr>
        <p:spPr>
          <a:xfrm>
            <a:off x="2955466" y="764704"/>
            <a:ext cx="183667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1" name="Прямая соединительная линия 20"/>
          <p:cNvCxnSpPr/>
          <p:nvPr/>
        </p:nvCxnSpPr>
        <p:spPr>
          <a:xfrm flipV="1">
            <a:off x="3139133" y="728700"/>
            <a:ext cx="183124" cy="36004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3" name="Прямая соединительная линия 22"/>
          <p:cNvCxnSpPr/>
          <p:nvPr/>
        </p:nvCxnSpPr>
        <p:spPr>
          <a:xfrm flipH="1">
            <a:off x="2267744" y="2787898"/>
            <a:ext cx="72008" cy="281062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5" name="Прямая соединительная линия 24"/>
          <p:cNvCxnSpPr/>
          <p:nvPr/>
        </p:nvCxnSpPr>
        <p:spPr>
          <a:xfrm>
            <a:off x="3851920" y="2787898"/>
            <a:ext cx="72008" cy="281062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="" xmlns:a14="http://schemas.microsoft.com/office/drawing/2010/main" Requires="a14">
          <p:sp>
            <p:nvSpPr>
              <p:cNvPr id="26" name="TextBox 25"/>
              <p:cNvSpPr txBox="1"/>
              <p:nvPr/>
            </p:nvSpPr>
            <p:spPr>
              <a:xfrm>
                <a:off x="1161982" y="2911050"/>
                <a:ext cx="38568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b="0" i="0" smtClean="0">
                          <a:latin typeface="Cambria Math"/>
                        </a:rPr>
                        <m:t>A</m:t>
                      </m:r>
                    </m:oMath>
                  </m:oMathPara>
                </a14:m>
                <a:endParaRPr lang="ru-RU" dirty="0"/>
              </a:p>
            </p:txBody>
          </p:sp>
        </mc:Choice>
        <mc:Fallback>
          <p:sp>
            <p:nvSpPr>
              <p:cNvPr id="26" name="TextBox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61982" y="2911050"/>
                <a:ext cx="385682" cy="369332"/>
              </a:xfrm>
              <a:prstGeom prst="rect">
                <a:avLst/>
              </a:prstGeom>
              <a:blipFill rotWithShape="1">
                <a:blip r:embed="rId4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="" xmlns:a14="http://schemas.microsoft.com/office/drawing/2010/main" Requires="a14">
          <p:sp>
            <p:nvSpPr>
              <p:cNvPr id="27" name="TextBox 26"/>
              <p:cNvSpPr txBox="1"/>
              <p:nvPr/>
            </p:nvSpPr>
            <p:spPr>
              <a:xfrm>
                <a:off x="2943628" y="89961"/>
                <a:ext cx="378629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b="0" i="0" smtClean="0">
                          <a:latin typeface="Cambria Math"/>
                        </a:rPr>
                        <m:t>B</m:t>
                      </m:r>
                    </m:oMath>
                  </m:oMathPara>
                </a14:m>
                <a:endParaRPr lang="ru-RU" dirty="0"/>
              </a:p>
            </p:txBody>
          </p:sp>
        </mc:Choice>
        <mc:Fallback>
          <p:sp>
            <p:nvSpPr>
              <p:cNvPr id="27" name="TextBox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43628" y="89961"/>
                <a:ext cx="378629" cy="369332"/>
              </a:xfrm>
              <a:prstGeom prst="rect">
                <a:avLst/>
              </a:prstGeom>
              <a:blipFill rotWithShape="1">
                <a:blip r:embed="rId5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="" xmlns:a14="http://schemas.microsoft.com/office/drawing/2010/main" Requires="a14">
          <p:sp>
            <p:nvSpPr>
              <p:cNvPr id="28" name="TextBox 27"/>
              <p:cNvSpPr txBox="1"/>
              <p:nvPr/>
            </p:nvSpPr>
            <p:spPr>
              <a:xfrm>
                <a:off x="4730601" y="2956640"/>
                <a:ext cx="36740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b="0" i="0" smtClean="0">
                          <a:latin typeface="Cambria Math"/>
                        </a:rPr>
                        <m:t>C</m:t>
                      </m:r>
                    </m:oMath>
                  </m:oMathPara>
                </a14:m>
                <a:endParaRPr lang="ru-RU" dirty="0"/>
              </a:p>
            </p:txBody>
          </p:sp>
        </mc:Choice>
        <mc:Fallback>
          <p:sp>
            <p:nvSpPr>
              <p:cNvPr id="28" name="TextBox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30601" y="2956640"/>
                <a:ext cx="367408" cy="369332"/>
              </a:xfrm>
              <a:prstGeom prst="rect">
                <a:avLst/>
              </a:prstGeom>
              <a:blipFill rotWithShape="1">
                <a:blip r:embed="rId6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="" xmlns:a14="http://schemas.microsoft.com/office/drawing/2010/main" Requires="a14">
          <p:sp>
            <p:nvSpPr>
              <p:cNvPr id="29" name="TextBox 28"/>
              <p:cNvSpPr txBox="1"/>
              <p:nvPr/>
            </p:nvSpPr>
            <p:spPr>
              <a:xfrm>
                <a:off x="2930643" y="2974019"/>
                <a:ext cx="40459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b="0" i="0" smtClean="0">
                          <a:latin typeface="Cambria Math"/>
                        </a:rPr>
                        <m:t>D</m:t>
                      </m:r>
                    </m:oMath>
                  </m:oMathPara>
                </a14:m>
                <a:endParaRPr lang="ru-RU" dirty="0"/>
              </a:p>
            </p:txBody>
          </p:sp>
        </mc:Choice>
        <mc:Fallback>
          <p:sp>
            <p:nvSpPr>
              <p:cNvPr id="29" name="TextBox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30643" y="2974019"/>
                <a:ext cx="404598" cy="369332"/>
              </a:xfrm>
              <a:prstGeom prst="rect">
                <a:avLst/>
              </a:prstGeom>
              <a:blipFill rotWithShape="1">
                <a:blip r:embed="rId7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="" xmlns:a14="http://schemas.microsoft.com/office/drawing/2010/main" Requires="a14">
          <p:sp>
            <p:nvSpPr>
              <p:cNvPr id="2" name="TextBox 1"/>
              <p:cNvSpPr txBox="1"/>
              <p:nvPr/>
            </p:nvSpPr>
            <p:spPr>
              <a:xfrm>
                <a:off x="469003" y="401527"/>
                <a:ext cx="46198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i="1" smtClean="0">
                          <a:latin typeface="Cambria Math"/>
                        </a:rPr>
                        <m:t>2)</m:t>
                      </m:r>
                    </m:oMath>
                  </m:oMathPara>
                </a14:m>
                <a:endParaRPr lang="ru-RU" dirty="0"/>
              </a:p>
            </p:txBody>
          </p:sp>
        </mc:Choice>
        <mc:Fallback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9003" y="401527"/>
                <a:ext cx="461986" cy="369332"/>
              </a:xfrm>
              <a:prstGeom prst="rect">
                <a:avLst/>
              </a:prstGeom>
              <a:blipFill rotWithShape="1">
                <a:blip r:embed="rId8" cstate="print"/>
                <a:stretch>
                  <a:fillRect b="-13333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="" xmlns:p14="http://schemas.microsoft.com/office/powerpoint/2010/main" val="529264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b="1" spc="50" dirty="0" smtClean="0">
                <a:ln w="11430"/>
                <a:solidFill>
                  <a:srgbClr val="00B05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Библиография</a:t>
            </a:r>
            <a:endParaRPr lang="ru-RU" b="1" spc="50" dirty="0">
              <a:ln w="11430"/>
              <a:solidFill>
                <a:srgbClr val="00B05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 noRot="1" noChangeAspect="1" noMove="1" noResize="1" noEditPoints="1" noAdjustHandles="1" noChangeArrowheads="1" noChangeShapeType="1" noTextEdit="1"/>
          </p:cNvSpPr>
          <p:nvPr>
            <p:ph idx="1"/>
          </p:nvPr>
        </p:nvSpPr>
        <p:spPr>
          <a:blipFill rotWithShape="1">
            <a:blip r:embed="rId2" cstate="print"/>
            <a:stretch>
              <a:fillRect l="-593" t="-943" r="-222"/>
            </a:stretch>
          </a:blipFill>
        </p:spPr>
        <p:txBody>
          <a:bodyPr/>
          <a:lstStyle/>
          <a:p>
            <a:pPr>
              <a:buNone/>
            </a:pPr>
            <a:r>
              <a:rPr lang="ru-RU" dirty="0" smtClean="0">
                <a:noFill/>
              </a:rPr>
              <a:t> </a:t>
            </a:r>
            <a:endParaRPr lang="ru-RU" dirty="0">
              <a:noFill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1053282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772</TotalTime>
  <Words>82</Words>
  <Application>Microsoft Office PowerPoint</Application>
  <PresentationFormat>Экран (4:3)</PresentationFormat>
  <Paragraphs>19</Paragraphs>
  <Slides>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6" baseType="lpstr">
      <vt:lpstr>Тема Office</vt:lpstr>
      <vt:lpstr>Задача №25 (1,2)</vt:lpstr>
      <vt:lpstr>Задача №25</vt:lpstr>
      <vt:lpstr>Слайд 3</vt:lpstr>
      <vt:lpstr>Слайд 4</vt:lpstr>
      <vt:lpstr>Библиография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alexir</dc:creator>
  <cp:lastModifiedBy>Lena</cp:lastModifiedBy>
  <cp:revision>16</cp:revision>
  <dcterms:created xsi:type="dcterms:W3CDTF">2016-01-17T08:53:58Z</dcterms:created>
  <dcterms:modified xsi:type="dcterms:W3CDTF">2016-02-03T22:06:32Z</dcterms:modified>
</cp:coreProperties>
</file>