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3058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                  </a:t>
            </a:r>
            <a:r>
              <a:rPr lang="ru-RU" sz="4800" dirty="0" smtClean="0"/>
              <a:t> </a:t>
            </a:r>
            <a:r>
              <a:rPr lang="ru-RU" sz="6000" b="1" dirty="0" smtClean="0"/>
              <a:t>Задача№22</a:t>
            </a:r>
            <a:endParaRPr lang="ru-RU" sz="6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43306" y="3786190"/>
            <a:ext cx="52863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Работу </a:t>
            </a:r>
            <a:r>
              <a:rPr lang="ru-RU" dirty="0" smtClean="0"/>
              <a:t>выполнила</a:t>
            </a:r>
            <a:r>
              <a:rPr lang="ru-RU" dirty="0" smtClean="0"/>
              <a:t>: </a:t>
            </a:r>
            <a:r>
              <a:rPr lang="ru-RU" dirty="0" err="1" smtClean="0"/>
              <a:t>Кревная</a:t>
            </a:r>
            <a:r>
              <a:rPr lang="ru-RU" dirty="0" smtClean="0"/>
              <a:t> Дарья, </a:t>
            </a:r>
          </a:p>
          <a:p>
            <a:pPr algn="r"/>
            <a:r>
              <a:rPr lang="ru-RU" dirty="0" smtClean="0"/>
              <a:t>ученица </a:t>
            </a:r>
            <a:r>
              <a:rPr lang="ru-RU" dirty="0" smtClean="0"/>
              <a:t>7 А </a:t>
            </a:r>
            <a:r>
              <a:rPr lang="ru-RU" dirty="0" smtClean="0"/>
              <a:t>класса МБОУ СШ № 1</a:t>
            </a:r>
          </a:p>
          <a:p>
            <a:pPr algn="r"/>
            <a:r>
              <a:rPr lang="ru-RU" dirty="0" smtClean="0"/>
              <a:t> г. Архангельска Архангельской области</a:t>
            </a:r>
          </a:p>
          <a:p>
            <a:pPr algn="r"/>
            <a:r>
              <a:rPr lang="ru-RU" dirty="0" smtClean="0"/>
              <a:t>Руководитель: Куприянович Марина Олеговна,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математики </a:t>
            </a:r>
          </a:p>
          <a:p>
            <a:pPr algn="r"/>
            <a:r>
              <a:rPr lang="ru-RU" dirty="0" smtClean="0"/>
              <a:t>высшей квалификационной категории</a:t>
            </a:r>
          </a:p>
          <a:p>
            <a:pPr algn="r"/>
            <a:r>
              <a:rPr lang="ru-RU" dirty="0" smtClean="0"/>
              <a:t>МБОУ СШ № 1 г. Архангельска </a:t>
            </a:r>
          </a:p>
          <a:p>
            <a:pPr algn="r"/>
            <a:r>
              <a:rPr lang="ru-RU" dirty="0" smtClean="0"/>
              <a:t>Архангельской области, 2016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24712"/>
          </a:xfrm>
        </p:spPr>
        <p:txBody>
          <a:bodyPr/>
          <a:lstStyle/>
          <a:p>
            <a:r>
              <a:rPr lang="ru-RU" dirty="0" smtClean="0"/>
              <a:t>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                   </a:t>
            </a:r>
          </a:p>
          <a:p>
            <a:pPr algn="ctr"/>
            <a:r>
              <a:rPr lang="ru-RU" sz="3600" b="1" dirty="0" smtClean="0"/>
              <a:t>Точки А, С, В, D лежат на одной прямой, причем отрезки АВ и CD имеют общую середину.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Докажите</a:t>
            </a:r>
            <a:r>
              <a:rPr lang="ru-RU" sz="3600" b="1" dirty="0" smtClean="0"/>
              <a:t>, что если треугольник АВЕ равнобедренный с основанием АВ, то треугольник CDE тоже равнобедренный с основанием CD</a:t>
            </a:r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</a:t>
            </a:r>
            <a:r>
              <a:rPr lang="ru-RU" sz="1400" dirty="0" smtClean="0"/>
              <a:t>                        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836712"/>
            <a:ext cx="43199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Дано:</a:t>
            </a:r>
          </a:p>
          <a:p>
            <a:r>
              <a:rPr lang="ru-RU" sz="3200" dirty="0" smtClean="0"/>
              <a:t>Точки А, В, С, </a:t>
            </a:r>
            <a:r>
              <a:rPr lang="en-US" sz="3200" dirty="0" smtClean="0"/>
              <a:t>D</a:t>
            </a:r>
            <a:r>
              <a:rPr lang="ru-RU" sz="3200" dirty="0" smtClean="0"/>
              <a:t> лежат на одной прямой </a:t>
            </a:r>
            <a:endParaRPr lang="ru-RU" sz="3200" dirty="0" smtClean="0"/>
          </a:p>
          <a:p>
            <a:r>
              <a:rPr lang="ru-RU" sz="3200" dirty="0" smtClean="0"/>
              <a:t> АВ и CD - общая</a:t>
            </a:r>
          </a:p>
          <a:p>
            <a:r>
              <a:rPr lang="ru-RU" sz="3200" dirty="0" err="1" smtClean="0"/>
              <a:t>АВЕ</a:t>
            </a:r>
            <a:r>
              <a:rPr lang="ru-RU" sz="3200" dirty="0" err="1" smtClean="0"/>
              <a:t>-</a:t>
            </a:r>
            <a:r>
              <a:rPr lang="ru-RU" sz="3200" dirty="0" err="1" smtClean="0"/>
              <a:t>равнобедренный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r>
              <a:rPr lang="ru-RU" sz="3200" dirty="0" smtClean="0"/>
              <a:t>AB </a:t>
            </a:r>
            <a:r>
              <a:rPr lang="en-US" sz="3200" dirty="0" smtClean="0"/>
              <a:t> </a:t>
            </a:r>
            <a:r>
              <a:rPr lang="ru-RU" sz="3200" dirty="0" smtClean="0"/>
              <a:t>основание</a:t>
            </a:r>
          </a:p>
          <a:p>
            <a:r>
              <a:rPr lang="ru-RU" sz="3200" dirty="0" smtClean="0"/>
              <a:t>Доказать:</a:t>
            </a:r>
          </a:p>
          <a:p>
            <a:r>
              <a:rPr lang="ru-RU" sz="3200" dirty="0" smtClean="0"/>
              <a:t>CDE</a:t>
            </a:r>
            <a:r>
              <a:rPr lang="ru-RU" sz="3200" dirty="0" smtClean="0"/>
              <a:t>-</a:t>
            </a:r>
            <a:r>
              <a:rPr lang="ru-RU" sz="3200" dirty="0" smtClean="0"/>
              <a:t>равнобедренный</a:t>
            </a:r>
            <a:endParaRPr lang="ru-RU" sz="3200" dirty="0"/>
          </a:p>
        </p:txBody>
      </p:sp>
      <p:pic>
        <p:nvPicPr>
          <p:cNvPr id="6" name="Рисунок 5" descr="wpid-geom7pog-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4497516" cy="4248472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>
            <a:off x="4214810" y="2857496"/>
            <a:ext cx="288032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214810" y="4286256"/>
            <a:ext cx="360040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ru-RU" dirty="0" smtClean="0"/>
              <a:t>     Решение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060848"/>
            <a:ext cx="6462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1)Δ</a:t>
            </a:r>
            <a:r>
              <a:rPr lang="ru-RU" sz="2400" dirty="0" smtClean="0"/>
              <a:t>АВЕ — равнобедренный </a:t>
            </a:r>
          </a:p>
          <a:p>
            <a:r>
              <a:rPr lang="ru-RU" sz="2400" dirty="0" smtClean="0"/>
              <a:t>2)∠САЕ и ∠ЕАВ,∠ЕВА и ∠</a:t>
            </a:r>
            <a:r>
              <a:rPr lang="en-US" sz="2400" dirty="0" smtClean="0"/>
              <a:t>EBD — </a:t>
            </a:r>
            <a:r>
              <a:rPr lang="ru-RU" sz="2400" dirty="0" smtClean="0"/>
              <a:t>смежные</a:t>
            </a:r>
          </a:p>
          <a:p>
            <a:r>
              <a:rPr lang="ru-RU" sz="2400" dirty="0" smtClean="0"/>
              <a:t>3)∠САЕ = 180° — ∠ЕАВ = 180° — ∠ЕВА =∠</a:t>
            </a:r>
            <a:r>
              <a:rPr lang="en-US" sz="2400" dirty="0" smtClean="0"/>
              <a:t>EBD.</a:t>
            </a:r>
          </a:p>
          <a:p>
            <a:r>
              <a:rPr lang="en-US" sz="2400" dirty="0" smtClean="0"/>
              <a:t>4) </a:t>
            </a:r>
            <a:r>
              <a:rPr lang="el-GR" sz="2400" dirty="0" smtClean="0"/>
              <a:t>Δ</a:t>
            </a:r>
            <a:r>
              <a:rPr lang="ru-RU" sz="2400" dirty="0" smtClean="0"/>
              <a:t>САЕ и </a:t>
            </a:r>
            <a:r>
              <a:rPr lang="el-GR" sz="2400" dirty="0" smtClean="0"/>
              <a:t>Δ</a:t>
            </a:r>
            <a:r>
              <a:rPr lang="ru-RU" sz="2400" dirty="0" smtClean="0"/>
              <a:t>Е</a:t>
            </a:r>
            <a:r>
              <a:rPr lang="en-US" sz="2400" dirty="0" smtClean="0"/>
              <a:t>BD</a:t>
            </a:r>
            <a:endParaRPr lang="ru-RU" sz="2400" dirty="0" smtClean="0"/>
          </a:p>
          <a:p>
            <a:r>
              <a:rPr lang="ru-RU" sz="2400" dirty="0" smtClean="0"/>
              <a:t>5)АЕ = ВЕ (т. к. АВЕ — равнобедренный)</a:t>
            </a:r>
          </a:p>
          <a:p>
            <a:r>
              <a:rPr lang="ru-RU" sz="2400" dirty="0" smtClean="0"/>
              <a:t>6)∠САЕ = ∠</a:t>
            </a:r>
            <a:r>
              <a:rPr lang="en-US" sz="2400" dirty="0" smtClean="0"/>
              <a:t>EBD</a:t>
            </a:r>
            <a:endParaRPr lang="ru-RU" sz="2400" dirty="0" smtClean="0"/>
          </a:p>
          <a:p>
            <a:r>
              <a:rPr lang="ru-RU" sz="2400" dirty="0" smtClean="0"/>
              <a:t>7)СА = </a:t>
            </a:r>
            <a:r>
              <a:rPr lang="en-US" sz="2400" dirty="0" smtClean="0"/>
              <a:t>BD (</a:t>
            </a:r>
            <a:r>
              <a:rPr lang="ru-RU" sz="2400" dirty="0" smtClean="0"/>
              <a:t>т. к. СА = СО — АО = </a:t>
            </a:r>
            <a:r>
              <a:rPr lang="en-US" sz="2400" dirty="0" smtClean="0"/>
              <a:t>OD — OB = BD)</a:t>
            </a:r>
          </a:p>
          <a:p>
            <a:r>
              <a:rPr lang="en-US" sz="2400" dirty="0" smtClean="0"/>
              <a:t>8)</a:t>
            </a:r>
            <a:r>
              <a:rPr lang="el-GR" sz="2400" dirty="0" smtClean="0"/>
              <a:t>Δ</a:t>
            </a:r>
            <a:r>
              <a:rPr lang="ru-RU" sz="2400" dirty="0" smtClean="0"/>
              <a:t>САЕ = </a:t>
            </a:r>
            <a:r>
              <a:rPr lang="el-GR" sz="2400" dirty="0" smtClean="0"/>
              <a:t>Δ</a:t>
            </a:r>
            <a:r>
              <a:rPr lang="en-US" sz="2400" dirty="0" smtClean="0"/>
              <a:t>EBD</a:t>
            </a:r>
            <a:endParaRPr lang="ru-RU" sz="2400" dirty="0" smtClean="0"/>
          </a:p>
          <a:p>
            <a:r>
              <a:rPr lang="ru-RU" sz="2400" dirty="0" smtClean="0"/>
              <a:t>9) </a:t>
            </a:r>
            <a:r>
              <a:rPr lang="el-GR" sz="2400" dirty="0" smtClean="0"/>
              <a:t>Δ</a:t>
            </a:r>
            <a:r>
              <a:rPr lang="en-US" sz="2400" dirty="0" smtClean="0"/>
              <a:t>CED — </a:t>
            </a:r>
            <a:r>
              <a:rPr lang="ru-RU" sz="2400" dirty="0" smtClean="0"/>
              <a:t>равнобедренный, (т. к. СЕ = ∠</a:t>
            </a:r>
            <a:r>
              <a:rPr lang="en-US" sz="2400" dirty="0" smtClean="0"/>
              <a:t>ED)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305800" cy="1143000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44824"/>
            <a:ext cx="73843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</a:t>
            </a:r>
            <a:r>
              <a:rPr lang="en-US" sz="2800" dirty="0" smtClean="0"/>
              <a:t>wpid-geom7pog-71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564905"/>
            <a:ext cx="7888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Геометрия.7-9 </a:t>
            </a:r>
            <a:r>
              <a:rPr lang="ru-RU" sz="2400" dirty="0" smtClean="0"/>
              <a:t>классы</a:t>
            </a:r>
            <a:r>
              <a:rPr lang="ru-RU" sz="2400" dirty="0" smtClean="0"/>
              <a:t>: для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учреждений</a:t>
            </a:r>
            <a:r>
              <a:rPr lang="ru-RU" sz="2400" dirty="0" smtClean="0"/>
              <a:t>/ А.В.Погорелов.-10-е изд.-М. : Просвещение,2009.-224 с.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256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                   Задача№22</vt:lpstr>
      <vt:lpstr>          </vt:lpstr>
      <vt:lpstr>                                                            </vt:lpstr>
      <vt:lpstr>                   Решение</vt:lpstr>
      <vt:lpstr>               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Задача№22</dc:title>
  <dc:creator>Светлана</dc:creator>
  <cp:lastModifiedBy>Lena</cp:lastModifiedBy>
  <cp:revision>20</cp:revision>
  <dcterms:created xsi:type="dcterms:W3CDTF">2016-01-22T15:30:16Z</dcterms:created>
  <dcterms:modified xsi:type="dcterms:W3CDTF">2016-02-03T23:51:25Z</dcterms:modified>
</cp:coreProperties>
</file>