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0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39595" y="4983888"/>
            <a:ext cx="3990110" cy="14630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HelveticaNeueCyr" panose="02000506020000020004" pitchFamily="50" charset="-52"/>
              </a:rPr>
              <a:t>Задача № 25 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48249"/>
            <a:ext cx="8360229" cy="187492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Работу </a:t>
            </a:r>
            <a:r>
              <a:rPr lang="ru-RU" sz="2000" b="1" dirty="0" smtClean="0"/>
              <a:t>выполнила</a:t>
            </a:r>
            <a:r>
              <a:rPr lang="ru-RU" sz="2000" b="1" dirty="0" smtClean="0"/>
              <a:t>: Худякова Екатерина, у</a:t>
            </a:r>
            <a:r>
              <a:rPr lang="ru-RU" sz="2000" b="1" dirty="0" smtClean="0"/>
              <a:t>ченица </a:t>
            </a:r>
            <a:r>
              <a:rPr lang="ru-RU" sz="2000" b="1" dirty="0" smtClean="0"/>
              <a:t>7 А </a:t>
            </a:r>
            <a:r>
              <a:rPr lang="ru-RU" sz="2000" b="1" dirty="0" smtClean="0"/>
              <a:t>класса </a:t>
            </a:r>
          </a:p>
          <a:p>
            <a:r>
              <a:rPr lang="ru-RU" sz="2000" b="1" dirty="0" smtClean="0"/>
              <a:t>МБОУ </a:t>
            </a:r>
            <a:r>
              <a:rPr lang="ru-RU" sz="2000" b="1" dirty="0" smtClean="0"/>
              <a:t>СШ № </a:t>
            </a:r>
            <a:r>
              <a:rPr lang="ru-RU" sz="2000" b="1" dirty="0" smtClean="0"/>
              <a:t>1 г. Архангельска Архангельской области</a:t>
            </a:r>
          </a:p>
          <a:p>
            <a:r>
              <a:rPr lang="ru-RU" sz="2000" b="1" dirty="0" smtClean="0"/>
              <a:t>Руководитель: Куприянович Марина Олеговна, учитель математики высшей квалификационной категории МБОУ СШ </a:t>
            </a:r>
            <a:r>
              <a:rPr lang="ru-RU" sz="2000" b="1" smtClean="0"/>
              <a:t>№ 1</a:t>
            </a:r>
          </a:p>
          <a:p>
            <a:r>
              <a:rPr lang="ru-RU" sz="2000" b="1" smtClean="0"/>
              <a:t> </a:t>
            </a:r>
            <a:r>
              <a:rPr lang="ru-RU" sz="2000" b="1" dirty="0" smtClean="0"/>
              <a:t>г. Архангельска Архангельской области, 2016 год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62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855" y="804930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Докажите, что треугольник 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ABC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 равнобедренный, если у него 1) медиана 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BD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 является высотой.</a:t>
            </a:r>
            <a:endParaRPr lang="ru-RU" sz="60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8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0052" y="982452"/>
            <a:ext cx="41178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latin typeface="HelveticaNeueCyr" panose="02000506020000020004" pitchFamily="50" charset="-52"/>
              </a:rPr>
              <a:t>Дано: </a:t>
            </a:r>
            <a:endParaRPr lang="en-US" sz="4800" i="1" dirty="0" smtClean="0">
              <a:latin typeface="HelveticaNeueCyr" panose="02000506020000020004" pitchFamily="50" charset="-52"/>
            </a:endParaRPr>
          </a:p>
          <a:p>
            <a:r>
              <a:rPr lang="ru-RU" sz="4800" dirty="0" smtClean="0">
                <a:latin typeface="HelveticaNeueCyr" panose="02000506020000020004" pitchFamily="50" charset="-52"/>
              </a:rPr>
              <a:t>▲</a:t>
            </a:r>
            <a:r>
              <a:rPr lang="en-US" sz="4800" dirty="0" smtClean="0">
                <a:latin typeface="HelveticaNeueCyr" panose="02000506020000020004" pitchFamily="50" charset="-52"/>
              </a:rPr>
              <a:t>ABC</a:t>
            </a:r>
          </a:p>
          <a:p>
            <a:r>
              <a:rPr lang="en-US" sz="4800" dirty="0" smtClean="0">
                <a:latin typeface="HelveticaNeueCyr" panose="02000506020000020004" pitchFamily="50" charset="-52"/>
              </a:rPr>
              <a:t>BD-</a:t>
            </a:r>
            <a:r>
              <a:rPr lang="ru-RU" sz="4800" dirty="0" smtClean="0">
                <a:latin typeface="HelveticaNeueCyr" panose="02000506020000020004" pitchFamily="50" charset="-52"/>
              </a:rPr>
              <a:t> высота и медиана.</a:t>
            </a:r>
            <a:endParaRPr lang="ru-RU" sz="4800" dirty="0">
              <a:latin typeface="HelveticaNeueCyr" panose="02000506020000020004" pitchFamily="50" charset="-52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59099" y="850006"/>
            <a:ext cx="3451538" cy="2794715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84868" y="850005"/>
            <a:ext cx="0" cy="279471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02234" y="3691218"/>
            <a:ext cx="524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A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6403" y="3731213"/>
            <a:ext cx="56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D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8491" y="3644720"/>
            <a:ext cx="587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C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4635" y="210997"/>
            <a:ext cx="545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B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6403" y="3503054"/>
            <a:ext cx="248465" cy="141666"/>
          </a:xfrm>
          <a:prstGeom prst="rect">
            <a:avLst/>
          </a:prstGeom>
          <a:ln w="952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7707785">
            <a:off x="2781785" y="992380"/>
            <a:ext cx="506934" cy="298741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0521334">
            <a:off x="2647665" y="1064866"/>
            <a:ext cx="506934" cy="298741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931290" y="3523479"/>
            <a:ext cx="103031" cy="2281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786" y="3538868"/>
            <a:ext cx="115834" cy="24386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650052" y="4275785"/>
            <a:ext cx="426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HelveticaNeueCyr" panose="02000506020000020004" pitchFamily="50" charset="-52"/>
              </a:rPr>
              <a:t>Док- </a:t>
            </a:r>
            <a:r>
              <a:rPr lang="ru-RU" sz="4000" i="1" dirty="0" err="1" smtClean="0">
                <a:latin typeface="HelveticaNeueCyr" panose="02000506020000020004" pitchFamily="50" charset="-52"/>
              </a:rPr>
              <a:t>ть</a:t>
            </a:r>
            <a:r>
              <a:rPr lang="ru-RU" sz="4000" i="1" dirty="0" smtClean="0">
                <a:latin typeface="HelveticaNeueCyr" panose="02000506020000020004" pitchFamily="50" charset="-52"/>
              </a:rPr>
              <a:t>: </a:t>
            </a:r>
            <a:r>
              <a:rPr lang="ru-RU" sz="4000" dirty="0" smtClean="0">
                <a:latin typeface="HelveticaNeueCyr" panose="02000506020000020004" pitchFamily="50" charset="-52"/>
              </a:rPr>
              <a:t>▲</a:t>
            </a:r>
            <a:r>
              <a:rPr lang="en-US" sz="4000" dirty="0" smtClean="0">
                <a:latin typeface="HelveticaNeueCyr" panose="02000506020000020004" pitchFamily="50" charset="-52"/>
              </a:rPr>
              <a:t>ABC</a:t>
            </a:r>
            <a:r>
              <a:rPr lang="ru-RU" sz="4000" dirty="0" smtClean="0">
                <a:latin typeface="HelveticaNeueCyr" panose="02000506020000020004" pitchFamily="50" charset="-52"/>
              </a:rPr>
              <a:t>- равнобедренный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0169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885" y="843566"/>
            <a:ext cx="9720073" cy="4023360"/>
          </a:xfrm>
        </p:spPr>
        <p:txBody>
          <a:bodyPr>
            <a:normAutofit fontScale="77500" lnSpcReduction="20000"/>
          </a:bodyPr>
          <a:lstStyle/>
          <a:p>
            <a:r>
              <a:rPr lang="ru-RU" sz="5200" dirty="0" smtClean="0">
                <a:solidFill>
                  <a:schemeClr val="accent1">
                    <a:lumMod val="50000"/>
                  </a:schemeClr>
                </a:solidFill>
                <a:latin typeface="HelveticaNeueCyr" panose="02000506020000020004" pitchFamily="50" charset="-52"/>
              </a:rPr>
              <a:t>Доказательство: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1) 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AD=DC (BD-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медиана и высота)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2)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 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ADB=CDB=90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3) BD-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 общая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4)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 ▲ABD=▲CBD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5) AB=BC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6) ▲ABC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- равнобедренный</a:t>
            </a:r>
          </a:p>
          <a:p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Ответ: ▲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ABC- 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  <a:sym typeface="Symbol" panose="05050102010706020507" pitchFamily="18" charset="2"/>
              </a:rPr>
              <a:t>равнобедренный.</a:t>
            </a:r>
          </a:p>
          <a:p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  <a:sym typeface="Symbol" panose="05050102010706020507" pitchFamily="18" charset="2"/>
            </a:endParaRPr>
          </a:p>
          <a:p>
            <a:endParaRPr lang="ru-RU" sz="36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97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HelveticaNeueCyr" panose="02000506020000020004" pitchFamily="50" charset="-52"/>
              </a:rPr>
              <a:t>Библиография</a:t>
            </a:r>
            <a:endParaRPr lang="ru-RU" sz="6000" dirty="0">
              <a:solidFill>
                <a:schemeClr val="accent4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HelveticaNeueCyr" panose="02000506020000020004" pitchFamily="50" charset="-52"/>
              </a:rPr>
              <a:t>Геометрия. 7-9 классы : учеб. для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HelveticaNeueCyr" panose="02000506020000020004" pitchFamily="50" charset="-52"/>
              </a:rPr>
              <a:t>общеобразоват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HelveticaNeueCyr" panose="02000506020000020004" pitchFamily="50" charset="-52"/>
              </a:rPr>
              <a:t>. учреждений/ А. В. Погорелов. – 10-е изд. – М. : Просвещение, 2009. – 224 с. : ил.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HelveticaNeueCyr" panose="0200050602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4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167</Words>
  <Application>Microsoft Office PowerPoint</Application>
  <PresentationFormat>Произвольный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Интеграл</vt:lpstr>
      <vt:lpstr>Задача № 25 </vt:lpstr>
      <vt:lpstr>Слайд 2</vt:lpstr>
      <vt:lpstr>Слайд 3</vt:lpstr>
      <vt:lpstr>Слайд 4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 25 (1)</dc:title>
  <dc:creator>Екатерина Худякова</dc:creator>
  <cp:lastModifiedBy>Lena</cp:lastModifiedBy>
  <cp:revision>6</cp:revision>
  <dcterms:created xsi:type="dcterms:W3CDTF">2016-01-22T18:44:19Z</dcterms:created>
  <dcterms:modified xsi:type="dcterms:W3CDTF">2016-02-04T13:52:57Z</dcterms:modified>
</cp:coreProperties>
</file>