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ABA2C"/>
    <a:srgbClr val="CE7E0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6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E154D2-8353-4EB6-8DC9-12040F5FFE1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76081-1283-46FA-A695-7A1E752FBD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8809-B5E2-4BF1-AFE9-687627F70098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2BF1-33E2-4FDD-9078-1BBC73305C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8809-B5E2-4BF1-AFE9-687627F70098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2BF1-33E2-4FDD-9078-1BBC73305C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8809-B5E2-4BF1-AFE9-687627F70098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2BF1-33E2-4FDD-9078-1BBC73305C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8809-B5E2-4BF1-AFE9-687627F70098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2BF1-33E2-4FDD-9078-1BBC73305C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8809-B5E2-4BF1-AFE9-687627F70098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2BF1-33E2-4FDD-9078-1BBC73305C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8809-B5E2-4BF1-AFE9-687627F70098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2BF1-33E2-4FDD-9078-1BBC73305C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8809-B5E2-4BF1-AFE9-687627F70098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2BF1-33E2-4FDD-9078-1BBC73305C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8809-B5E2-4BF1-AFE9-687627F70098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2BF1-33E2-4FDD-9078-1BBC73305C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8809-B5E2-4BF1-AFE9-687627F70098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2BF1-33E2-4FDD-9078-1BBC73305C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8809-B5E2-4BF1-AFE9-687627F70098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2BF1-33E2-4FDD-9078-1BBC73305C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8809-B5E2-4BF1-AFE9-687627F70098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2BF1-33E2-4FDD-9078-1BBC73305C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E8809-B5E2-4BF1-AFE9-687627F70098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D2BF1-33E2-4FDD-9078-1BBC73305C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857364"/>
            <a:ext cx="8501122" cy="1470025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8000" b="1" dirty="0" smtClean="0">
                <a:ln/>
                <a:solidFill>
                  <a:srgbClr val="00B050"/>
                </a:solidFill>
                <a:latin typeface="Century Gothic" pitchFamily="34" charset="0"/>
              </a:rPr>
              <a:t>Задача №</a:t>
            </a:r>
            <a:r>
              <a:rPr lang="ru-RU" sz="8000" b="1" smtClean="0">
                <a:ln/>
                <a:solidFill>
                  <a:srgbClr val="00B050"/>
                </a:solidFill>
                <a:latin typeface="Century Gothic" pitchFamily="34" charset="0"/>
              </a:rPr>
              <a:t>25 </a:t>
            </a:r>
            <a:r>
              <a:rPr lang="ru-RU" sz="7200" b="1" dirty="0" smtClean="0">
                <a:ln/>
                <a:solidFill>
                  <a:schemeClr val="accent3"/>
                </a:solidFill>
                <a:latin typeface="Century Gothic" pitchFamily="34" charset="0"/>
              </a:rPr>
              <a:t/>
            </a:r>
            <a:br>
              <a:rPr lang="ru-RU" sz="7200" b="1" dirty="0" smtClean="0">
                <a:ln/>
                <a:solidFill>
                  <a:schemeClr val="accent3"/>
                </a:solidFill>
                <a:latin typeface="Century Gothic" pitchFamily="34" charset="0"/>
              </a:rPr>
            </a:br>
            <a:endParaRPr lang="ru-RU" sz="6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3643314"/>
            <a:ext cx="7500958" cy="239554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entury Gothic" pitchFamily="34" charset="0"/>
              </a:rPr>
              <a:t>Работу выполнила:</a:t>
            </a:r>
          </a:p>
          <a:p>
            <a:pPr algn="r"/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entury Gothic" pitchFamily="34" charset="0"/>
              </a:rPr>
              <a:t>Шубина Мария,</a:t>
            </a:r>
          </a:p>
          <a:p>
            <a:pPr algn="r"/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entury Gothic" pitchFamily="34" charset="0"/>
              </a:rPr>
              <a:t>ученица 7 «А» класса МБОУ СШ №1</a:t>
            </a:r>
          </a:p>
          <a:p>
            <a:pPr algn="r"/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entury Gothic" pitchFamily="34" charset="0"/>
              </a:rPr>
              <a:t>г. Архангельска Архангельской области</a:t>
            </a:r>
          </a:p>
          <a:p>
            <a:pPr algn="r"/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entury Gothic" pitchFamily="34" charset="0"/>
              </a:rPr>
              <a:t>Руководитель: Куприянович Марина Олеговна, учитель математики высшей квалификационной категории МБОУ СШ № 1 г. Архангельска Архангельской области, 2016 год</a:t>
            </a:r>
          </a:p>
          <a:p>
            <a:pPr algn="r"/>
            <a:endParaRPr lang="ru-RU" sz="2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86808" cy="4572032"/>
          </a:xfrm>
        </p:spPr>
        <p:txBody>
          <a:bodyPr>
            <a:normAutofit lnSpcReduction="1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3600" b="1" dirty="0" smtClean="0">
                <a:ln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  <a:latin typeface="Comic Sans MS" pitchFamily="66" charset="0"/>
              </a:rPr>
              <a:t>Докажите, что треугольник </a:t>
            </a:r>
            <a:r>
              <a:rPr lang="en-US" sz="3600" b="1" dirty="0" smtClean="0">
                <a:ln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  <a:latin typeface="Broadway" pitchFamily="82" charset="0"/>
              </a:rPr>
              <a:t>ABC </a:t>
            </a:r>
            <a:r>
              <a:rPr lang="ru-RU" sz="3600" b="1" dirty="0" smtClean="0">
                <a:ln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  <a:latin typeface="Comic Sans MS" pitchFamily="66" charset="0"/>
              </a:rPr>
              <a:t>равнобедренный, если у него:       1) медиана </a:t>
            </a:r>
            <a:r>
              <a:rPr lang="en-US" sz="3600" b="1" dirty="0" smtClean="0">
                <a:ln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  <a:latin typeface="Broadway" pitchFamily="82" charset="0"/>
              </a:rPr>
              <a:t>BD</a:t>
            </a:r>
            <a:r>
              <a:rPr lang="ru-RU" sz="3600" b="1" dirty="0" smtClean="0">
                <a:ln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  <a:latin typeface="Comic Sans MS" pitchFamily="66" charset="0"/>
              </a:rPr>
              <a:t> является высотой;   </a:t>
            </a:r>
          </a:p>
          <a:p>
            <a:pPr algn="ctr">
              <a:buNone/>
            </a:pPr>
            <a:r>
              <a:rPr lang="ru-RU" sz="3600" b="1" dirty="0" smtClean="0">
                <a:ln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  <a:latin typeface="Comic Sans MS" pitchFamily="66" charset="0"/>
              </a:rPr>
              <a:t>2) высота </a:t>
            </a:r>
            <a:r>
              <a:rPr lang="en-US" sz="3600" b="1" dirty="0" smtClean="0">
                <a:ln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  <a:latin typeface="Broadway" pitchFamily="82" charset="0"/>
              </a:rPr>
              <a:t>BD </a:t>
            </a:r>
            <a:r>
              <a:rPr lang="ru-RU" sz="3600" b="1" dirty="0" smtClean="0">
                <a:ln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  <a:latin typeface="Comic Sans MS" pitchFamily="66" charset="0"/>
              </a:rPr>
              <a:t>является биссектрисой; </a:t>
            </a:r>
          </a:p>
          <a:p>
            <a:pPr algn="ctr">
              <a:buNone/>
            </a:pPr>
            <a:r>
              <a:rPr lang="ru-RU" sz="3600" b="1" dirty="0" smtClean="0">
                <a:ln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  <a:latin typeface="Comic Sans MS" pitchFamily="66" charset="0"/>
              </a:rPr>
              <a:t>3) биссектриса </a:t>
            </a:r>
            <a:r>
              <a:rPr lang="en-US" sz="3600" b="1" dirty="0" smtClean="0">
                <a:ln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  <a:latin typeface="Broadway" pitchFamily="82" charset="0"/>
              </a:rPr>
              <a:t>BD</a:t>
            </a:r>
            <a:r>
              <a:rPr lang="ru-RU" sz="3600" b="1" dirty="0" smtClean="0">
                <a:ln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  <a:latin typeface="Comic Sans MS" pitchFamily="66" charset="0"/>
              </a:rPr>
              <a:t> является медианой</a:t>
            </a:r>
            <a:endParaRPr lang="ru-RU" sz="3600" b="1" dirty="0">
              <a:ln>
                <a:prstDash val="solid"/>
              </a:ln>
              <a:solidFill>
                <a:schemeClr val="accent5">
                  <a:lumMod val="75000"/>
                </a:schemeClr>
              </a:solidFill>
              <a:effectLst/>
              <a:latin typeface="Comic Sans MS" pitchFamily="66" charset="0"/>
            </a:endParaRPr>
          </a:p>
        </p:txBody>
      </p:sp>
      <p:pic>
        <p:nvPicPr>
          <p:cNvPr id="1026" name="Picture 2" descr="http://oprezi.ru/fl/image.raw?view=image&amp;type=img&amp;id=21"/>
          <p:cNvPicPr>
            <a:picLocks noChangeAspect="1" noChangeArrowheads="1"/>
          </p:cNvPicPr>
          <p:nvPr/>
        </p:nvPicPr>
        <p:blipFill>
          <a:blip r:embed="rId3" cstate="print"/>
          <a:srcRect t="10346" r="-2" b="17240"/>
          <a:stretch>
            <a:fillRect/>
          </a:stretch>
        </p:blipFill>
        <p:spPr bwMode="auto">
          <a:xfrm>
            <a:off x="6858016" y="5143512"/>
            <a:ext cx="2071702" cy="1500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4942" y="1285860"/>
            <a:ext cx="3643338" cy="78581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ru-RU" b="1" dirty="0" smtClean="0">
                <a:ln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ru-RU" b="1" dirty="0" smtClean="0">
                <a:ln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b="1" dirty="0" smtClean="0">
                <a:ln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△</a:t>
            </a:r>
            <a:r>
              <a:rPr lang="en-US" b="1" dirty="0" smtClean="0">
                <a:ln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Broadway" pitchFamily="82" charset="0"/>
              </a:rPr>
              <a:t> ABC</a:t>
            </a:r>
            <a:br>
              <a:rPr lang="en-US" b="1" dirty="0" smtClean="0">
                <a:ln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Broadway" pitchFamily="82" charset="0"/>
              </a:rPr>
            </a:br>
            <a:endParaRPr lang="ru-RU" b="1" dirty="0">
              <a:ln>
                <a:prstDash val="solid"/>
              </a:ln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00364" y="4786322"/>
            <a:ext cx="5857884" cy="2071678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>
              <a:buNone/>
            </a:pPr>
            <a:r>
              <a:rPr lang="ru-RU" sz="3600" b="1" u="sng" dirty="0" smtClean="0">
                <a:ln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Доказать</a:t>
            </a:r>
            <a:r>
              <a:rPr lang="ru-RU" sz="3600" b="1" dirty="0" smtClean="0">
                <a:ln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:</a:t>
            </a:r>
          </a:p>
          <a:p>
            <a:pPr algn="r">
              <a:buNone/>
            </a:pPr>
            <a:r>
              <a:rPr lang="ru-RU" sz="3600" b="1" dirty="0" smtClean="0">
                <a:ln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△</a:t>
            </a:r>
            <a:r>
              <a:rPr lang="en-US" sz="3600" b="1" dirty="0" smtClean="0">
                <a:ln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Broadway" pitchFamily="82" charset="0"/>
              </a:rPr>
              <a:t> ABC </a:t>
            </a:r>
            <a:r>
              <a:rPr lang="ru-RU" sz="3600" b="1" dirty="0" smtClean="0">
                <a:ln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-равнобедренный треугольник</a:t>
            </a:r>
            <a:endParaRPr lang="ru-RU" sz="3600" b="1" dirty="0">
              <a:ln>
                <a:prstDash val="solid"/>
              </a:ln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142976" y="1357298"/>
            <a:ext cx="2214578" cy="2714644"/>
          </a:xfrm>
          <a:prstGeom prst="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>
            <a:stCxn id="5" idx="0"/>
            <a:endCxn id="5" idx="3"/>
          </p:cNvCxnSpPr>
          <p:nvPr/>
        </p:nvCxnSpPr>
        <p:spPr>
          <a:xfrm rot="16200000" flipH="1">
            <a:off x="892943" y="2714620"/>
            <a:ext cx="271464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1472" y="4071942"/>
            <a:ext cx="585417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4000" b="1" dirty="0" smtClean="0">
                <a:ln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Broadway" pitchFamily="82" charset="0"/>
              </a:rPr>
              <a:t>A</a:t>
            </a:r>
            <a:endParaRPr lang="ru-RU" sz="4000" b="1" dirty="0">
              <a:ln>
                <a:prstDash val="solid"/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00232" y="642918"/>
            <a:ext cx="551754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4000" b="1" dirty="0" smtClean="0">
                <a:ln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Broadway" pitchFamily="82" charset="0"/>
              </a:rPr>
              <a:t>B</a:t>
            </a:r>
            <a:endParaRPr lang="ru-RU" sz="4000" b="1" dirty="0">
              <a:ln>
                <a:prstDash val="solid"/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7554" y="4071942"/>
            <a:ext cx="546945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4000" b="1" dirty="0" smtClean="0">
                <a:ln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Broadway" pitchFamily="82" charset="0"/>
              </a:rPr>
              <a:t>C</a:t>
            </a:r>
            <a:endParaRPr lang="ru-RU" sz="4000" b="1" dirty="0">
              <a:ln>
                <a:prstDash val="solid"/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00232" y="4143380"/>
            <a:ext cx="569387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4000" b="1" dirty="0" smtClean="0">
                <a:ln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Broadway" pitchFamily="82" charset="0"/>
              </a:rPr>
              <a:t>D</a:t>
            </a:r>
            <a:endParaRPr lang="ru-RU" sz="4000" b="1" dirty="0">
              <a:ln>
                <a:prstDash val="solid"/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14942" y="1928802"/>
            <a:ext cx="3677610" cy="193899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4000" b="1" dirty="0" smtClean="0">
                <a:ln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Broadway" pitchFamily="82" charset="0"/>
              </a:rPr>
              <a:t>BD – </a:t>
            </a:r>
            <a:r>
              <a:rPr lang="ru-RU" sz="4000" b="1" dirty="0" smtClean="0">
                <a:ln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медиана</a:t>
            </a:r>
            <a:endParaRPr lang="en-US" sz="4000" b="1" dirty="0" smtClean="0">
              <a:ln>
                <a:prstDash val="solid"/>
              </a:ln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  <a:p>
            <a:pPr algn="r"/>
            <a:r>
              <a:rPr lang="en-US" sz="4000" b="1" dirty="0" smtClean="0">
                <a:ln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Broadway" pitchFamily="82" charset="0"/>
              </a:rPr>
              <a:t>BD - </a:t>
            </a:r>
            <a:r>
              <a:rPr lang="ru-RU" sz="4000" b="1" dirty="0" smtClean="0">
                <a:ln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высота</a:t>
            </a:r>
            <a:endParaRPr lang="en-US" sz="4000" b="1" dirty="0" smtClean="0">
              <a:ln>
                <a:prstDash val="solid"/>
              </a:ln>
              <a:solidFill>
                <a:schemeClr val="accent5">
                  <a:lumMod val="75000"/>
                </a:schemeClr>
              </a:solidFill>
              <a:latin typeface="Broadway" pitchFamily="82" charset="0"/>
            </a:endParaRPr>
          </a:p>
          <a:p>
            <a:endParaRPr lang="ru-RU" sz="4000" b="1" dirty="0">
              <a:ln>
                <a:prstDash val="solid"/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43768" y="571480"/>
            <a:ext cx="1677062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4000" b="1" u="sng" dirty="0" smtClean="0">
                <a:ln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Дано</a:t>
            </a:r>
            <a:r>
              <a:rPr lang="ru-RU" sz="4000" b="1" dirty="0" smtClean="0">
                <a:ln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:</a:t>
            </a:r>
            <a:endParaRPr lang="ru-RU" sz="4000" b="1" dirty="0">
              <a:ln>
                <a:prstDash val="solid"/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1859F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1859F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9" grpId="0"/>
      <p:bldP spid="9" grpId="1"/>
      <p:bldP spid="11" grpId="0"/>
      <p:bldP spid="11" grpId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>
            <a:off x="214282" y="1142984"/>
            <a:ext cx="2071702" cy="2714644"/>
          </a:xfrm>
          <a:prstGeom prst="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28860" y="1428736"/>
            <a:ext cx="6715140" cy="492922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514350" indent="-514350">
              <a:buNone/>
            </a:pPr>
            <a:r>
              <a:rPr lang="ru-RU" sz="2800" b="1" dirty="0" smtClean="0">
                <a:ln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2)</a:t>
            </a:r>
          </a:p>
          <a:p>
            <a:pPr marL="514350" indent="-514350">
              <a:buNone/>
            </a:pPr>
            <a:r>
              <a:rPr lang="ru-RU" sz="2800" b="1" dirty="0" smtClean="0">
                <a:ln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  </a:t>
            </a:r>
          </a:p>
          <a:p>
            <a:pPr marL="514350" indent="-514350">
              <a:buNone/>
            </a:pPr>
            <a:r>
              <a:rPr lang="ru-RU" sz="2800" b="1" dirty="0" smtClean="0">
                <a:ln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  </a:t>
            </a:r>
          </a:p>
          <a:p>
            <a:pPr marL="514350" indent="-514350">
              <a:buNone/>
            </a:pPr>
            <a:endParaRPr lang="ru-RU" sz="2800" b="1" dirty="0" smtClean="0">
              <a:ln>
                <a:prstDash val="solid"/>
              </a:ln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  <a:p>
            <a:pPr marL="514350" indent="-514350">
              <a:buNone/>
            </a:pPr>
            <a:r>
              <a:rPr lang="ru-RU" sz="2800" b="1" dirty="0" smtClean="0">
                <a:ln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3)</a:t>
            </a:r>
          </a:p>
          <a:p>
            <a:pPr marL="514350" indent="-514350">
              <a:buNone/>
            </a:pPr>
            <a:endParaRPr lang="ru-RU" sz="2800" b="1" dirty="0" smtClean="0">
              <a:ln>
                <a:prstDash val="solid"/>
              </a:ln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  <a:p>
            <a:pPr marL="514350" indent="-514350">
              <a:buNone/>
            </a:pPr>
            <a:r>
              <a:rPr lang="ru-RU" sz="2800" b="1" dirty="0" smtClean="0">
                <a:ln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4)</a:t>
            </a:r>
          </a:p>
          <a:p>
            <a:pPr marL="514350" indent="-514350">
              <a:buNone/>
            </a:pPr>
            <a:r>
              <a:rPr lang="ru-RU" sz="2800" b="1" dirty="0" smtClean="0">
                <a:ln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5) △ </a:t>
            </a:r>
            <a:r>
              <a:rPr lang="en-US" sz="2800" b="1" dirty="0" smtClean="0">
                <a:ln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Broadway" pitchFamily="82" charset="0"/>
              </a:rPr>
              <a:t>ABC – </a:t>
            </a:r>
            <a:r>
              <a:rPr lang="ru-RU" sz="2800" b="1" dirty="0" smtClean="0">
                <a:ln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равнобедренный        (по определению)               </a:t>
            </a:r>
            <a:r>
              <a:rPr lang="en-US" sz="4400" b="1" dirty="0" smtClean="0">
                <a:ln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Broadway" pitchFamily="82" charset="0"/>
              </a:rPr>
              <a:t>#</a:t>
            </a:r>
            <a:endParaRPr lang="ru-RU" sz="4400" b="1" dirty="0">
              <a:ln>
                <a:prstDash val="solid"/>
              </a:ln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142852"/>
            <a:ext cx="4714908" cy="78581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3200" b="1" u="sng" dirty="0" smtClean="0">
                <a:ln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Доказательство</a:t>
            </a:r>
            <a:r>
              <a:rPr lang="ru-RU" sz="3200" b="1" dirty="0" smtClean="0">
                <a:ln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:</a:t>
            </a:r>
            <a:endParaRPr lang="ru-RU" sz="3200" b="1" dirty="0">
              <a:ln>
                <a:prstDash val="solid"/>
              </a:ln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</p:txBody>
      </p:sp>
      <p:cxnSp>
        <p:nvCxnSpPr>
          <p:cNvPr id="5" name="Прямая соединительная линия 4"/>
          <p:cNvCxnSpPr>
            <a:stCxn id="4" idx="0"/>
            <a:endCxn id="4" idx="3"/>
          </p:cNvCxnSpPr>
          <p:nvPr/>
        </p:nvCxnSpPr>
        <p:spPr>
          <a:xfrm rot="16200000" flipH="1">
            <a:off x="-107189" y="2500306"/>
            <a:ext cx="271464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42976" y="571480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3200" b="1" dirty="0" smtClean="0">
                <a:ln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Broadway" pitchFamily="82" charset="0"/>
              </a:rPr>
              <a:t>B</a:t>
            </a:r>
            <a:endParaRPr lang="ru-RU" sz="3200" b="1" dirty="0">
              <a:ln>
                <a:prstDash val="solid"/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857628"/>
            <a:ext cx="505267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3200" b="1" dirty="0" smtClean="0">
                <a:ln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Broadway" pitchFamily="82" charset="0"/>
              </a:rPr>
              <a:t>A</a:t>
            </a:r>
            <a:endParaRPr lang="ru-RU" sz="3200" b="1" dirty="0">
              <a:ln>
                <a:prstDash val="solid"/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00232" y="3857628"/>
            <a:ext cx="47481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3200" b="1" dirty="0" smtClean="0">
                <a:ln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Broadway" pitchFamily="82" charset="0"/>
              </a:rPr>
              <a:t>C</a:t>
            </a:r>
            <a:endParaRPr lang="ru-RU" sz="3200" b="1" dirty="0">
              <a:ln>
                <a:prstDash val="solid"/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1538" y="3857628"/>
            <a:ext cx="492443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3200" b="1" dirty="0" smtClean="0">
                <a:ln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Broadway" pitchFamily="82" charset="0"/>
              </a:rPr>
              <a:t>D</a:t>
            </a:r>
            <a:endParaRPr lang="ru-RU" sz="3200" b="1" dirty="0">
              <a:ln>
                <a:prstDash val="solid"/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Дуга 18"/>
          <p:cNvSpPr/>
          <p:nvPr/>
        </p:nvSpPr>
        <p:spPr>
          <a:xfrm flipV="1">
            <a:off x="928662" y="3500438"/>
            <a:ext cx="642942" cy="714380"/>
          </a:xfrm>
          <a:prstGeom prst="arc">
            <a:avLst>
              <a:gd name="adj1" fmla="val 21534065"/>
              <a:gd name="adj2" fmla="val 1080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428860" y="928670"/>
            <a:ext cx="6091732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514350" indent="-514350">
              <a:buAutoNum type="arabicParenR"/>
            </a:pPr>
            <a:r>
              <a:rPr lang="ru-RU" sz="2800" b="1" dirty="0" smtClean="0">
                <a:ln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∠</a:t>
            </a:r>
            <a:r>
              <a:rPr lang="en-US" sz="2800" b="1" dirty="0" smtClean="0">
                <a:ln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Broadway" pitchFamily="82" charset="0"/>
              </a:rPr>
              <a:t> ADB = </a:t>
            </a:r>
            <a:r>
              <a:rPr lang="ru-RU" sz="2800" b="1" dirty="0" smtClean="0">
                <a:ln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∠</a:t>
            </a:r>
            <a:r>
              <a:rPr lang="en-US" sz="2800" b="1" dirty="0" smtClean="0">
                <a:ln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Broadway" pitchFamily="82" charset="0"/>
              </a:rPr>
              <a:t> CDB</a:t>
            </a:r>
            <a:r>
              <a:rPr lang="ru-RU" sz="2800" b="1" dirty="0" smtClean="0">
                <a:ln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(</a:t>
            </a:r>
            <a:r>
              <a:rPr lang="en-US" sz="2800" b="1" dirty="0" smtClean="0">
                <a:ln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Broadway" pitchFamily="82" charset="0"/>
              </a:rPr>
              <a:t>BD – </a:t>
            </a:r>
            <a:r>
              <a:rPr lang="ru-RU" sz="2800" b="1" dirty="0" smtClean="0">
                <a:ln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высота)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928926" y="1500174"/>
            <a:ext cx="6215074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2800" b="1" dirty="0" smtClean="0">
                <a:ln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а) </a:t>
            </a:r>
            <a:r>
              <a:rPr lang="en-US" sz="2800" b="1" dirty="0" smtClean="0">
                <a:ln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Broadway" pitchFamily="82" charset="0"/>
              </a:rPr>
              <a:t>AD = DC </a:t>
            </a:r>
            <a:r>
              <a:rPr lang="ru-RU" sz="2800" b="1" dirty="0" smtClean="0">
                <a:ln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Broadway" pitchFamily="82" charset="0"/>
              </a:rPr>
              <a:t>                                        </a:t>
            </a:r>
            <a:r>
              <a:rPr lang="ru-RU" sz="2800" b="1" dirty="0" smtClean="0">
                <a:ln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(по определению медианы)</a:t>
            </a:r>
            <a:endParaRPr lang="ru-RU" sz="2800" b="1" dirty="0">
              <a:ln>
                <a:prstDash val="solid"/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928926" y="2428868"/>
            <a:ext cx="2443298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2800" b="1" dirty="0" smtClean="0">
                <a:ln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б) </a:t>
            </a:r>
            <a:r>
              <a:rPr lang="en-US" sz="2800" b="1" dirty="0" smtClean="0">
                <a:ln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Broadway" pitchFamily="82" charset="0"/>
              </a:rPr>
              <a:t>BD </a:t>
            </a:r>
            <a:r>
              <a:rPr lang="ru-RU" sz="2800" b="1" dirty="0" smtClean="0">
                <a:ln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общая</a:t>
            </a:r>
            <a:r>
              <a:rPr lang="ru-RU" b="1" dirty="0" smtClean="0">
                <a:ln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</a:t>
            </a:r>
            <a:endParaRPr lang="ru-RU" b="1" dirty="0">
              <a:ln>
                <a:prstDash val="solid"/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928926" y="2928934"/>
            <a:ext cx="3297698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2800" b="1" dirty="0" smtClean="0">
                <a:ln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в) ∠</a:t>
            </a:r>
            <a:r>
              <a:rPr lang="en-US" sz="2800" b="1" dirty="0" smtClean="0">
                <a:ln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Broadway" pitchFamily="82" charset="0"/>
              </a:rPr>
              <a:t> ADB = </a:t>
            </a:r>
            <a:r>
              <a:rPr lang="ru-RU" sz="2800" b="1" dirty="0" smtClean="0">
                <a:ln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∠</a:t>
            </a:r>
            <a:r>
              <a:rPr lang="en-US" sz="2800" b="1" dirty="0" smtClean="0">
                <a:ln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Broadway" pitchFamily="82" charset="0"/>
              </a:rPr>
              <a:t> CDB</a:t>
            </a:r>
            <a:endParaRPr lang="ru-RU" sz="2800" b="1" dirty="0">
              <a:ln>
                <a:prstDash val="solid"/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rot="5400000">
            <a:off x="1714480" y="3786190"/>
            <a:ext cx="285752" cy="1428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500034" y="3786190"/>
            <a:ext cx="285752" cy="1428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Дуга 36"/>
          <p:cNvSpPr/>
          <p:nvPr/>
        </p:nvSpPr>
        <p:spPr>
          <a:xfrm>
            <a:off x="1071538" y="2143116"/>
            <a:ext cx="357190" cy="357190"/>
          </a:xfrm>
          <a:prstGeom prst="arc">
            <a:avLst>
              <a:gd name="adj1" fmla="val 15919235"/>
              <a:gd name="adj2" fmla="val 5401106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Дуга 37"/>
          <p:cNvSpPr/>
          <p:nvPr/>
        </p:nvSpPr>
        <p:spPr>
          <a:xfrm flipH="1">
            <a:off x="1071538" y="2500306"/>
            <a:ext cx="357190" cy="357190"/>
          </a:xfrm>
          <a:prstGeom prst="arc">
            <a:avLst>
              <a:gd name="adj1" fmla="val 15919235"/>
              <a:gd name="adj2" fmla="val 5401106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2928926" y="3500438"/>
            <a:ext cx="6000792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2800" b="1" dirty="0" smtClean="0">
                <a:ln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△ </a:t>
            </a:r>
            <a:r>
              <a:rPr lang="en-US" sz="2800" b="1" dirty="0" smtClean="0">
                <a:ln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Broadway" pitchFamily="82" charset="0"/>
              </a:rPr>
              <a:t>ABD = </a:t>
            </a:r>
            <a:r>
              <a:rPr lang="ru-RU" sz="2800" b="1" dirty="0" smtClean="0">
                <a:ln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△ </a:t>
            </a:r>
            <a:r>
              <a:rPr lang="en-US" sz="2800" b="1" dirty="0" smtClean="0">
                <a:ln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Broadway" pitchFamily="82" charset="0"/>
              </a:rPr>
              <a:t>CDB </a:t>
            </a:r>
            <a:r>
              <a:rPr lang="ru-RU" sz="2800" b="1" dirty="0" smtClean="0">
                <a:ln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(по двум сторонам и углу между ними)</a:t>
            </a:r>
            <a:endParaRPr lang="ru-RU" sz="2800" b="1" dirty="0">
              <a:ln>
                <a:prstDash val="solid"/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0" name="Дуга 39"/>
          <p:cNvSpPr/>
          <p:nvPr/>
        </p:nvSpPr>
        <p:spPr>
          <a:xfrm>
            <a:off x="1071538" y="1428736"/>
            <a:ext cx="357190" cy="357190"/>
          </a:xfrm>
          <a:prstGeom prst="arc">
            <a:avLst>
              <a:gd name="adj1" fmla="val 21304423"/>
              <a:gd name="adj2" fmla="val 10815908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Дуга 40"/>
          <p:cNvSpPr/>
          <p:nvPr/>
        </p:nvSpPr>
        <p:spPr>
          <a:xfrm>
            <a:off x="1000100" y="1500174"/>
            <a:ext cx="500066" cy="500066"/>
          </a:xfrm>
          <a:prstGeom prst="arc">
            <a:avLst>
              <a:gd name="adj1" fmla="val 21483700"/>
              <a:gd name="adj2" fmla="val 10815908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rot="5400000">
            <a:off x="1535885" y="2393149"/>
            <a:ext cx="500066" cy="1428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5400000">
            <a:off x="1607323" y="2607463"/>
            <a:ext cx="500066" cy="1428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rot="16200000" flipH="1">
            <a:off x="357952" y="2715414"/>
            <a:ext cx="427834" cy="1420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rot="16200000" flipH="1">
            <a:off x="392877" y="2536025"/>
            <a:ext cx="499272" cy="1420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Прямоугольник 57"/>
          <p:cNvSpPr/>
          <p:nvPr/>
        </p:nvSpPr>
        <p:spPr>
          <a:xfrm>
            <a:off x="3000364" y="4500570"/>
            <a:ext cx="2606804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2800" b="1" dirty="0" smtClean="0">
                <a:ln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Broadway" pitchFamily="82" charset="0"/>
              </a:rPr>
              <a:t>AB = BC </a:t>
            </a:r>
            <a:r>
              <a:rPr lang="ru-RU" sz="2800" b="1" dirty="0" smtClean="0">
                <a:ln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(п.3)</a:t>
            </a:r>
            <a:endParaRPr lang="ru-RU" sz="2800" b="1" dirty="0">
              <a:ln>
                <a:prstDash val="solid"/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1859F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1859F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1859F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1859F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1859F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1859F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1859F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1859F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1859F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1859F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1859F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1859F"/>
                                      </p:to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1859F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6" grpId="1"/>
      <p:bldP spid="11" grpId="0"/>
      <p:bldP spid="1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6429388" cy="1143000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b="1" dirty="0" smtClean="0">
                <a:ln>
                  <a:prstDash val="solid"/>
                </a:ln>
                <a:solidFill>
                  <a:srgbClr val="00B050"/>
                </a:solidFill>
                <a:latin typeface="Comic Sans MS" pitchFamily="66" charset="0"/>
              </a:rPr>
              <a:t>Библиография:</a:t>
            </a:r>
            <a:endParaRPr lang="ru-RU" b="1" dirty="0">
              <a:ln>
                <a:prstDash val="solid"/>
              </a:ln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6643702" cy="5643577"/>
          </a:xfrm>
        </p:spPr>
        <p:txBody>
          <a:bodyPr>
            <a:normAutofit fontScale="92500" lnSpcReduction="2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514350" indent="-514350">
              <a:buAutoNum type="arabicPeriod"/>
            </a:pPr>
            <a:r>
              <a:rPr lang="ru-RU" b="1" dirty="0" smtClean="0">
                <a:ln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Геометрия. 7-9 классы : учеб. Для </a:t>
            </a:r>
            <a:r>
              <a:rPr lang="ru-RU" b="1" dirty="0" err="1" smtClean="0">
                <a:ln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общеобразоват</a:t>
            </a:r>
            <a:r>
              <a:rPr lang="ru-RU" b="1" dirty="0" smtClean="0">
                <a:ln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. учреждений</a:t>
            </a:r>
            <a:r>
              <a:rPr lang="en-US" b="1" dirty="0" smtClean="0">
                <a:ln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/</a:t>
            </a:r>
            <a:r>
              <a:rPr lang="ru-RU" b="1" dirty="0" smtClean="0">
                <a:ln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А.В. Погорелов. – 10-е изд. – П.: Просвещение, 2009. – 224 с.: ил.; – 40 стр.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ln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Электронный ресурс -</a:t>
            </a:r>
            <a:r>
              <a:rPr lang="en-AU" b="1" dirty="0" smtClean="0">
                <a:ln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http://www.liveinternet.ru/tags/%EA%EE%F2%B8%ED%EE%EA+%F1+%EA%E0%F0%E0%ED%E4%E0%F8%EE%EC/</a:t>
            </a:r>
            <a:endParaRPr lang="ru-RU" b="1" dirty="0" smtClean="0">
              <a:ln>
                <a:prstDash val="solid"/>
              </a:ln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  <a:p>
            <a:pPr marL="514350" indent="-514350">
              <a:buAutoNum type="arabicPeriod"/>
            </a:pPr>
            <a:r>
              <a:rPr lang="ru-RU" b="1" dirty="0" smtClean="0">
                <a:ln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Электронный ресурс -  </a:t>
            </a:r>
            <a:r>
              <a:rPr lang="en-AU" b="1" dirty="0" smtClean="0">
                <a:ln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http://oprezi.ru/fl/img/karandash-21.html</a:t>
            </a:r>
            <a:endParaRPr lang="ru-RU" b="1" dirty="0">
              <a:ln>
                <a:prstDash val="solid"/>
              </a:ln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6386" name="Picture 2" descr="http://img1.liveinternet.ru/images/attach/c/8/104/972/104972721_03__2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2546" y="3786190"/>
            <a:ext cx="2711454" cy="3071810"/>
          </a:xfrm>
          <a:prstGeom prst="rect">
            <a:avLst/>
          </a:prstGeom>
          <a:noFill/>
        </p:spPr>
      </p:pic>
      <p:pic>
        <p:nvPicPr>
          <p:cNvPr id="1026" name="Picture 2" descr="http://img1.liveinternet.ru/images/attach/c/8/104/972/104972731_0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1071546"/>
            <a:ext cx="3357554" cy="2767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232</Words>
  <Application>Microsoft Office PowerPoint</Application>
  <PresentationFormat>Экран (4:3)</PresentationFormat>
  <Paragraphs>42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Задача №25  </vt:lpstr>
      <vt:lpstr>Слайд 2</vt:lpstr>
      <vt:lpstr> △ ABC </vt:lpstr>
      <vt:lpstr>Доказательство:</vt:lpstr>
      <vt:lpstr>Библиография: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Маша Котёнок</dc:creator>
  <cp:lastModifiedBy>Lena</cp:lastModifiedBy>
  <cp:revision>50</cp:revision>
  <dcterms:created xsi:type="dcterms:W3CDTF">2014-02-07T15:54:46Z</dcterms:created>
  <dcterms:modified xsi:type="dcterms:W3CDTF">2016-02-04T13:55:33Z</dcterms:modified>
</cp:coreProperties>
</file>