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368151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400" cap="none" spc="150" dirty="0" smtClean="0">
                <a:ln w="11430"/>
                <a:solidFill>
                  <a:srgbClr val="F8F8F8"/>
                </a:solidFill>
                <a:effectLst/>
              </a:rPr>
              <a:t>Задача № 22</a:t>
            </a:r>
            <a:endParaRPr lang="ru-RU" sz="4400" cap="none" spc="150" dirty="0">
              <a:ln w="11430"/>
              <a:solidFill>
                <a:srgbClr val="F8F8F8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284984"/>
            <a:ext cx="6248166" cy="2592288"/>
          </a:xfrm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</a:rPr>
              <a:t>Работу выполнила: </a:t>
            </a:r>
            <a:br>
              <a:rPr lang="ru-RU" b="1" spc="150" dirty="0" smtClean="0">
                <a:ln w="11430"/>
                <a:solidFill>
                  <a:srgbClr val="F8F8F8"/>
                </a:solidFill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</a:rPr>
              <a:t>Попова –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</a:rPr>
              <a:t>Веденская</a:t>
            </a:r>
            <a:r>
              <a:rPr lang="ru-RU" b="1" spc="150" dirty="0" smtClean="0">
                <a:ln w="11430"/>
                <a:solidFill>
                  <a:srgbClr val="F8F8F8"/>
                </a:solidFill>
              </a:rPr>
              <a:t> Альбина,</a:t>
            </a:r>
            <a:br>
              <a:rPr lang="ru-RU" b="1" spc="150" dirty="0" smtClean="0">
                <a:ln w="11430"/>
                <a:solidFill>
                  <a:srgbClr val="F8F8F8"/>
                </a:solidFill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</a:rPr>
              <a:t>ученица 7 «А» </a:t>
            </a:r>
            <a:r>
              <a:rPr lang="ru-RU" b="1" spc="150" dirty="0" smtClean="0">
                <a:ln w="11430"/>
                <a:solidFill>
                  <a:srgbClr val="F8F8F8"/>
                </a:solidFill>
              </a:rPr>
              <a:t>класса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</a:rPr>
              <a:t>МБОУ </a:t>
            </a:r>
            <a:r>
              <a:rPr lang="ru-RU" b="1" spc="150" dirty="0" smtClean="0">
                <a:ln w="11430"/>
                <a:solidFill>
                  <a:srgbClr val="F8F8F8"/>
                </a:solidFill>
              </a:rPr>
              <a:t>СШ №</a:t>
            </a:r>
            <a:r>
              <a:rPr lang="ru-RU" b="1" spc="150" dirty="0" smtClean="0">
                <a:ln w="11430"/>
                <a:solidFill>
                  <a:srgbClr val="F8F8F8"/>
                </a:solidFill>
              </a:rPr>
              <a:t>1 г. Архангельска Архангельской области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</a:rPr>
              <a:t>Руководитель: Куприянович Марина Олеговна, учитель математики высшей квалификационной категории МБОУ СШ  № 1 г. Архангельска Архангельской области, 2016 год</a:t>
            </a:r>
            <a:r>
              <a:rPr lang="ru-RU" b="1" spc="150" dirty="0" smtClean="0">
                <a:ln w="11430"/>
                <a:solidFill>
                  <a:srgbClr val="F8F8F8"/>
                </a:solidFill>
              </a:rPr>
              <a:t> </a:t>
            </a:r>
            <a:endParaRPr lang="ru-RU" b="1" spc="150" dirty="0" smtClean="0">
              <a:ln w="11430"/>
              <a:solidFill>
                <a:srgbClr val="F8F8F8"/>
              </a:solidFill>
            </a:endParaRPr>
          </a:p>
          <a:p>
            <a:pPr algn="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000033398_1-929d29140870a28bdeaf3ad07a2b64c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1830903" cy="236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/>
          <a:lstStyle/>
          <a:p>
            <a:pPr algn="ctr">
              <a:buClr>
                <a:schemeClr val="tx1"/>
              </a:buClr>
              <a:buNone/>
            </a:pPr>
            <a:r>
              <a:rPr lang="ru-RU" dirty="0" smtClean="0"/>
              <a:t> </a:t>
            </a:r>
            <a:r>
              <a:rPr lang="ru-RU" sz="3600" dirty="0" smtClean="0"/>
              <a:t>Точки </a:t>
            </a:r>
            <a:r>
              <a:rPr lang="en-US" sz="3600" dirty="0" smtClean="0"/>
              <a:t>A, B, C, D</a:t>
            </a:r>
            <a:r>
              <a:rPr lang="ru-RU" sz="3600" dirty="0" smtClean="0"/>
              <a:t> лежат на одной прямой, причём отрезки </a:t>
            </a:r>
            <a:r>
              <a:rPr lang="en-US" sz="3600" dirty="0" smtClean="0"/>
              <a:t>AB </a:t>
            </a:r>
            <a:r>
              <a:rPr lang="ru-RU" sz="3600" dirty="0" smtClean="0"/>
              <a:t>и </a:t>
            </a:r>
            <a:r>
              <a:rPr lang="en-US" sz="3600" dirty="0" smtClean="0"/>
              <a:t>CD </a:t>
            </a:r>
            <a:r>
              <a:rPr lang="ru-RU" sz="3600" dirty="0" smtClean="0"/>
              <a:t>имеют общую середину. Докажите, что если треугольник тоже </a:t>
            </a:r>
            <a:r>
              <a:rPr lang="en-US" sz="3600" dirty="0" smtClean="0"/>
              <a:t>ABE </a:t>
            </a:r>
            <a:r>
              <a:rPr lang="ru-RU" sz="3600" dirty="0" smtClean="0"/>
              <a:t>равнобедренный</a:t>
            </a:r>
            <a:r>
              <a:rPr lang="en-US" sz="3600" dirty="0" smtClean="0"/>
              <a:t> </a:t>
            </a:r>
            <a:r>
              <a:rPr lang="ru-RU" sz="3600" dirty="0" smtClean="0"/>
              <a:t>с основанием </a:t>
            </a:r>
            <a:r>
              <a:rPr lang="en-US" sz="3600" dirty="0" smtClean="0"/>
              <a:t>AB, </a:t>
            </a:r>
            <a:r>
              <a:rPr lang="ru-RU" sz="3600" dirty="0" smtClean="0"/>
              <a:t>то треугольник </a:t>
            </a:r>
            <a:r>
              <a:rPr lang="en-US" sz="3600" dirty="0" smtClean="0"/>
              <a:t>CDE </a:t>
            </a:r>
            <a:r>
              <a:rPr lang="ru-RU" sz="3600" dirty="0" smtClean="0"/>
              <a:t>тоже равнобедренный с основанием </a:t>
            </a:r>
            <a:r>
              <a:rPr lang="en-US" sz="3600" dirty="0" smtClean="0"/>
              <a:t>CD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Дано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28800"/>
            <a:ext cx="4186808" cy="4680560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Дано: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el-GR" dirty="0" smtClean="0"/>
              <a:t>Δ</a:t>
            </a:r>
            <a:r>
              <a:rPr lang="ru-RU" dirty="0" smtClean="0"/>
              <a:t> </a:t>
            </a:r>
            <a:r>
              <a:rPr lang="en-US" dirty="0" smtClean="0"/>
              <a:t>ABE-</a:t>
            </a:r>
            <a:r>
              <a:rPr lang="ru-RU" dirty="0" smtClean="0"/>
              <a:t>равнобедренный</a:t>
            </a:r>
          </a:p>
          <a:p>
            <a:pPr>
              <a:buNone/>
            </a:pPr>
            <a:r>
              <a:rPr lang="en-US" dirty="0" smtClean="0"/>
              <a:t>AO=OB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CO=O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u="sng" dirty="0" smtClean="0"/>
              <a:t>Доказать:</a:t>
            </a:r>
            <a:endParaRPr lang="ru-RU" u="sng" dirty="0" smtClean="0"/>
          </a:p>
          <a:p>
            <a:pPr>
              <a:buNone/>
            </a:pPr>
            <a:r>
              <a:rPr lang="el-GR" dirty="0" smtClean="0"/>
              <a:t>Δ</a:t>
            </a:r>
            <a:r>
              <a:rPr lang="ru-RU" dirty="0" smtClean="0"/>
              <a:t> </a:t>
            </a:r>
            <a:r>
              <a:rPr lang="en-US" dirty="0" smtClean="0"/>
              <a:t>CDE-</a:t>
            </a:r>
            <a:r>
              <a:rPr lang="ru-RU" dirty="0" smtClean="0"/>
              <a:t>равнобедренный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7544" y="2204864"/>
          <a:ext cx="3240360" cy="3384376"/>
        </p:xfrm>
        <a:graphic>
          <a:graphicData uri="http://schemas.openxmlformats.org/presentationml/2006/ole">
            <p:oleObj spid="_x0000_s1027" name="Фрагмент" r:id="rId3" imgW="1696680" imgH="1751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Доказательство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651510" indent="-514350">
              <a:buNone/>
            </a:pPr>
            <a:r>
              <a:rPr lang="ru-RU" sz="9600" dirty="0" smtClean="0"/>
              <a:t>1) </a:t>
            </a:r>
            <a:r>
              <a:rPr lang="el-GR" sz="9600" dirty="0" smtClean="0"/>
              <a:t>Δ</a:t>
            </a:r>
            <a:r>
              <a:rPr lang="ru-RU" sz="9600" dirty="0" smtClean="0"/>
              <a:t> </a:t>
            </a:r>
            <a:r>
              <a:rPr lang="en-US" sz="9600" dirty="0" smtClean="0"/>
              <a:t>ABE-</a:t>
            </a:r>
            <a:r>
              <a:rPr lang="ru-RU" sz="9600" dirty="0" smtClean="0"/>
              <a:t>равнобедренный (дано).</a:t>
            </a:r>
          </a:p>
          <a:p>
            <a:pPr marL="651510" indent="-514350">
              <a:buNone/>
            </a:pPr>
            <a:r>
              <a:rPr lang="en-US" sz="9600" dirty="0" smtClean="0"/>
              <a:t>AE=BE</a:t>
            </a:r>
            <a:endParaRPr lang="ru-RU" sz="9600" dirty="0" smtClean="0"/>
          </a:p>
          <a:p>
            <a:pPr marL="651510" indent="-514350">
              <a:buNone/>
            </a:pPr>
            <a:r>
              <a:rPr lang="en-US" sz="9600" dirty="0" smtClean="0"/>
              <a:t>∟EAO= ∟EBO </a:t>
            </a:r>
            <a:r>
              <a:rPr lang="ru-RU" sz="9600" dirty="0" smtClean="0"/>
              <a:t>(углы при основании </a:t>
            </a:r>
            <a:r>
              <a:rPr lang="el-GR" sz="9600" dirty="0" smtClean="0"/>
              <a:t>Δ</a:t>
            </a:r>
            <a:r>
              <a:rPr lang="ru-RU" sz="9600" dirty="0" smtClean="0"/>
              <a:t> </a:t>
            </a:r>
            <a:r>
              <a:rPr lang="en-US" sz="9600" dirty="0" smtClean="0"/>
              <a:t>ABE).</a:t>
            </a:r>
          </a:p>
          <a:p>
            <a:pPr marL="651510" indent="-514350">
              <a:buNone/>
            </a:pPr>
            <a:r>
              <a:rPr lang="en-US" sz="9600" dirty="0" smtClean="0"/>
              <a:t>2) ∟CAE=180°- ∟EAO= ∟EBD=180°- ∟EBO </a:t>
            </a:r>
            <a:r>
              <a:rPr lang="ru-RU" sz="9600" dirty="0" smtClean="0"/>
              <a:t>(по свойству смежных углов).</a:t>
            </a:r>
          </a:p>
          <a:p>
            <a:pPr marL="651510" indent="-514350">
              <a:buNone/>
            </a:pPr>
            <a:r>
              <a:rPr lang="ru-RU" sz="9600" dirty="0" smtClean="0"/>
              <a:t>3) </a:t>
            </a:r>
            <a:r>
              <a:rPr lang="en-US" sz="9600" dirty="0" smtClean="0"/>
              <a:t>CA=BD (</a:t>
            </a:r>
            <a:r>
              <a:rPr lang="ru-RU" sz="9600" dirty="0" smtClean="0"/>
              <a:t>т. к. </a:t>
            </a:r>
            <a:r>
              <a:rPr lang="en-US" sz="9600" dirty="0" smtClean="0"/>
              <a:t>CA=CO-AO=OD-OB=BD).</a:t>
            </a:r>
          </a:p>
          <a:p>
            <a:pPr marL="651510" indent="-514350">
              <a:buNone/>
            </a:pPr>
            <a:r>
              <a:rPr lang="en-US" sz="9600" dirty="0" smtClean="0"/>
              <a:t>4) </a:t>
            </a:r>
            <a:r>
              <a:rPr lang="el-GR" sz="9600" dirty="0" smtClean="0"/>
              <a:t>Δ</a:t>
            </a:r>
            <a:r>
              <a:rPr lang="en-US" sz="9600" dirty="0" smtClean="0"/>
              <a:t> CAE=</a:t>
            </a:r>
            <a:r>
              <a:rPr lang="el-GR" sz="9600" dirty="0" smtClean="0"/>
              <a:t>Δ</a:t>
            </a:r>
            <a:r>
              <a:rPr lang="en-US" sz="9600" dirty="0" smtClean="0"/>
              <a:t> EBD </a:t>
            </a:r>
            <a:r>
              <a:rPr lang="ru-RU" sz="9600" dirty="0" smtClean="0"/>
              <a:t>(по двум сторонам и углу между ними).</a:t>
            </a:r>
          </a:p>
          <a:p>
            <a:pPr marL="651510" indent="-514350">
              <a:buNone/>
            </a:pPr>
            <a:r>
              <a:rPr lang="ru-RU" sz="9600" dirty="0" smtClean="0"/>
              <a:t>5) </a:t>
            </a:r>
            <a:r>
              <a:rPr lang="en-US" sz="9600" dirty="0" smtClean="0"/>
              <a:t>CE=ED (</a:t>
            </a:r>
            <a:r>
              <a:rPr lang="ru-RU" sz="9600" dirty="0" smtClean="0"/>
              <a:t>лежащие против равных углов и равных треугольниках).</a:t>
            </a:r>
          </a:p>
          <a:p>
            <a:pPr marL="651510" indent="-514350">
              <a:buNone/>
            </a:pPr>
            <a:r>
              <a:rPr lang="ru-RU" sz="9600" dirty="0" smtClean="0"/>
              <a:t>6) </a:t>
            </a:r>
            <a:r>
              <a:rPr lang="el-GR" sz="9600" dirty="0" smtClean="0"/>
              <a:t>Δ</a:t>
            </a:r>
            <a:r>
              <a:rPr lang="ru-RU" sz="9600" dirty="0" smtClean="0"/>
              <a:t> </a:t>
            </a:r>
            <a:r>
              <a:rPr lang="en-US" sz="9600" dirty="0" smtClean="0"/>
              <a:t>CDE-</a:t>
            </a:r>
            <a:r>
              <a:rPr lang="ru-RU" sz="9600" dirty="0" smtClean="0"/>
              <a:t>равнобедренный.</a:t>
            </a:r>
          </a:p>
          <a:p>
            <a:pPr marL="651510" indent="-514350">
              <a:buNone/>
            </a:pPr>
            <a:endParaRPr lang="ru-RU" sz="9600" dirty="0" smtClean="0"/>
          </a:p>
          <a:p>
            <a:pPr marL="651510" indent="-514350" algn="ctr">
              <a:buNone/>
            </a:pPr>
            <a:r>
              <a:rPr lang="ru-RU" sz="9600" dirty="0" smtClean="0"/>
              <a:t>#</a:t>
            </a:r>
            <a:br>
              <a:rPr lang="ru-RU" sz="9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i="1" dirty="0" smtClean="0">
                <a:cs typeface="Times New Roman" panose="02020603050405020304" pitchFamily="18" charset="0"/>
              </a:rPr>
              <a:t>Геометрия.7-9 классы : учеб. для </a:t>
            </a:r>
            <a:r>
              <a:rPr lang="ru-RU" i="1" dirty="0" err="1" smtClean="0">
                <a:cs typeface="Times New Roman" panose="02020603050405020304" pitchFamily="18" charset="0"/>
              </a:rPr>
              <a:t>общеобразоват</a:t>
            </a:r>
            <a:r>
              <a:rPr lang="ru-RU" i="1" dirty="0" smtClean="0">
                <a:cs typeface="Times New Roman" panose="02020603050405020304" pitchFamily="18" charset="0"/>
              </a:rPr>
              <a:t>. учреждений</a:t>
            </a:r>
            <a:r>
              <a:rPr lang="en-US" i="1" dirty="0" smtClean="0">
                <a:cs typeface="Times New Roman" panose="02020603050405020304" pitchFamily="18" charset="0"/>
              </a:rPr>
              <a:t>/</a:t>
            </a:r>
            <a:endParaRPr lang="ru-RU" i="1" dirty="0" smtClean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i="1" dirty="0" smtClean="0">
                <a:cs typeface="Times New Roman" panose="02020603050405020304" pitchFamily="18" charset="0"/>
              </a:rPr>
              <a:t>А. В. Погорелов. – 11-е изд. –М.: </a:t>
            </a:r>
            <a:r>
              <a:rPr lang="ru-RU" i="1" dirty="0" smtClean="0">
                <a:cs typeface="Times New Roman" panose="02020603050405020304" pitchFamily="18" charset="0"/>
              </a:rPr>
              <a:t>Просвещение</a:t>
            </a:r>
            <a:r>
              <a:rPr lang="ru-RU" i="1" dirty="0" smtClean="0">
                <a:cs typeface="Times New Roman" panose="02020603050405020304" pitchFamily="18" charset="0"/>
              </a:rPr>
              <a:t>, 2010.-224 с. : ил.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4">
      <a:dk1>
        <a:srgbClr val="FFFF6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178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Апекс</vt:lpstr>
      <vt:lpstr>Фрагмент</vt:lpstr>
      <vt:lpstr>Задача № 22</vt:lpstr>
      <vt:lpstr>Слайд 2</vt:lpstr>
      <vt:lpstr>Дано</vt:lpstr>
      <vt:lpstr>Доказательство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15</cp:revision>
  <dcterms:modified xsi:type="dcterms:W3CDTF">2016-02-04T15:10:12Z</dcterms:modified>
</cp:coreProperties>
</file>