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>
        <p:scale>
          <a:sx n="80" d="100"/>
          <a:sy n="80" d="100"/>
        </p:scale>
        <p:origin x="-744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621891" y="571500"/>
            <a:ext cx="52744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Задача № 22</a:t>
            </a:r>
          </a:p>
          <a:p>
            <a:endParaRPr lang="ru-RU" sz="3600" b="1" dirty="0"/>
          </a:p>
          <a:p>
            <a:endParaRPr lang="ru-RU" sz="3600" b="1" dirty="0" smtClean="0"/>
          </a:p>
          <a:p>
            <a:endParaRPr lang="ru-RU" sz="3600" b="1" dirty="0" smtClean="0"/>
          </a:p>
          <a:p>
            <a:pPr algn="r"/>
            <a:r>
              <a:rPr lang="ru-RU" sz="1400" b="1" i="1" dirty="0"/>
              <a:t> </a:t>
            </a:r>
            <a:r>
              <a:rPr lang="ru-RU" sz="1400" b="1" i="1" dirty="0" smtClean="0"/>
              <a:t>                                                             Презентацию подготовила:</a:t>
            </a:r>
          </a:p>
          <a:p>
            <a:pPr algn="r"/>
            <a:r>
              <a:rPr lang="ru-RU" sz="1400" b="1" i="1" dirty="0"/>
              <a:t> </a:t>
            </a:r>
            <a:r>
              <a:rPr lang="ru-RU" sz="1400" b="1" i="1" dirty="0" smtClean="0"/>
              <a:t>                                                                       </a:t>
            </a:r>
            <a:r>
              <a:rPr lang="ru-RU" sz="1400" b="1" i="1" dirty="0" err="1" smtClean="0"/>
              <a:t>Тертышникова</a:t>
            </a:r>
            <a:r>
              <a:rPr lang="ru-RU" sz="1400" b="1" i="1" dirty="0" smtClean="0"/>
              <a:t> Оксана,</a:t>
            </a:r>
          </a:p>
          <a:p>
            <a:pPr algn="r"/>
            <a:r>
              <a:rPr lang="ru-RU" sz="1400" b="1" i="1" dirty="0"/>
              <a:t> </a:t>
            </a:r>
            <a:r>
              <a:rPr lang="ru-RU" sz="1400" b="1" i="1" dirty="0" smtClean="0"/>
              <a:t>                                                         ученица 7 «А» класса МБОУ СШ №1</a:t>
            </a:r>
          </a:p>
          <a:p>
            <a:pPr algn="r"/>
            <a:r>
              <a:rPr lang="ru-RU" sz="1400" b="1" i="1" dirty="0" smtClean="0"/>
              <a:t>г. Архангельска Архангельской области</a:t>
            </a:r>
          </a:p>
          <a:p>
            <a:pPr algn="r"/>
            <a:r>
              <a:rPr lang="ru-RU" sz="1400" b="1" i="1" dirty="0" smtClean="0"/>
              <a:t>Руководитель: Куприянович  Марина Олеговна, учитель математики высшей квалификационной категории</a:t>
            </a:r>
          </a:p>
          <a:p>
            <a:pPr algn="r"/>
            <a:r>
              <a:rPr lang="ru-RU" sz="1400" b="1" i="1" dirty="0" smtClean="0"/>
              <a:t>МБОУ СШ № 1 г. Архангельска Архангельской области, </a:t>
            </a:r>
          </a:p>
          <a:p>
            <a:pPr algn="r"/>
            <a:r>
              <a:rPr lang="ru-RU" sz="1400" b="1" i="1" dirty="0" smtClean="0"/>
              <a:t>2016 год</a:t>
            </a:r>
          </a:p>
          <a:p>
            <a:pPr algn="r"/>
            <a:endParaRPr lang="ru-RU" sz="1400" b="1" i="1" dirty="0" smtClean="0"/>
          </a:p>
          <a:p>
            <a:pPr algn="r"/>
            <a:r>
              <a:rPr lang="ru-RU" sz="1400" b="1" i="1" dirty="0" smtClean="0"/>
              <a:t> </a:t>
            </a:r>
            <a:endParaRPr lang="ru-RU" sz="1400" b="1" dirty="0" smtClean="0"/>
          </a:p>
          <a:p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                    </a:t>
            </a:r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25526660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3594" y="0"/>
            <a:ext cx="9139938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2374" y="1748128"/>
            <a:ext cx="86392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 smtClean="0">
                <a:cs typeface="Times New Roman" panose="02020603050405020304" pitchFamily="18" charset="0"/>
              </a:rPr>
              <a:t>Точки </a:t>
            </a:r>
            <a:r>
              <a:rPr lang="en-US" sz="2400" b="1" i="1" dirty="0" smtClean="0">
                <a:cs typeface="Times New Roman" panose="02020603050405020304" pitchFamily="18" charset="0"/>
              </a:rPr>
              <a:t>A</a:t>
            </a:r>
            <a:r>
              <a:rPr lang="ru-RU" sz="2400" b="1" i="1" dirty="0" smtClean="0">
                <a:cs typeface="Times New Roman" panose="02020603050405020304" pitchFamily="18" charset="0"/>
              </a:rPr>
              <a:t>, </a:t>
            </a:r>
            <a:r>
              <a:rPr lang="en-US" sz="2400" b="1" i="1" dirty="0" smtClean="0">
                <a:cs typeface="Times New Roman" panose="02020603050405020304" pitchFamily="18" charset="0"/>
              </a:rPr>
              <a:t>B</a:t>
            </a:r>
            <a:r>
              <a:rPr lang="ru-RU" sz="2400" b="1" i="1" dirty="0" smtClean="0">
                <a:cs typeface="Times New Roman" panose="02020603050405020304" pitchFamily="18" charset="0"/>
              </a:rPr>
              <a:t>, С, </a:t>
            </a:r>
            <a:r>
              <a:rPr lang="en-US" sz="2400" b="1" i="1" dirty="0" smtClean="0">
                <a:cs typeface="Times New Roman" panose="02020603050405020304" pitchFamily="18" charset="0"/>
              </a:rPr>
              <a:t>D</a:t>
            </a:r>
            <a:r>
              <a:rPr lang="ru-RU" sz="2400" b="1" i="1" dirty="0" smtClean="0">
                <a:cs typeface="Times New Roman" panose="02020603050405020304" pitchFamily="18" charset="0"/>
              </a:rPr>
              <a:t> лежат на одной прямой, причём  отрезки </a:t>
            </a:r>
            <a:r>
              <a:rPr lang="en-US" sz="2400" b="1" i="1" dirty="0" smtClean="0">
                <a:cs typeface="Times New Roman" panose="02020603050405020304" pitchFamily="18" charset="0"/>
              </a:rPr>
              <a:t>AB</a:t>
            </a:r>
            <a:r>
              <a:rPr lang="ru-RU" sz="2400" b="1" i="1" dirty="0" smtClean="0">
                <a:cs typeface="Times New Roman" panose="02020603050405020304" pitchFamily="18" charset="0"/>
              </a:rPr>
              <a:t> и</a:t>
            </a:r>
            <a:r>
              <a:rPr lang="en-US" sz="2400" b="1" i="1" dirty="0" smtClean="0">
                <a:cs typeface="Times New Roman" panose="02020603050405020304" pitchFamily="18" charset="0"/>
              </a:rPr>
              <a:t> CD</a:t>
            </a:r>
            <a:r>
              <a:rPr lang="ru-RU" sz="2400" b="1" i="1" dirty="0" smtClean="0">
                <a:cs typeface="Times New Roman" panose="02020603050405020304" pitchFamily="18" charset="0"/>
              </a:rPr>
              <a:t> имеют общую середину. Докажите, что если треугольник </a:t>
            </a:r>
            <a:r>
              <a:rPr lang="en-US" sz="2400" b="1" i="1" dirty="0" smtClean="0">
                <a:cs typeface="Times New Roman" panose="02020603050405020304" pitchFamily="18" charset="0"/>
              </a:rPr>
              <a:t>ABE</a:t>
            </a:r>
            <a:r>
              <a:rPr lang="ru-RU" sz="2400" b="1" i="1" dirty="0"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cs typeface="Times New Roman" panose="02020603050405020304" pitchFamily="18" charset="0"/>
              </a:rPr>
              <a:t>равнобедренный с основанием </a:t>
            </a:r>
            <a:r>
              <a:rPr lang="en-US" sz="2400" b="1" i="1" dirty="0" smtClean="0">
                <a:cs typeface="Times New Roman" panose="02020603050405020304" pitchFamily="18" charset="0"/>
              </a:rPr>
              <a:t>AB</a:t>
            </a:r>
            <a:r>
              <a:rPr lang="ru-RU" sz="2400" b="1" i="1" dirty="0" smtClean="0">
                <a:cs typeface="Times New Roman" panose="02020603050405020304" pitchFamily="18" charset="0"/>
              </a:rPr>
              <a:t>, то треугольник  </a:t>
            </a:r>
            <a:r>
              <a:rPr lang="en-US" sz="2400" b="1" i="1" dirty="0" smtClean="0">
                <a:cs typeface="Times New Roman" panose="02020603050405020304" pitchFamily="18" charset="0"/>
              </a:rPr>
              <a:t>CDE</a:t>
            </a:r>
            <a:r>
              <a:rPr lang="ru-RU" sz="2400" b="1" i="1" dirty="0" smtClean="0"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cs typeface="Times New Roman" panose="02020603050405020304" pitchFamily="18" charset="0"/>
              </a:rPr>
              <a:t>тоже равнобедренный  с основанием </a:t>
            </a:r>
            <a:r>
              <a:rPr lang="en-US" sz="2400" b="1" i="1" dirty="0" smtClean="0">
                <a:cs typeface="Times New Roman" panose="02020603050405020304" pitchFamily="18" charset="0"/>
              </a:rPr>
              <a:t>CD</a:t>
            </a:r>
            <a:r>
              <a:rPr lang="ru-RU" sz="2400" b="1" i="1" dirty="0" smtClean="0">
                <a:cs typeface="Times New Roman" panose="02020603050405020304" pitchFamily="18" charset="0"/>
              </a:rPr>
              <a:t>   </a:t>
            </a:r>
            <a:endParaRPr lang="ru-RU" sz="2400" b="1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36662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25564" y="1309216"/>
            <a:ext cx="90939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i="1" dirty="0" smtClean="0">
                <a:cs typeface="Times New Roman" panose="02020603050405020304" pitchFamily="18" charset="0"/>
              </a:rPr>
              <a:t>                                                                 Дано:     </a:t>
            </a:r>
            <a:r>
              <a:rPr lang="en-US" sz="2400" i="1" dirty="0" smtClean="0">
                <a:cs typeface="Times New Roman" panose="02020603050405020304" pitchFamily="18" charset="0"/>
              </a:rPr>
              <a:t>OCD</a:t>
            </a:r>
            <a:r>
              <a:rPr lang="ru-RU" sz="2400" i="1" dirty="0" smtClean="0">
                <a:cs typeface="Times New Roman" panose="02020603050405020304" pitchFamily="18" charset="0"/>
              </a:rPr>
              <a:t>-равнобедренный,</a:t>
            </a:r>
          </a:p>
          <a:p>
            <a:pPr>
              <a:lnSpc>
                <a:spcPct val="150000"/>
              </a:lnSpc>
            </a:pPr>
            <a:r>
              <a:rPr lang="ru-RU" sz="2400" i="1" dirty="0"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400" i="1" dirty="0" smtClean="0">
                <a:cs typeface="Times New Roman" panose="02020603050405020304" pitchFamily="18" charset="0"/>
              </a:rPr>
              <a:t>ABE</a:t>
            </a:r>
            <a:r>
              <a:rPr lang="ru-RU" sz="2400" i="1" dirty="0" smtClean="0">
                <a:cs typeface="Times New Roman" panose="02020603050405020304" pitchFamily="18" charset="0"/>
              </a:rPr>
              <a:t>- равнобедренный.</a:t>
            </a:r>
          </a:p>
          <a:p>
            <a:pPr>
              <a:lnSpc>
                <a:spcPct val="150000"/>
              </a:lnSpc>
            </a:pPr>
            <a:r>
              <a:rPr lang="ru-RU" sz="2400" i="1" dirty="0"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sz="2400" i="1" dirty="0" smtClean="0">
                <a:cs typeface="Times New Roman" panose="02020603050405020304" pitchFamily="18" charset="0"/>
              </a:rPr>
              <a:t>AO</a:t>
            </a:r>
            <a:r>
              <a:rPr lang="ru-RU" sz="2400" i="1" dirty="0" smtClean="0">
                <a:cs typeface="Times New Roman" panose="02020603050405020304" pitchFamily="18" charset="0"/>
              </a:rPr>
              <a:t>=О</a:t>
            </a:r>
            <a:r>
              <a:rPr lang="en-US" sz="2400" i="1" dirty="0" smtClean="0">
                <a:cs typeface="Times New Roman" panose="02020603050405020304" pitchFamily="18" charset="0"/>
              </a:rPr>
              <a:t>B</a:t>
            </a:r>
            <a:r>
              <a:rPr lang="ru-RU" sz="2400" i="1" dirty="0" smtClean="0">
                <a:cs typeface="Times New Roman" panose="02020603050405020304" pitchFamily="18" charset="0"/>
              </a:rPr>
              <a:t>, </a:t>
            </a:r>
            <a:r>
              <a:rPr lang="en-US" sz="2400" i="1" dirty="0" smtClean="0">
                <a:cs typeface="Times New Roman" panose="02020603050405020304" pitchFamily="18" charset="0"/>
              </a:rPr>
              <a:t>CO=CD</a:t>
            </a:r>
            <a:r>
              <a:rPr lang="ru-RU" sz="2400" i="1" dirty="0" smtClean="0">
                <a:cs typeface="Times New Roman" panose="02020603050405020304" pitchFamily="18" charset="0"/>
              </a:rPr>
              <a:t>, </a:t>
            </a:r>
            <a:r>
              <a:rPr lang="en-US" sz="2400" i="1" dirty="0" smtClean="0">
                <a:cs typeface="Times New Roman" panose="02020603050405020304" pitchFamily="18" charset="0"/>
              </a:rPr>
              <a:t>CA=BO</a:t>
            </a:r>
            <a:r>
              <a:rPr lang="ru-RU" sz="2400" i="1" dirty="0" smtClean="0"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400" i="1" dirty="0"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        </a:t>
            </a:r>
            <a:r>
              <a:rPr lang="en-US" sz="1100" i="1" dirty="0" smtClean="0">
                <a:cs typeface="Times New Roman" panose="02020603050405020304" pitchFamily="18" charset="0"/>
              </a:rPr>
              <a:t>  </a:t>
            </a:r>
            <a:r>
              <a:rPr lang="ru-RU" sz="2400" i="1" dirty="0" smtClean="0"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n-US" sz="2400" i="1" dirty="0" smtClean="0">
                <a:cs typeface="Times New Roman" panose="02020603050405020304" pitchFamily="18" charset="0"/>
              </a:rPr>
              <a:t>OE-</a:t>
            </a:r>
            <a:r>
              <a:rPr lang="ru-RU" sz="2400" i="1" dirty="0" smtClean="0">
                <a:cs typeface="Times New Roman" panose="02020603050405020304" pitchFamily="18" charset="0"/>
              </a:rPr>
              <a:t> общая сторона.</a:t>
            </a:r>
            <a:r>
              <a:rPr lang="en-US" sz="2400" i="1" dirty="0" smtClean="0">
                <a:cs typeface="Times New Roman" panose="02020603050405020304" pitchFamily="18" charset="0"/>
              </a:rPr>
              <a:t>                            </a:t>
            </a:r>
            <a:endParaRPr lang="ru-RU" sz="2400" i="1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 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ru-RU" sz="2400" i="1" dirty="0"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sz="2400" i="1" dirty="0" smtClean="0">
                <a:cs typeface="Times New Roman" panose="02020603050405020304" pitchFamily="18" charset="0"/>
              </a:rPr>
              <a:t>      </a:t>
            </a:r>
            <a:r>
              <a:rPr lang="ru-RU" sz="2400" i="1" dirty="0" smtClean="0">
                <a:cs typeface="Times New Roman" panose="02020603050405020304" pitchFamily="18" charset="0"/>
              </a:rPr>
              <a:t> </a:t>
            </a:r>
            <a:endParaRPr lang="ru-RU" sz="2400" i="1" dirty="0">
              <a:cs typeface="Times New Roman" panose="02020603050405020304" pitchFamily="18" charset="0"/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5954573" y="1633242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002464" y="2164309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393" y="1309216"/>
            <a:ext cx="2576664" cy="24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43501" y="3838575"/>
            <a:ext cx="4000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cs typeface="Times New Roman" panose="02020603050405020304" pitchFamily="18" charset="0"/>
              </a:rPr>
              <a:t>Док-ть</a:t>
            </a:r>
            <a:r>
              <a:rPr lang="ru-RU" sz="2400" dirty="0" smtClean="0"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cs typeface="Times New Roman" panose="02020603050405020304" pitchFamily="18" charset="0"/>
              </a:rPr>
              <a:t>CBE</a:t>
            </a:r>
            <a:r>
              <a:rPr lang="ru-RU" sz="2400" dirty="0" smtClean="0">
                <a:cs typeface="Times New Roman" panose="02020603050405020304" pitchFamily="18" charset="0"/>
              </a:rPr>
              <a:t>- равнобедренный </a:t>
            </a:r>
          </a:p>
          <a:p>
            <a:r>
              <a:rPr lang="ru-RU" sz="2400" dirty="0" smtClean="0">
                <a:cs typeface="Times New Roman" panose="02020603050405020304" pitchFamily="18" charset="0"/>
              </a:rPr>
              <a:t>с основанием </a:t>
            </a:r>
            <a:r>
              <a:rPr lang="en-US" sz="2400" dirty="0" smtClean="0">
                <a:cs typeface="Times New Roman" panose="02020603050405020304" pitchFamily="18" charset="0"/>
              </a:rPr>
              <a:t>CD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964098" y="1633242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037823" y="4406996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5571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695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5565" y="957867"/>
            <a:ext cx="1171283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2400" dirty="0" smtClean="0"/>
              <a:t>Док-во: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9082" y="1419532"/>
            <a:ext cx="85596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cs typeface="Times New Roman" panose="02020603050405020304" pitchFamily="18" charset="0"/>
              </a:rPr>
              <a:t>1)    </a:t>
            </a:r>
            <a:r>
              <a:rPr lang="en-US" sz="2400" dirty="0" smtClean="0">
                <a:cs typeface="Times New Roman" panose="02020603050405020304" pitchFamily="18" charset="0"/>
              </a:rPr>
              <a:t>ABE</a:t>
            </a:r>
            <a:r>
              <a:rPr lang="ru-RU" sz="2400" dirty="0" smtClean="0">
                <a:cs typeface="Times New Roman" panose="02020603050405020304" pitchFamily="18" charset="0"/>
              </a:rPr>
              <a:t>- равнобедренный(дано)</a:t>
            </a:r>
          </a:p>
          <a:p>
            <a:pPr marL="457200" indent="-457200">
              <a:lnSpc>
                <a:spcPct val="150000"/>
              </a:lnSpc>
              <a:buAutoNum type="arabicParenR" startAt="2"/>
            </a:pPr>
            <a:r>
              <a:rPr lang="ru-RU" sz="2400" dirty="0" smtClean="0">
                <a:cs typeface="Times New Roman" panose="02020603050405020304" pitchFamily="18" charset="0"/>
              </a:rPr>
              <a:t>С</a:t>
            </a:r>
            <a:r>
              <a:rPr lang="en-US" sz="2400" dirty="0" smtClean="0">
                <a:cs typeface="Times New Roman" panose="02020603050405020304" pitchFamily="18" charset="0"/>
              </a:rPr>
              <a:t>AE</a:t>
            </a:r>
            <a:r>
              <a:rPr lang="ru-RU" sz="2400" dirty="0" smtClean="0">
                <a:cs typeface="Times New Roman" panose="02020603050405020304" pitchFamily="18" charset="0"/>
              </a:rPr>
              <a:t> и </a:t>
            </a:r>
            <a:r>
              <a:rPr lang="en-US" sz="2400" dirty="0" smtClean="0">
                <a:cs typeface="Times New Roman" panose="02020603050405020304" pitchFamily="18" charset="0"/>
              </a:rPr>
              <a:t>    EAB- </a:t>
            </a:r>
            <a:r>
              <a:rPr lang="ru-RU" sz="2400" dirty="0" smtClean="0">
                <a:cs typeface="Times New Roman" panose="02020603050405020304" pitchFamily="18" charset="0"/>
              </a:rPr>
              <a:t>смежные(по определению)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cs typeface="Times New Roman" panose="02020603050405020304" pitchFamily="18" charset="0"/>
              </a:rPr>
              <a:t>3)    </a:t>
            </a:r>
            <a:r>
              <a:rPr lang="en-US" sz="2400" dirty="0" smtClean="0">
                <a:cs typeface="Times New Roman" panose="02020603050405020304" pitchFamily="18" charset="0"/>
              </a:rPr>
              <a:t>EBA </a:t>
            </a:r>
            <a:r>
              <a:rPr lang="ru-RU" sz="2400" dirty="0" smtClean="0">
                <a:cs typeface="Times New Roman" panose="02020603050405020304" pitchFamily="18" charset="0"/>
              </a:rPr>
              <a:t>и     </a:t>
            </a:r>
            <a:r>
              <a:rPr lang="en-US" sz="2400" dirty="0" smtClean="0">
                <a:cs typeface="Times New Roman" panose="02020603050405020304" pitchFamily="18" charset="0"/>
              </a:rPr>
              <a:t>EBD- </a:t>
            </a:r>
            <a:r>
              <a:rPr lang="ru-RU" sz="2400" dirty="0" smtClean="0">
                <a:cs typeface="Times New Roman" panose="02020603050405020304" pitchFamily="18" charset="0"/>
              </a:rPr>
              <a:t>смежные(по определению)</a:t>
            </a: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en-US" sz="2400" dirty="0" smtClean="0">
                <a:cs typeface="Times New Roman" panose="02020603050405020304" pitchFamily="18" charset="0"/>
              </a:rPr>
              <a:t>CAE= 180  </a:t>
            </a:r>
            <a:r>
              <a:rPr lang="ru-RU" sz="2400" dirty="0" smtClean="0">
                <a:cs typeface="Times New Roman" panose="02020603050405020304" pitchFamily="18" charset="0"/>
              </a:rPr>
              <a:t>(по определению)</a:t>
            </a:r>
          </a:p>
          <a:p>
            <a:pPr marL="457200" indent="-457200">
              <a:lnSpc>
                <a:spcPct val="150000"/>
              </a:lnSpc>
              <a:buAutoNum type="arabicParenR" startAt="4"/>
            </a:pPr>
            <a:r>
              <a:rPr lang="en-US" sz="2400" dirty="0" smtClean="0">
                <a:cs typeface="Times New Roman" panose="02020603050405020304" pitchFamily="18" charset="0"/>
              </a:rPr>
              <a:t>EAB=180</a:t>
            </a:r>
            <a:r>
              <a:rPr lang="ru-RU" sz="2400" dirty="0" smtClean="0"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cs typeface="Times New Roman" panose="02020603050405020304" pitchFamily="18" charset="0"/>
              </a:rPr>
              <a:t>по определению)</a:t>
            </a:r>
            <a:endParaRPr lang="ru-RU" sz="2400" dirty="0">
              <a:cs typeface="Times New Roman" panose="02020603050405020304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894867" y="1720795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804320" y="2223821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4320" y="2399385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760090" y="2222955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60090" y="2399385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02044" y="2951886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819654" y="3302811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45991" y="2956762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833242" y="2789733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33229" y="3463745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804320" y="2770226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179925" y="3302811"/>
            <a:ext cx="5120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804320" y="4016039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95949" y="3859984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 flipH="1">
            <a:off x="2134206" y="3814259"/>
            <a:ext cx="7132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6960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5060" y="534034"/>
            <a:ext cx="86257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cs typeface="Times New Roman" panose="02020603050405020304" pitchFamily="18" charset="0"/>
              </a:rPr>
              <a:t>6)   </a:t>
            </a:r>
            <a:r>
              <a:rPr lang="en-US" sz="2400" dirty="0" smtClean="0">
                <a:cs typeface="Times New Roman" panose="02020603050405020304" pitchFamily="18" charset="0"/>
              </a:rPr>
              <a:t>CAE-    EAB-     EBA=    EBD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cs typeface="Times New Roman" panose="02020603050405020304" pitchFamily="18" charset="0"/>
              </a:rPr>
              <a:t>7)</a:t>
            </a:r>
            <a:r>
              <a:rPr lang="ru-RU" sz="2400" dirty="0" smtClean="0">
                <a:cs typeface="Times New Roman" panose="02020603050405020304" pitchFamily="18" charset="0"/>
              </a:rPr>
              <a:t>В</a:t>
            </a:r>
            <a:r>
              <a:rPr lang="en-US" sz="2400" dirty="0" smtClean="0">
                <a:cs typeface="Times New Roman" panose="02020603050405020304" pitchFamily="18" charset="0"/>
              </a:rPr>
              <a:t>    EBD </a:t>
            </a:r>
            <a:r>
              <a:rPr lang="ru-RU" sz="2400" dirty="0" smtClean="0">
                <a:cs typeface="Times New Roman" panose="02020603050405020304" pitchFamily="18" charset="0"/>
              </a:rPr>
              <a:t>и  </a:t>
            </a:r>
            <a:r>
              <a:rPr lang="en-US" sz="2400" dirty="0" smtClean="0"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CAE</a:t>
            </a:r>
            <a:endParaRPr lang="ru-RU" sz="2400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cs typeface="Times New Roman" panose="02020603050405020304" pitchFamily="18" charset="0"/>
              </a:rPr>
              <a:t>AE=BE(</a:t>
            </a:r>
            <a:r>
              <a:rPr lang="ru-RU" sz="2400" dirty="0" smtClean="0">
                <a:cs typeface="Times New Roman" panose="02020603050405020304" pitchFamily="18" charset="0"/>
              </a:rPr>
              <a:t>т.к.</a:t>
            </a:r>
            <a:r>
              <a:rPr lang="en-US" sz="2400" dirty="0" smtClean="0">
                <a:cs typeface="Times New Roman" panose="02020603050405020304" pitchFamily="18" charset="0"/>
              </a:rPr>
              <a:t>    ABE </a:t>
            </a:r>
            <a:r>
              <a:rPr lang="ru-RU" sz="2400" dirty="0" smtClean="0">
                <a:cs typeface="Times New Roman" panose="02020603050405020304" pitchFamily="18" charset="0"/>
              </a:rPr>
              <a:t>равнобедренный)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cs typeface="Times New Roman" panose="02020603050405020304" pitchFamily="18" charset="0"/>
              </a:rPr>
              <a:t>8)</a:t>
            </a:r>
            <a:r>
              <a:rPr lang="en-US" sz="2400" dirty="0" smtClean="0">
                <a:cs typeface="Times New Roman" panose="02020603050405020304" pitchFamily="18" charset="0"/>
              </a:rPr>
              <a:t>    CAE=     EBD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cs typeface="Times New Roman" panose="02020603050405020304" pitchFamily="18" charset="0"/>
              </a:rPr>
              <a:t>9)</a:t>
            </a:r>
            <a:r>
              <a:rPr lang="en-US" sz="2400" dirty="0" smtClean="0">
                <a:cs typeface="Times New Roman" panose="02020603050405020304" pitchFamily="18" charset="0"/>
              </a:rPr>
              <a:t>CA=BD(</a:t>
            </a:r>
            <a:r>
              <a:rPr lang="ru-RU" sz="2400" dirty="0" smtClean="0">
                <a:cs typeface="Times New Roman" panose="02020603050405020304" pitchFamily="18" charset="0"/>
              </a:rPr>
              <a:t>дано)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cs typeface="Times New Roman" panose="02020603050405020304" pitchFamily="18" charset="0"/>
              </a:rPr>
              <a:t>10)   </a:t>
            </a:r>
            <a:r>
              <a:rPr lang="en-US" sz="2400" dirty="0" smtClean="0">
                <a:cs typeface="Times New Roman" panose="02020603050405020304" pitchFamily="18" charset="0"/>
              </a:rPr>
              <a:t>CAE=   EBD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cs typeface="Times New Roman" panose="02020603050405020304" pitchFamily="18" charset="0"/>
              </a:rPr>
              <a:t>11)   CED</a:t>
            </a:r>
            <a:r>
              <a:rPr lang="ru-RU" sz="2400" dirty="0" smtClean="0">
                <a:cs typeface="Times New Roman" panose="02020603050405020304" pitchFamily="18" charset="0"/>
              </a:rPr>
              <a:t>- равнобедренный с основанием СВ.</a:t>
            </a:r>
            <a:endParaRPr lang="ru-RU" sz="2400" dirty="0"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616200" y="797785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06675" y="968244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25444" y="988285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420716" y="827351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314134" y="989276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337864" y="825287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265340" y="961825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265339" y="793609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внобедренный треугольник 13"/>
          <p:cNvSpPr/>
          <p:nvPr/>
        </p:nvSpPr>
        <p:spPr>
          <a:xfrm>
            <a:off x="861318" y="1402942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1940691" y="1404161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1706833" y="1956611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633825" y="2457711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2006" y="2637570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616021" y="2608494"/>
            <a:ext cx="204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636241" y="2428510"/>
            <a:ext cx="130970" cy="160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Равнобедренный треугольник 22"/>
          <p:cNvSpPr/>
          <p:nvPr/>
        </p:nvSpPr>
        <p:spPr>
          <a:xfrm>
            <a:off x="841921" y="4112126"/>
            <a:ext cx="99217" cy="1764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1638001" y="3607840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810797" y="3570756"/>
            <a:ext cx="146304" cy="129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53004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742491" y="404082"/>
            <a:ext cx="3065839" cy="64633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600" i="1" dirty="0" smtClean="0"/>
              <a:t>Библиография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74" y="1748128"/>
            <a:ext cx="86392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i="1" dirty="0" smtClean="0">
                <a:cs typeface="Times New Roman" panose="02020603050405020304" pitchFamily="18" charset="0"/>
              </a:rPr>
              <a:t>1. Шаблон :</a:t>
            </a:r>
            <a:r>
              <a:rPr lang="en-US" sz="2400" i="1" dirty="0" err="1" smtClean="0">
                <a:cs typeface="Times New Roman" panose="02020603050405020304" pitchFamily="18" charset="0"/>
              </a:rPr>
              <a:t>pedsovet</a:t>
            </a:r>
            <a:r>
              <a:rPr lang="ru-RU" sz="2400" i="1" dirty="0" smtClean="0">
                <a:cs typeface="Times New Roman" panose="02020603050405020304" pitchFamily="18" charset="0"/>
              </a:rPr>
              <a:t>.</a:t>
            </a:r>
            <a:r>
              <a:rPr lang="en-US" sz="2400" i="1" dirty="0" err="1" smtClean="0">
                <a:cs typeface="Times New Roman" panose="02020603050405020304" pitchFamily="18" charset="0"/>
              </a:rPr>
              <a:t>ru</a:t>
            </a:r>
            <a:endParaRPr lang="en-US" sz="2400" i="1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smtClean="0">
                <a:cs typeface="Times New Roman" panose="02020603050405020304" pitchFamily="18" charset="0"/>
              </a:rPr>
              <a:t>2. Геометрия.7-9 </a:t>
            </a:r>
            <a:r>
              <a:rPr lang="ru-RU" sz="2400" i="1" dirty="0" smtClean="0">
                <a:cs typeface="Times New Roman" panose="02020603050405020304" pitchFamily="18" charset="0"/>
              </a:rPr>
              <a:t>классы : учеб. для общеобразоват. учреждений</a:t>
            </a:r>
            <a:r>
              <a:rPr lang="en-US" sz="2400" i="1" dirty="0" smtClean="0">
                <a:cs typeface="Times New Roman" panose="02020603050405020304" pitchFamily="18" charset="0"/>
              </a:rPr>
              <a:t>/</a:t>
            </a:r>
            <a:endParaRPr lang="ru-RU" sz="2400" i="1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 smtClean="0">
                <a:cs typeface="Times New Roman" panose="02020603050405020304" pitchFamily="18" charset="0"/>
              </a:rPr>
              <a:t>А. В. Погорелов. – 11-е изд. –М.: Просвещение, 2010.-224 с. : ил.</a:t>
            </a:r>
            <a:endParaRPr lang="ru-RU" sz="24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5443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248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Lena</cp:lastModifiedBy>
  <cp:revision>51</cp:revision>
  <dcterms:created xsi:type="dcterms:W3CDTF">2013-11-19T05:52:05Z</dcterms:created>
  <dcterms:modified xsi:type="dcterms:W3CDTF">2016-02-04T15:25:37Z</dcterms:modified>
</cp:coreProperties>
</file>