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B0E-5A43-40AC-A7A7-479A52E9D5C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A75-C3AB-4E86-8EC0-4F2337E74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B0E-5A43-40AC-A7A7-479A52E9D5C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A75-C3AB-4E86-8EC0-4F2337E74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B0E-5A43-40AC-A7A7-479A52E9D5C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A75-C3AB-4E86-8EC0-4F2337E74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B0E-5A43-40AC-A7A7-479A52E9D5C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A75-C3AB-4E86-8EC0-4F2337E74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B0E-5A43-40AC-A7A7-479A52E9D5C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A75-C3AB-4E86-8EC0-4F2337E74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B0E-5A43-40AC-A7A7-479A52E9D5C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A75-C3AB-4E86-8EC0-4F2337E74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B0E-5A43-40AC-A7A7-479A52E9D5C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A75-C3AB-4E86-8EC0-4F2337E74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B0E-5A43-40AC-A7A7-479A52E9D5C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A75-C3AB-4E86-8EC0-4F2337E74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B0E-5A43-40AC-A7A7-479A52E9D5C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A75-C3AB-4E86-8EC0-4F2337E74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B0E-5A43-40AC-A7A7-479A52E9D5C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A75-C3AB-4E86-8EC0-4F2337E74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EB0E-5A43-40AC-A7A7-479A52E9D5C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DA75-C3AB-4E86-8EC0-4F2337E74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3EB0E-5A43-40AC-A7A7-479A52E9D5C6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8DA75-C3AB-4E86-8EC0-4F2337E74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1%D0%B8%D0%BD%D0%BE%D0%BC_%D0%9D%D1%8C%D1%8E%D1%82%D0%BE%D0%BD%D0%B0" TargetMode="External"/><Relationship Id="rId2" Type="http://schemas.openxmlformats.org/officeDocument/2006/relationships/hyperlink" Target="http://ru.onlinemschool.com/math/formula/multiplication_formul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ztest.ru/abstracts/?id=91&amp;t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История появления </a:t>
            </a:r>
            <a:br>
              <a:rPr lang="ru-RU" b="1" dirty="0" smtClean="0"/>
            </a:br>
            <a:r>
              <a:rPr lang="ru-RU" b="1" dirty="0" smtClean="0"/>
              <a:t>формул </a:t>
            </a:r>
            <a:r>
              <a:rPr lang="ru-RU" b="1" dirty="0" smtClean="0"/>
              <a:t>сокращенного умножения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4357694"/>
            <a:ext cx="5881924" cy="2357454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Работу </a:t>
            </a:r>
            <a:r>
              <a:rPr lang="ru-RU" dirty="0" smtClean="0">
                <a:solidFill>
                  <a:schemeClr val="tx1"/>
                </a:solidFill>
              </a:rPr>
              <a:t>выполнила</a:t>
            </a:r>
            <a:r>
              <a:rPr lang="ru-RU" dirty="0" smtClean="0">
                <a:solidFill>
                  <a:schemeClr val="tx1"/>
                </a:solidFill>
              </a:rPr>
              <a:t>: Маслова </a:t>
            </a:r>
            <a:r>
              <a:rPr lang="ru-RU" dirty="0" smtClean="0">
                <a:solidFill>
                  <a:schemeClr val="tx1"/>
                </a:solidFill>
              </a:rPr>
              <a:t>Арина, ученица </a:t>
            </a:r>
            <a:r>
              <a:rPr lang="ru-RU" dirty="0" smtClean="0">
                <a:solidFill>
                  <a:schemeClr val="tx1"/>
                </a:solidFill>
              </a:rPr>
              <a:t>7</a:t>
            </a:r>
            <a:r>
              <a:rPr lang="ru-RU" dirty="0" smtClean="0">
                <a:solidFill>
                  <a:schemeClr val="tx1"/>
                </a:solidFill>
              </a:rPr>
              <a:t>а класса МБОУ СШ № 1 г. Архангельска Архангельской области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Руководитель: Куприянович Марина Олеговна,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читель математики высшей квалификационной категории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МБОУ СШ № 1 г. Архангельска Архангельской области,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2016 год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Историческая справка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Формулы сокращённого умножения</a:t>
            </a:r>
            <a:r>
              <a:rPr lang="ru-RU" dirty="0" smtClean="0"/>
              <a:t> —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часто </a:t>
            </a:r>
            <a:r>
              <a:rPr lang="ru-RU" dirty="0" smtClean="0"/>
              <a:t>встречающиеся случаи умножения многочленов, используются для разложения многочленов на множители, упрощения выражений, приведения многочленов к стандартному виду. Все они доказываются непосредственным раскрытием скобок и приведением подобных </a:t>
            </a:r>
            <a:r>
              <a:rPr lang="ru-RU" dirty="0" smtClean="0"/>
              <a:t>слагаемых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Эти формулы были придуманы Ньютоном.  Так же они входят в состав бинома Ньютона.</a:t>
            </a:r>
            <a:r>
              <a:rPr lang="ru-RU" b="1" dirty="0" smtClean="0"/>
              <a:t> </a:t>
            </a:r>
            <a:r>
              <a:rPr lang="ru-RU" b="1" dirty="0" err="1" smtClean="0"/>
              <a:t>Бино́м</a:t>
            </a:r>
            <a:r>
              <a:rPr lang="ru-RU" b="1" dirty="0" smtClean="0"/>
              <a:t> </a:t>
            </a:r>
            <a:r>
              <a:rPr lang="ru-RU" b="1" dirty="0" err="1" smtClean="0"/>
              <a:t>Нью́то́на</a:t>
            </a:r>
            <a:r>
              <a:rPr lang="ru-RU" dirty="0" smtClean="0"/>
              <a:t> — формула для разложения на отдельные слагаемые целой неотрицательной степени суммы двух переменных, имеющая вид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Квадрат суммы </a:t>
            </a:r>
            <a:r>
              <a:rPr lang="ru-RU" sz="2400" dirty="0" smtClean="0"/>
              <a:t>двух величин равен квадрату первой плюс удвоенное произведение первой на вторую плюс квадрат второй. </a:t>
            </a:r>
            <a:r>
              <a:rPr lang="ru-RU" sz="2400" b="1" i="1" dirty="0" smtClean="0"/>
              <a:t>(</a:t>
            </a:r>
            <a:r>
              <a:rPr lang="ru-RU" sz="2400" b="1" i="1" dirty="0" err="1" smtClean="0"/>
              <a:t>a+b</a:t>
            </a:r>
            <a:r>
              <a:rPr lang="ru-RU" sz="2400" b="1" i="1" dirty="0" smtClean="0"/>
              <a:t>)</a:t>
            </a:r>
            <a:r>
              <a:rPr lang="ru-RU" sz="2400" b="1" i="1" baseline="30000" dirty="0" smtClean="0"/>
              <a:t>2</a:t>
            </a:r>
            <a:r>
              <a:rPr lang="ru-RU" sz="2400" b="1" i="1" dirty="0" smtClean="0"/>
              <a:t>=a</a:t>
            </a:r>
            <a:r>
              <a:rPr lang="ru-RU" sz="2400" b="1" i="1" baseline="30000" dirty="0" smtClean="0"/>
              <a:t>2</a:t>
            </a:r>
            <a:r>
              <a:rPr lang="ru-RU" sz="2400" b="1" i="1" dirty="0" smtClean="0"/>
              <a:t>+2ab+b</a:t>
            </a:r>
            <a:r>
              <a:rPr lang="ru-RU" sz="2400" b="1" i="1" baseline="30000" dirty="0" smtClean="0"/>
              <a:t>2</a:t>
            </a:r>
            <a:endParaRPr lang="ru-RU" sz="2400" dirty="0" smtClean="0"/>
          </a:p>
          <a:p>
            <a:r>
              <a:rPr lang="ru-RU" sz="2400" b="1" i="1" dirty="0" smtClean="0"/>
              <a:t>Квадрат разности </a:t>
            </a:r>
            <a:r>
              <a:rPr lang="ru-RU" sz="2400" dirty="0" smtClean="0"/>
              <a:t>двух величин равен квадрату первой минус удвоенное произведение первой на вторую плюс квадрат второй. </a:t>
            </a:r>
            <a:r>
              <a:rPr lang="ru-RU" sz="2400" b="1" i="1" dirty="0" smtClean="0"/>
              <a:t>(</a:t>
            </a:r>
            <a:r>
              <a:rPr lang="ru-RU" sz="2400" b="1" i="1" dirty="0" err="1" smtClean="0"/>
              <a:t>a-b</a:t>
            </a:r>
            <a:r>
              <a:rPr lang="ru-RU" sz="2400" b="1" i="1" dirty="0" smtClean="0"/>
              <a:t>)</a:t>
            </a:r>
            <a:r>
              <a:rPr lang="ru-RU" sz="2400" b="1" i="1" baseline="30000" dirty="0" smtClean="0"/>
              <a:t>2</a:t>
            </a:r>
            <a:r>
              <a:rPr lang="ru-RU" sz="2400" b="1" i="1" dirty="0" smtClean="0"/>
              <a:t>=a</a:t>
            </a:r>
            <a:r>
              <a:rPr lang="ru-RU" sz="2400" b="1" i="1" baseline="30000" dirty="0" smtClean="0"/>
              <a:t>2</a:t>
            </a:r>
            <a:r>
              <a:rPr lang="ru-RU" sz="2400" b="1" i="1" dirty="0" smtClean="0"/>
              <a:t>-2ab+b</a:t>
            </a:r>
            <a:r>
              <a:rPr lang="ru-RU" sz="2400" b="1" i="1" baseline="30000" dirty="0" smtClean="0"/>
              <a:t>2</a:t>
            </a:r>
            <a:endParaRPr lang="ru-RU" sz="2400" dirty="0" smtClean="0"/>
          </a:p>
          <a:p>
            <a:r>
              <a:rPr lang="ru-RU" sz="2400" dirty="0" smtClean="0"/>
              <a:t>Произведение суммы двух величин на их разность равно </a:t>
            </a:r>
            <a:r>
              <a:rPr lang="ru-RU" sz="2400" b="1" i="1" dirty="0" smtClean="0"/>
              <a:t>разности их квадратов</a:t>
            </a:r>
            <a:r>
              <a:rPr lang="ru-RU" sz="2400" dirty="0" smtClean="0"/>
              <a:t>. </a:t>
            </a:r>
            <a:r>
              <a:rPr lang="ru-RU" sz="2400" b="1" i="1" dirty="0" smtClean="0"/>
              <a:t>(</a:t>
            </a:r>
            <a:r>
              <a:rPr lang="ru-RU" sz="2400" b="1" i="1" dirty="0" err="1" smtClean="0"/>
              <a:t>a+b</a:t>
            </a:r>
            <a:r>
              <a:rPr lang="ru-RU" sz="2400" b="1" i="1" dirty="0" smtClean="0"/>
              <a:t>)(</a:t>
            </a:r>
            <a:r>
              <a:rPr lang="ru-RU" sz="2400" b="1" i="1" dirty="0" err="1" smtClean="0"/>
              <a:t>a-b</a:t>
            </a:r>
            <a:r>
              <a:rPr lang="ru-RU" sz="2400" b="1" i="1" dirty="0" smtClean="0"/>
              <a:t>)=a</a:t>
            </a:r>
            <a:r>
              <a:rPr lang="ru-RU" sz="2400" b="1" i="1" baseline="30000" dirty="0" smtClean="0"/>
              <a:t>2</a:t>
            </a:r>
            <a:r>
              <a:rPr lang="ru-RU" sz="2400" b="1" i="1" dirty="0" smtClean="0"/>
              <a:t>-b</a:t>
            </a:r>
            <a:r>
              <a:rPr lang="ru-RU" sz="2400" b="1" i="1" baseline="30000" dirty="0" smtClean="0"/>
              <a:t>2</a:t>
            </a:r>
            <a:endParaRPr lang="ru-RU" sz="2400" dirty="0" smtClean="0"/>
          </a:p>
          <a:p>
            <a:r>
              <a:rPr lang="ru-RU" sz="2400" b="1" i="1" dirty="0" smtClean="0"/>
              <a:t>Куб суммы </a:t>
            </a:r>
            <a:r>
              <a:rPr lang="ru-RU" sz="2400" dirty="0" smtClean="0"/>
              <a:t>двух величин равен кубу первой плюс утроенное произведение квадрата первой на вторую плюс утроенное произведение первой на квадрат второй плюс куб второй. </a:t>
            </a:r>
            <a:r>
              <a:rPr lang="ru-RU" sz="2400" b="1" i="1" dirty="0" smtClean="0"/>
              <a:t>(</a:t>
            </a:r>
            <a:r>
              <a:rPr lang="ru-RU" sz="2400" b="1" i="1" dirty="0" err="1" smtClean="0"/>
              <a:t>a+b</a:t>
            </a:r>
            <a:r>
              <a:rPr lang="ru-RU" sz="2400" b="1" i="1" dirty="0" smtClean="0"/>
              <a:t>)</a:t>
            </a:r>
            <a:r>
              <a:rPr lang="ru-RU" sz="2400" b="1" i="1" baseline="30000" dirty="0" smtClean="0"/>
              <a:t>3</a:t>
            </a:r>
            <a:r>
              <a:rPr lang="ru-RU" sz="2400" b="1" i="1" dirty="0" smtClean="0"/>
              <a:t>=a</a:t>
            </a:r>
            <a:r>
              <a:rPr lang="ru-RU" sz="2400" b="1" i="1" baseline="30000" dirty="0" smtClean="0"/>
              <a:t>3</a:t>
            </a:r>
            <a:r>
              <a:rPr lang="ru-RU" sz="2400" b="1" i="1" dirty="0" smtClean="0"/>
              <a:t>+3a</a:t>
            </a:r>
            <a:r>
              <a:rPr lang="ru-RU" sz="2400" b="1" i="1" baseline="30000" dirty="0" smtClean="0"/>
              <a:t>2</a:t>
            </a:r>
            <a:r>
              <a:rPr lang="ru-RU" sz="2400" b="1" i="1" dirty="0" smtClean="0"/>
              <a:t>b+3ab</a:t>
            </a:r>
            <a:r>
              <a:rPr lang="ru-RU" sz="2400" b="1" i="1" baseline="30000" dirty="0" smtClean="0"/>
              <a:t>2</a:t>
            </a:r>
            <a:r>
              <a:rPr lang="ru-RU" sz="2400" b="1" i="1" dirty="0" smtClean="0"/>
              <a:t>+b</a:t>
            </a:r>
            <a:r>
              <a:rPr lang="ru-RU" sz="2400" b="1" i="1" baseline="30000" dirty="0" smtClean="0"/>
              <a:t>3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Куб разности </a:t>
            </a:r>
            <a:r>
              <a:rPr lang="ru-RU" dirty="0" smtClean="0"/>
              <a:t>двух величин равен кубу первой минус утроенное произведение квадрата первой на вторую плюс утроенное произведение первой на квадрат второй минус куб второй. </a:t>
            </a:r>
            <a:r>
              <a:rPr lang="ru-RU" b="1" i="1" dirty="0" smtClean="0"/>
              <a:t>(</a:t>
            </a:r>
            <a:r>
              <a:rPr lang="ru-RU" b="1" i="1" dirty="0" err="1" smtClean="0"/>
              <a:t>a-b</a:t>
            </a:r>
            <a:r>
              <a:rPr lang="ru-RU" b="1" i="1" dirty="0" smtClean="0"/>
              <a:t>)</a:t>
            </a:r>
            <a:r>
              <a:rPr lang="ru-RU" b="1" i="1" baseline="30000" dirty="0" smtClean="0"/>
              <a:t>3</a:t>
            </a:r>
            <a:r>
              <a:rPr lang="ru-RU" b="1" i="1" dirty="0" smtClean="0"/>
              <a:t>=a</a:t>
            </a:r>
            <a:r>
              <a:rPr lang="ru-RU" b="1" i="1" baseline="30000" dirty="0" smtClean="0"/>
              <a:t>3</a:t>
            </a:r>
            <a:r>
              <a:rPr lang="ru-RU" b="1" i="1" dirty="0" smtClean="0"/>
              <a:t>-3a</a:t>
            </a:r>
            <a:r>
              <a:rPr lang="ru-RU" b="1" i="1" baseline="30000" dirty="0" smtClean="0"/>
              <a:t>2</a:t>
            </a:r>
            <a:r>
              <a:rPr lang="ru-RU" b="1" i="1" dirty="0" smtClean="0"/>
              <a:t>b+3ab</a:t>
            </a:r>
            <a:r>
              <a:rPr lang="ru-RU" b="1" i="1" baseline="30000" dirty="0" smtClean="0"/>
              <a:t>2</a:t>
            </a:r>
            <a:r>
              <a:rPr lang="ru-RU" b="1" i="1" dirty="0" smtClean="0"/>
              <a:t>-b</a:t>
            </a:r>
            <a:r>
              <a:rPr lang="ru-RU" b="1" i="1" baseline="30000" dirty="0" smtClean="0"/>
              <a:t>3</a:t>
            </a:r>
            <a:endParaRPr lang="ru-RU" dirty="0" smtClean="0"/>
          </a:p>
          <a:p>
            <a:r>
              <a:rPr lang="ru-RU" dirty="0" smtClean="0"/>
              <a:t>Произведение суммы двух величин на неполный квадрат разности равно </a:t>
            </a:r>
            <a:r>
              <a:rPr lang="ru-RU" b="1" i="1" dirty="0" smtClean="0"/>
              <a:t>сумме их кубов</a:t>
            </a:r>
            <a:r>
              <a:rPr lang="ru-RU" dirty="0" smtClean="0"/>
              <a:t>. </a:t>
            </a:r>
            <a:r>
              <a:rPr lang="ru-RU" b="1" i="1" dirty="0" smtClean="0"/>
              <a:t>( </a:t>
            </a:r>
            <a:r>
              <a:rPr lang="ru-RU" b="1" i="1" dirty="0" err="1" smtClean="0"/>
              <a:t>a+b</a:t>
            </a:r>
            <a:r>
              <a:rPr lang="ru-RU" b="1" i="1" dirty="0" smtClean="0"/>
              <a:t>)(a</a:t>
            </a:r>
            <a:r>
              <a:rPr lang="ru-RU" b="1" i="1" baseline="30000" dirty="0" smtClean="0"/>
              <a:t>2</a:t>
            </a:r>
            <a:r>
              <a:rPr lang="ru-RU" b="1" i="1" dirty="0" smtClean="0"/>
              <a:t>-ab+b</a:t>
            </a:r>
            <a:r>
              <a:rPr lang="ru-RU" b="1" i="1" baseline="30000" dirty="0" smtClean="0"/>
              <a:t>2</a:t>
            </a:r>
            <a:r>
              <a:rPr lang="ru-RU" b="1" i="1" dirty="0" smtClean="0"/>
              <a:t>)=a</a:t>
            </a:r>
            <a:r>
              <a:rPr lang="ru-RU" b="1" i="1" baseline="30000" dirty="0" smtClean="0"/>
              <a:t>3</a:t>
            </a:r>
            <a:r>
              <a:rPr lang="ru-RU" b="1" i="1" dirty="0" smtClean="0"/>
              <a:t>+b</a:t>
            </a:r>
            <a:r>
              <a:rPr lang="ru-RU" b="1" i="1" baseline="30000" dirty="0" smtClean="0"/>
              <a:t>3</a:t>
            </a:r>
            <a:endParaRPr lang="ru-RU" dirty="0" smtClean="0"/>
          </a:p>
          <a:p>
            <a:r>
              <a:rPr lang="ru-RU" dirty="0" smtClean="0"/>
              <a:t>Произведение разности двух величин на неполный квадрат суммы равно </a:t>
            </a:r>
            <a:r>
              <a:rPr lang="ru-RU" b="1" i="1" dirty="0" smtClean="0"/>
              <a:t>разности их кубов.</a:t>
            </a:r>
            <a:r>
              <a:rPr lang="ru-RU" dirty="0" smtClean="0"/>
              <a:t> </a:t>
            </a:r>
            <a:r>
              <a:rPr lang="ru-RU" b="1" i="1" dirty="0" smtClean="0"/>
              <a:t>(</a:t>
            </a:r>
            <a:r>
              <a:rPr lang="ru-RU" b="1" i="1" dirty="0" err="1" smtClean="0"/>
              <a:t>a-b</a:t>
            </a:r>
            <a:r>
              <a:rPr lang="ru-RU" b="1" i="1" dirty="0" smtClean="0"/>
              <a:t>)(a</a:t>
            </a:r>
            <a:r>
              <a:rPr lang="ru-RU" b="1" i="1" baseline="30000" dirty="0" smtClean="0"/>
              <a:t>2</a:t>
            </a:r>
            <a:r>
              <a:rPr lang="ru-RU" b="1" i="1" dirty="0" smtClean="0"/>
              <a:t>+ab+b</a:t>
            </a:r>
            <a:r>
              <a:rPr lang="ru-RU" b="1" i="1" baseline="30000" dirty="0" smtClean="0"/>
              <a:t>2</a:t>
            </a:r>
            <a:r>
              <a:rPr lang="ru-RU" b="1" i="1" dirty="0" smtClean="0"/>
              <a:t>)=a</a:t>
            </a:r>
            <a:r>
              <a:rPr lang="ru-RU" b="1" i="1" baseline="30000" dirty="0" smtClean="0"/>
              <a:t>3</a:t>
            </a:r>
            <a:r>
              <a:rPr lang="ru-RU" b="1" i="1" dirty="0" smtClean="0"/>
              <a:t>- b</a:t>
            </a:r>
            <a:r>
              <a:rPr lang="ru-RU" b="1" i="1" baseline="30000" dirty="0" smtClean="0"/>
              <a:t>3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http://ru.onlinemschool.com/math/formula/multiplication_formula/</a:t>
            </a:r>
            <a:endParaRPr lang="ru-RU" sz="2400" dirty="0" smtClean="0"/>
          </a:p>
          <a:p>
            <a:r>
              <a:rPr lang="en-US" sz="2400" dirty="0" smtClean="0">
                <a:hlinkClick r:id="rId3"/>
              </a:rPr>
              <a:t>https://ru.wikipedia.org/wiki/%D0%91%D0%B8%D0%BD%D0%BE%D0%BC_%D0%9D%D1%8C%D1%8E%D1%82%D0%BE%D0%BD%D0%B0</a:t>
            </a:r>
            <a:endParaRPr lang="ru-RU" sz="2400" dirty="0" smtClean="0"/>
          </a:p>
          <a:p>
            <a:r>
              <a:rPr lang="en-US" sz="2400" dirty="0" smtClean="0">
                <a:hlinkClick r:id="rId4"/>
              </a:rPr>
              <a:t>http://uztest.ru/abstracts/?id=91&amp;t=1</a:t>
            </a:r>
            <a:endParaRPr lang="ru-RU" sz="240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267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История появления  формул сокращенного умножения</vt:lpstr>
      <vt:lpstr>Историческая справка</vt:lpstr>
      <vt:lpstr>Слайд 3</vt:lpstr>
      <vt:lpstr>Формулы </vt:lpstr>
      <vt:lpstr>Слайд 5</vt:lpstr>
      <vt:lpstr>Библиография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Алена</dc:creator>
  <cp:lastModifiedBy>Lena</cp:lastModifiedBy>
  <cp:revision>8</cp:revision>
  <dcterms:created xsi:type="dcterms:W3CDTF">2016-01-22T18:30:59Z</dcterms:created>
  <dcterms:modified xsi:type="dcterms:W3CDTF">2016-02-04T16:22:26Z</dcterms:modified>
</cp:coreProperties>
</file>