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3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1512168"/>
          </a:xfrm>
        </p:spPr>
        <p:txBody>
          <a:bodyPr>
            <a:noAutofit/>
          </a:bodyPr>
          <a:lstStyle/>
          <a:p>
            <a:r>
              <a:rPr lang="ru-RU" dirty="0" smtClean="0"/>
              <a:t>История </a:t>
            </a:r>
            <a:r>
              <a:rPr lang="ru-RU" dirty="0" err="1" smtClean="0"/>
              <a:t>возникновенияф</a:t>
            </a:r>
            <a:r>
              <a:rPr lang="ru-RU" dirty="0" err="1" smtClean="0"/>
              <a:t>ормулы</a:t>
            </a:r>
            <a:r>
              <a:rPr lang="ru-RU" dirty="0" smtClean="0"/>
              <a:t> </a:t>
            </a:r>
            <a:r>
              <a:rPr lang="ru-RU" dirty="0" smtClean="0"/>
              <a:t>сокращенного умножения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00430" y="3212976"/>
            <a:ext cx="5464058" cy="2592288"/>
          </a:xfrm>
        </p:spPr>
        <p:txBody>
          <a:bodyPr>
            <a:normAutofit/>
          </a:bodyPr>
          <a:lstStyle/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Работу выполнила: 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Попова – </a:t>
            </a:r>
            <a:r>
              <a:rPr lang="ru-RU" sz="1800" dirty="0" err="1" smtClean="0">
                <a:solidFill>
                  <a:schemeClr val="tx1"/>
                </a:solidFill>
              </a:rPr>
              <a:t>Веденская</a:t>
            </a:r>
            <a:r>
              <a:rPr lang="ru-RU" sz="1800" dirty="0" smtClean="0">
                <a:solidFill>
                  <a:schemeClr val="tx1"/>
                </a:solidFill>
              </a:rPr>
              <a:t> Альбина,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ученица </a:t>
            </a:r>
            <a:r>
              <a:rPr lang="ru-RU" sz="1800" dirty="0" smtClean="0">
                <a:solidFill>
                  <a:schemeClr val="tx1"/>
                </a:solidFill>
              </a:rPr>
              <a:t>7а </a:t>
            </a:r>
            <a:r>
              <a:rPr lang="ru-RU" sz="1800" dirty="0" smtClean="0">
                <a:solidFill>
                  <a:schemeClr val="tx1"/>
                </a:solidFill>
              </a:rPr>
              <a:t>класса</a:t>
            </a:r>
            <a:br>
              <a:rPr lang="ru-RU" sz="1800" dirty="0" smtClean="0">
                <a:solidFill>
                  <a:schemeClr val="tx1"/>
                </a:solidFill>
              </a:rPr>
            </a:br>
            <a:r>
              <a:rPr lang="ru-RU" sz="1800" dirty="0" smtClean="0">
                <a:solidFill>
                  <a:schemeClr val="tx1"/>
                </a:solidFill>
              </a:rPr>
              <a:t> МБОУ СШ №</a:t>
            </a:r>
            <a:r>
              <a:rPr lang="ru-RU" sz="1800" dirty="0" smtClean="0">
                <a:solidFill>
                  <a:schemeClr val="tx1"/>
                </a:solidFill>
              </a:rPr>
              <a:t>1 г. Архангельска Архангельской области</a:t>
            </a:r>
          </a:p>
          <a:p>
            <a:pPr algn="r"/>
            <a:r>
              <a:rPr lang="ru-RU" sz="1800" dirty="0" smtClean="0">
                <a:solidFill>
                  <a:schemeClr val="tx1"/>
                </a:solidFill>
              </a:rPr>
              <a:t>Руководитель: Куприянович Марина Олеговна, учитель математики высшей квалификационной категории МБОУ СШ № 1 г. Архангельска Архангельской области, 2016 год</a:t>
            </a:r>
            <a:endParaRPr lang="ru-RU" sz="1800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786058"/>
            <a:ext cx="2357454" cy="2514618"/>
          </a:xfrm>
          <a:prstGeom prst="rect">
            <a:avLst/>
          </a:prstGeom>
          <a:ln>
            <a:solidFill>
              <a:schemeClr val="bg2">
                <a:lumMod val="10000"/>
              </a:schemeClr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6948264" y="1556792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 rot="19786635">
            <a:off x="1589210" y="3282288"/>
            <a:ext cx="131127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(</a:t>
            </a:r>
            <a:r>
              <a:rPr lang="en-US" sz="2000" dirty="0" err="1" smtClean="0"/>
              <a:t>a+b</a:t>
            </a:r>
            <a:r>
              <a:rPr lang="en-US" sz="2000" dirty="0" smtClean="0"/>
              <a:t>)² = a²+2ab+b²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ru-RU" sz="3100" dirty="0" smtClean="0"/>
              <a:t>Основные законы действий над числами были известны ещё в глубокой древности и принимались как очевидные на основе многовековой человеческой практики. Но с развитием алгебры появилась потребность в доказательстве тех или иных свойств.</a:t>
            </a:r>
          </a:p>
          <a:p>
            <a:pPr>
              <a:buFont typeface="Wingdings" pitchFamily="2" charset="2"/>
              <a:buChar char="v"/>
            </a:pPr>
            <a:r>
              <a:rPr lang="ru-RU" sz="3100" dirty="0" smtClean="0"/>
              <a:t>В своей седьмой книге «Начала» Евклид доказывает переместительный (коммутативный) закон умножения </a:t>
            </a:r>
            <a:r>
              <a:rPr lang="ru-RU" sz="3100" dirty="0" err="1" smtClean="0"/>
              <a:t>ab=ba</a:t>
            </a:r>
            <a:r>
              <a:rPr lang="ru-RU" sz="3100" dirty="0" smtClean="0"/>
              <a:t>. Во второй книге он доказывает геометрическим методом распределительный (дистрибутивный ) закон умножения: </a:t>
            </a:r>
            <a:r>
              <a:rPr lang="ru-RU" sz="3100" dirty="0" err="1" smtClean="0"/>
              <a:t>a</a:t>
            </a:r>
            <a:r>
              <a:rPr lang="ru-RU" sz="3100" dirty="0" smtClean="0"/>
              <a:t>(</a:t>
            </a:r>
            <a:r>
              <a:rPr lang="ru-RU" sz="3100" dirty="0" err="1" smtClean="0"/>
              <a:t>b+c+d</a:t>
            </a:r>
            <a:r>
              <a:rPr lang="ru-RU" sz="3100" dirty="0" smtClean="0"/>
              <a:t>)</a:t>
            </a:r>
            <a:r>
              <a:rPr lang="ru-RU" sz="3100" dirty="0" err="1" smtClean="0"/>
              <a:t>=ab+ac+ad.В</a:t>
            </a:r>
            <a:r>
              <a:rPr lang="ru-RU" sz="3100" dirty="0" smtClean="0"/>
              <a:t> дальнейшем попытка доказательства законов действий была предпринята многими учёными, в том числе Г.Ф.Лейбницем в </a:t>
            </a:r>
            <a:r>
              <a:rPr lang="ru-RU" sz="3100" dirty="0" err="1" smtClean="0"/>
              <a:t>XVIIв</a:t>
            </a:r>
            <a:r>
              <a:rPr lang="ru-RU" sz="3100" dirty="0" smtClean="0"/>
              <a:t>., Л. Эйлером, Л. Бертраном и А.М.Лежандром в </a:t>
            </a:r>
            <a:r>
              <a:rPr lang="ru-RU" sz="3100" dirty="0" err="1" smtClean="0"/>
              <a:t>XVII</a:t>
            </a:r>
            <a:r>
              <a:rPr lang="ru-RU" dirty="0" err="1" smtClean="0"/>
              <a:t>Iв</a:t>
            </a:r>
            <a:r>
              <a:rPr lang="ru-RU" dirty="0" smtClean="0"/>
              <a:t>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v"/>
            </a:pPr>
            <a:r>
              <a:rPr lang="ru-RU" sz="2400" dirty="0" smtClean="0"/>
              <a:t>Найденные древневавилонские клинописные тексты свидетельствуют, что формулы сокращённого умножения были известны около 4000 лет назад. Их знали, кроме вавилонян, и другие народы древности, конечно, не в нашем символическом виде, а словесно или в геометрической форме. Вавилоняне называли произведение </a:t>
            </a:r>
            <a:r>
              <a:rPr lang="ru-RU" sz="2400" dirty="0" err="1" smtClean="0"/>
              <a:t>ab</a:t>
            </a:r>
            <a:r>
              <a:rPr lang="ru-RU" sz="2400" dirty="0" smtClean="0"/>
              <a:t> «прямоугольником», a</a:t>
            </a:r>
            <a:r>
              <a:rPr lang="ru-RU" sz="2400" baseline="30000" dirty="0" smtClean="0"/>
              <a:t>2</a:t>
            </a:r>
            <a:r>
              <a:rPr lang="ru-RU" sz="2400" dirty="0" smtClean="0"/>
              <a:t>  – «квадратом», но на ряду с этим они употребляли и числа, арифметические выражения, в то время как греки старались всё переводить на геометрический  язык.</a:t>
            </a:r>
          </a:p>
          <a:p>
            <a:pPr>
              <a:buFont typeface="Wingdings" pitchFamily="2" charset="2"/>
              <a:buChar char="v"/>
            </a:pPr>
            <a:r>
              <a:rPr lang="ru-RU" sz="2400" dirty="0" smtClean="0"/>
              <a:t>Вторая книга «Начала» Евклида содержит ряд алгебраических тождеств, сформулированных и доказанных геометрически.</a:t>
            </a:r>
          </a:p>
          <a:p>
            <a:pPr>
              <a:buNone/>
            </a:pP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ru-RU" sz="2200" dirty="0" smtClean="0"/>
              <a:t>В настоящее время при разложении многочленов на множители и других преобразованиях часто применяются скобки. Круглые скобки появились в XV в. в трудах Штифеля, Тартальи и др. В конце того же века появляются и фигурные скобки в книгах Виета. Однако в течении почти всего XVII в. употреблялись не скобки, а горизонтальная черта, проводимая над выражением, подлежащим включению в скобки. Так поступали Декарт, </a:t>
            </a:r>
            <a:r>
              <a:rPr lang="ru-RU" sz="2200" dirty="0" err="1" smtClean="0"/>
              <a:t>Гарриот</a:t>
            </a:r>
            <a:r>
              <a:rPr lang="ru-RU" sz="2200" dirty="0" smtClean="0"/>
              <a:t> и др. Ньютон пользовался даже несколькими надписанными друг над другом чертами.</a:t>
            </a:r>
            <a:br>
              <a:rPr lang="ru-RU" sz="2200" dirty="0" smtClean="0"/>
            </a:br>
            <a:r>
              <a:rPr lang="ru-RU" sz="2200" dirty="0" smtClean="0"/>
              <a:t>Строгое же обоснование правил и законов арифметических действий было сформулировано во второй половине XIX в. Тогда же были введены термины «коммутативный», или переместительный и «дистрибутивный», или распределительный, которые встречаются впервые в 1814г. у француза </a:t>
            </a:r>
            <a:r>
              <a:rPr lang="ru-RU" sz="2200" dirty="0" err="1" smtClean="0"/>
              <a:t>Сервау</a:t>
            </a:r>
            <a:r>
              <a:rPr lang="ru-RU" sz="2200" dirty="0" smtClean="0"/>
              <a:t>, а также «ассоциативный», или сочетательный, введённый в 1843 г. английским математиком В.Р.Гамильтоном.</a:t>
            </a:r>
          </a:p>
          <a:p>
            <a:endParaRPr lang="ru-RU" sz="21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Квадрат суммы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Квадрат суммы двух выражений равен квадрату первого выражения плюс удвоенное произведение первого и второго выражений плюс квадрат второго выражения.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(</a:t>
            </a:r>
            <a:r>
              <a:rPr lang="en-US" dirty="0" err="1" smtClean="0"/>
              <a:t>a+b</a:t>
            </a:r>
            <a:r>
              <a:rPr lang="en-US" dirty="0" smtClean="0"/>
              <a:t>)² = a²+2ab+b²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915816" y="4437112"/>
          <a:ext cx="3600400" cy="730633"/>
        </p:xfrm>
        <a:graphic>
          <a:graphicData uri="http://schemas.openxmlformats.org/drawingml/2006/table">
            <a:tbl>
              <a:tblPr/>
              <a:tblGrid>
                <a:gridCol w="3600400"/>
              </a:tblGrid>
              <a:tr h="73063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Квадрат разности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Квадрат разности двух выражений равен квадрату первого выражения минус удвоенное произведение первого и второго выражений плюс квадрат второго выражения.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(а-</a:t>
            </a:r>
            <a:r>
              <a:rPr lang="en-US" dirty="0" smtClean="0"/>
              <a:t>b)² = a²-2ab+b²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987824" y="4437112"/>
          <a:ext cx="3528392" cy="720080"/>
        </p:xfrm>
        <a:graphic>
          <a:graphicData uri="http://schemas.openxmlformats.org/drawingml/2006/table">
            <a:tbl>
              <a:tblPr/>
              <a:tblGrid>
                <a:gridCol w="3528392"/>
              </a:tblGrid>
              <a:tr h="7200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ru-RU" dirty="0" smtClean="0"/>
              <a:t>     1)</a:t>
            </a:r>
            <a:r>
              <a:rPr lang="es-ES" dirty="0" smtClean="0"/>
              <a:t> (x + 2y)</a:t>
            </a:r>
            <a:r>
              <a:rPr lang="es-ES" baseline="30000" dirty="0" smtClean="0"/>
              <a:t>2 </a:t>
            </a:r>
            <a:r>
              <a:rPr lang="es-ES" dirty="0" smtClean="0"/>
              <a:t>= x</a:t>
            </a:r>
            <a:r>
              <a:rPr lang="es-ES" baseline="30000" dirty="0" smtClean="0"/>
              <a:t>2</a:t>
            </a:r>
            <a:r>
              <a:rPr lang="es-ES" dirty="0" smtClean="0"/>
              <a:t> + 2 ·x·2y + (2y)</a:t>
            </a:r>
            <a:r>
              <a:rPr lang="es-ES" baseline="30000" dirty="0" smtClean="0"/>
              <a:t>2</a:t>
            </a:r>
            <a:r>
              <a:rPr lang="es-ES" dirty="0" smtClean="0"/>
              <a:t> = x</a:t>
            </a:r>
            <a:r>
              <a:rPr lang="es-ES" baseline="30000" dirty="0" smtClean="0"/>
              <a:t>2</a:t>
            </a:r>
            <a:r>
              <a:rPr lang="es-ES" dirty="0" smtClean="0"/>
              <a:t> + 4xy + 4y</a:t>
            </a:r>
            <a:r>
              <a:rPr lang="es-ES" baseline="30000" dirty="0" smtClean="0"/>
              <a:t>2</a:t>
            </a:r>
            <a:r>
              <a:rPr lang="ru-RU" baseline="30000" dirty="0" smtClean="0"/>
              <a:t/>
            </a:r>
            <a:br>
              <a:rPr lang="ru-RU" baseline="30000" dirty="0" smtClean="0"/>
            </a:br>
            <a:r>
              <a:rPr lang="ru-RU" dirty="0" smtClean="0"/>
              <a:t>2) (</a:t>
            </a:r>
            <a:r>
              <a:rPr lang="pt-BR" dirty="0" smtClean="0"/>
              <a:t>2k + 3n)</a:t>
            </a:r>
            <a:r>
              <a:rPr lang="pt-BR" baseline="30000" dirty="0" smtClean="0"/>
              <a:t>2</a:t>
            </a:r>
            <a:r>
              <a:rPr lang="pt-BR" dirty="0" smtClean="0"/>
              <a:t> = (2k)</a:t>
            </a:r>
            <a:r>
              <a:rPr lang="pt-BR" baseline="30000" dirty="0" smtClean="0"/>
              <a:t>2</a:t>
            </a:r>
            <a:r>
              <a:rPr lang="pt-BR" dirty="0" smtClean="0"/>
              <a:t> + 2·2k·3n + (3n)</a:t>
            </a:r>
            <a:r>
              <a:rPr lang="pt-BR" baseline="30000" dirty="0" smtClean="0"/>
              <a:t>2</a:t>
            </a:r>
            <a:r>
              <a:rPr lang="pt-BR" dirty="0" smtClean="0"/>
              <a:t> = 4k</a:t>
            </a:r>
            <a:r>
              <a:rPr lang="pt-BR" baseline="30000" dirty="0" smtClean="0"/>
              <a:t>2</a:t>
            </a:r>
            <a:r>
              <a:rPr lang="pt-BR" dirty="0" smtClean="0"/>
              <a:t> + </a:t>
            </a:r>
            <a:r>
              <a:rPr lang="ru-RU" dirty="0" smtClean="0"/>
              <a:t>+</a:t>
            </a:r>
            <a:r>
              <a:rPr lang="pt-BR" dirty="0" smtClean="0"/>
              <a:t>12kn + 9n</a:t>
            </a:r>
            <a:r>
              <a:rPr lang="pt-BR" baseline="30000" dirty="0" smtClean="0"/>
              <a:t>2</a:t>
            </a:r>
            <a:r>
              <a:rPr lang="ru-RU" baseline="30000" dirty="0" smtClean="0"/>
              <a:t/>
            </a:r>
            <a:br>
              <a:rPr lang="ru-RU" baseline="30000" dirty="0" smtClean="0"/>
            </a:br>
            <a:r>
              <a:rPr lang="ru-RU" dirty="0" smtClean="0"/>
              <a:t>3) (3</a:t>
            </a:r>
            <a:r>
              <a:rPr lang="pt-BR" dirty="0" smtClean="0"/>
              <a:t>a – 5b)</a:t>
            </a:r>
            <a:r>
              <a:rPr lang="pt-BR" baseline="30000" dirty="0" smtClean="0"/>
              <a:t>2</a:t>
            </a:r>
            <a:r>
              <a:rPr lang="pt-BR" dirty="0" smtClean="0"/>
              <a:t> = (3a)</a:t>
            </a:r>
            <a:r>
              <a:rPr lang="pt-BR" baseline="30000" dirty="0" smtClean="0"/>
              <a:t>2</a:t>
            </a:r>
            <a:r>
              <a:rPr lang="pt-BR" dirty="0" smtClean="0"/>
              <a:t>-2·3a·5b + (5b)</a:t>
            </a:r>
            <a:r>
              <a:rPr lang="pt-BR" baseline="30000" dirty="0" smtClean="0"/>
              <a:t>2</a:t>
            </a:r>
            <a:r>
              <a:rPr lang="pt-BR" dirty="0" smtClean="0"/>
              <a:t> = 9a</a:t>
            </a:r>
            <a:r>
              <a:rPr lang="pt-BR" baseline="30000" dirty="0" smtClean="0"/>
              <a:t>2</a:t>
            </a:r>
            <a:r>
              <a:rPr lang="pt-BR" dirty="0" smtClean="0"/>
              <a:t> – 30ab + 25b</a:t>
            </a:r>
            <a:r>
              <a:rPr lang="pt-BR" baseline="30000" dirty="0" smtClean="0"/>
              <a:t>2</a:t>
            </a:r>
            <a:r>
              <a:rPr lang="ru-RU" baseline="30000" dirty="0" smtClean="0"/>
              <a:t/>
            </a:r>
            <a:br>
              <a:rPr lang="ru-RU" baseline="30000" dirty="0" smtClean="0"/>
            </a:br>
            <a:r>
              <a:rPr lang="ru-RU" dirty="0" smtClean="0"/>
              <a:t>4) (</a:t>
            </a:r>
            <a:r>
              <a:rPr lang="pt-BR" dirty="0" smtClean="0"/>
              <a:t>3a – 5b)</a:t>
            </a:r>
            <a:r>
              <a:rPr lang="pt-BR" baseline="30000" dirty="0" smtClean="0"/>
              <a:t>2</a:t>
            </a:r>
            <a:r>
              <a:rPr lang="pt-BR" dirty="0" smtClean="0"/>
              <a:t> = (3a)</a:t>
            </a:r>
            <a:r>
              <a:rPr lang="pt-BR" baseline="30000" dirty="0" smtClean="0"/>
              <a:t>2</a:t>
            </a:r>
            <a:r>
              <a:rPr lang="pt-BR" dirty="0" smtClean="0"/>
              <a:t>-2·3a·5b + (5b)</a:t>
            </a:r>
            <a:r>
              <a:rPr lang="pt-BR" baseline="30000" dirty="0" smtClean="0"/>
              <a:t>2</a:t>
            </a:r>
            <a:r>
              <a:rPr lang="pt-BR" dirty="0" smtClean="0"/>
              <a:t> = 9a</a:t>
            </a:r>
            <a:r>
              <a:rPr lang="pt-BR" baseline="30000" dirty="0" smtClean="0"/>
              <a:t>2</a:t>
            </a:r>
            <a:r>
              <a:rPr lang="pt-BR" dirty="0" smtClean="0"/>
              <a:t> – 30ab + 25b</a:t>
            </a:r>
            <a:r>
              <a:rPr lang="pt-BR" baseline="30000" dirty="0" smtClean="0"/>
              <a:t>2</a:t>
            </a:r>
            <a:r>
              <a:rPr lang="ru-RU" baseline="30000" dirty="0" smtClean="0"/>
              <a:t/>
            </a:r>
            <a:br>
              <a:rPr lang="ru-RU" baseline="300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Библиография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sz="5700" b="1" dirty="0" smtClean="0"/>
              <a:t>Алгебра. </a:t>
            </a:r>
            <a:r>
              <a:rPr lang="ru-RU" sz="5700" dirty="0" smtClean="0"/>
              <a:t>7 класс: учеб. для </a:t>
            </a:r>
            <a:r>
              <a:rPr lang="ru-RU" sz="5700" dirty="0" err="1" smtClean="0"/>
              <a:t>общеобразоват</a:t>
            </a:r>
            <a:r>
              <a:rPr lang="ru-RU" sz="5700" dirty="0" smtClean="0"/>
              <a:t>. учреждений </a:t>
            </a:r>
            <a:r>
              <a:rPr lang="en-US" sz="5700" dirty="0" smtClean="0"/>
              <a:t>/</a:t>
            </a:r>
            <a:r>
              <a:rPr lang="ru-RU" sz="5700" dirty="0" smtClean="0"/>
              <a:t> А45 </a:t>
            </a:r>
            <a:r>
              <a:rPr lang="en-US" sz="5700" dirty="0" smtClean="0"/>
              <a:t>[</a:t>
            </a:r>
            <a:r>
              <a:rPr lang="ru-RU" sz="5700" dirty="0" smtClean="0"/>
              <a:t>С. М. Никольский, М. К. Потапов, Н. Н. Решетников, А. В. </a:t>
            </a:r>
            <a:r>
              <a:rPr lang="ru-RU" sz="5700" dirty="0" err="1" smtClean="0"/>
              <a:t>Шевкин</a:t>
            </a:r>
            <a:r>
              <a:rPr lang="en-US" sz="5700" dirty="0" smtClean="0"/>
              <a:t>]</a:t>
            </a:r>
            <a:r>
              <a:rPr lang="ru-RU" sz="5700" dirty="0" smtClean="0"/>
              <a:t>. – 9-е изд. – М. : Просвещение, 2009. – 272 с.</a:t>
            </a:r>
          </a:p>
          <a:p>
            <a:pPr>
              <a:buFont typeface="Wingdings" pitchFamily="2" charset="2"/>
              <a:buChar char="q"/>
            </a:pPr>
            <a:r>
              <a:rPr lang="en-US" sz="5700" dirty="0" smtClean="0"/>
              <a:t>http://videouroki.net/filecom.php?fileid=98678943</a:t>
            </a:r>
            <a:endParaRPr lang="ru-RU" sz="5700" dirty="0" smtClean="0"/>
          </a:p>
          <a:p>
            <a:pPr>
              <a:buFont typeface="Wingdings" pitchFamily="2" charset="2"/>
              <a:buChar char="q"/>
            </a:pPr>
            <a:r>
              <a:rPr lang="en-US" sz="5700" dirty="0" smtClean="0"/>
              <a:t>http://www.mathematics-repetition.com/7-klass-algebra/7-3-1-primer-dlya-zakrepleniya-formul-sokrashtennogo-umnozheniya.html</a:t>
            </a:r>
            <a:r>
              <a:rPr lang="ru-RU" sz="5700" dirty="0" smtClean="0"/>
              <a:t/>
            </a:r>
            <a:br>
              <a:rPr lang="ru-RU" sz="5700" dirty="0" smtClean="0"/>
            </a:br>
            <a:r>
              <a:rPr lang="ru-RU" sz="5700" dirty="0" smtClean="0"/>
              <a:t/>
            </a:r>
            <a:br>
              <a:rPr lang="ru-RU" sz="57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360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История возникновенияформулы сокращенного умножения</vt:lpstr>
      <vt:lpstr>История</vt:lpstr>
      <vt:lpstr>История</vt:lpstr>
      <vt:lpstr>История</vt:lpstr>
      <vt:lpstr>Квадрат суммы</vt:lpstr>
      <vt:lpstr>Квадрат разности</vt:lpstr>
      <vt:lpstr>Примеры</vt:lpstr>
      <vt:lpstr>Библиография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Формулы сокращенного умножения</dc:title>
  <dc:creator>Lena</dc:creator>
  <cp:lastModifiedBy>Lena</cp:lastModifiedBy>
  <cp:revision>12</cp:revision>
  <dcterms:modified xsi:type="dcterms:W3CDTF">2016-02-04T17:11:50Z</dcterms:modified>
</cp:coreProperties>
</file>