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54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21442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Признак перпендикулярности плоскостей</a:t>
            </a:r>
            <a:br>
              <a:rPr lang="ru-RU" dirty="0" smtClean="0"/>
            </a:br>
            <a:r>
              <a:rPr lang="ru-RU" dirty="0" smtClean="0"/>
              <a:t>Задача 59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4000504"/>
            <a:ext cx="7500958" cy="1928826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Работу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выполнили:</a:t>
            </a:r>
          </a:p>
          <a:p>
            <a:pPr algn="r"/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Бучельникова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Александра и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Воробьёва Марина,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ченицы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класса МБОУ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СШ № 1</a:t>
            </a:r>
          </a:p>
          <a:p>
            <a:pPr algn="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Архангельск Архангельской области</a:t>
            </a:r>
          </a:p>
          <a:p>
            <a:pPr algn="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Руководитель: Куприянович Марина Олеговна, </a:t>
            </a:r>
          </a:p>
          <a:p>
            <a:pPr algn="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учитель математики высшей квалификационной категории</a:t>
            </a:r>
          </a:p>
          <a:p>
            <a:pPr algn="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МБОУ СШ № 1 г. Архангельска Архангельской области, 2016 год</a:t>
            </a:r>
          </a:p>
          <a:p>
            <a:pPr algn="r"/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163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  <a:t>Задача 59</a:t>
            </a:r>
            <a:endParaRPr lang="ru-RU" sz="40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 точек А и В, лежащих в двух перпендикулярных плоскостях, опущены перпендикуляры АС и BD на прямую пересечения плоскостей. Найдите длину отрезка АВ, если:   1) АС = 6 м,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BD = 7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CD = 6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АС = 3 м,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BD = 4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м, 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 = 12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AD = 4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м, ВС = 7 м, 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 = 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AD =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 = 5 м, 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 = 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5) АС 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, BD = b, CD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6) AD = a,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 =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 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518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  <a:t>Дано:</a:t>
            </a:r>
            <a:endParaRPr lang="ru-RU" sz="4000" i="1" u="sng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4834880" cy="478539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Плоскость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𝛼</m:t>
                    </m:r>
                    <m:r>
                      <a:rPr lang="ru-RU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и </m:t>
                    </m:r>
                    <m:r>
                      <a:rPr lang="ru-RU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𝛽</m:t>
                    </m:r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24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𝛼   𝛽 </a:t>
                </a:r>
                <a:b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AC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и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BD –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перпендикуляры</a:t>
                </a:r>
                <a:br>
                  <a:rPr lang="ru-RU" sz="24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CD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— прямая пересечения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плоскостей АС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⊥СВ и BD⊥AD</a:t>
                </a:r>
                <a:br>
                  <a:rPr lang="ru-RU" sz="24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1) АС = 6 м, BD = 7 м, CD = 6 м</a:t>
                </a:r>
                <a:br>
                  <a:rPr lang="ru-RU" sz="24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2) АС = 3 м,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BD = 4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м, С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D = 12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м</a:t>
                </a:r>
                <a:b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it-IT" sz="2400" dirty="0">
                    <a:latin typeface="Times New Roman" pitchFamily="18" charset="0"/>
                    <a:cs typeface="Times New Roman" pitchFamily="18" charset="0"/>
                  </a:rPr>
                  <a:t>3) AD = 4 м, ВС </a:t>
                </a:r>
                <a:r>
                  <a:rPr lang="it-IT" sz="24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7 м, С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D =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1 м</a:t>
                </a:r>
                <a:b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it-IT" sz="2400" dirty="0">
                    <a:latin typeface="Times New Roman" pitchFamily="18" charset="0"/>
                    <a:cs typeface="Times New Roman" pitchFamily="18" charset="0"/>
                  </a:rPr>
                  <a:t> AD = </a:t>
                </a:r>
                <a:r>
                  <a:rPr lang="it-IT" sz="2400" dirty="0" smtClean="0">
                    <a:latin typeface="Times New Roman" pitchFamily="18" charset="0"/>
                    <a:cs typeface="Times New Roman" pitchFamily="18" charset="0"/>
                  </a:rPr>
                  <a:t>ВС = 5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м</a:t>
                </a:r>
                <a:r>
                  <a:rPr lang="it-IT" sz="24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it-IT" sz="2400" dirty="0">
                    <a:latin typeface="Times New Roman" pitchFamily="18" charset="0"/>
                    <a:cs typeface="Times New Roman" pitchFamily="18" charset="0"/>
                  </a:rPr>
                  <a:t>СD </a:t>
                </a:r>
                <a:r>
                  <a:rPr lang="it-IT" sz="24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1 м</a:t>
                </a:r>
                <a:b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5) АС = </a:t>
                </a: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,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BD = </a:t>
                </a: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CD = </a:t>
                </a: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6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it-IT" sz="2400" dirty="0">
                    <a:latin typeface="Times New Roman" pitchFamily="18" charset="0"/>
                    <a:cs typeface="Times New Roman" pitchFamily="18" charset="0"/>
                  </a:rPr>
                  <a:t>AD = </a:t>
                </a:r>
                <a:r>
                  <a:rPr lang="it-IT" sz="2400" i="1" dirty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it-IT" sz="24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it-IT" sz="2400" dirty="0">
                    <a:latin typeface="Times New Roman" pitchFamily="18" charset="0"/>
                    <a:cs typeface="Times New Roman" pitchFamily="18" charset="0"/>
                  </a:rPr>
                  <a:t>ВС </a:t>
                </a:r>
                <a:r>
                  <a:rPr lang="it-IT" sz="2400" i="1" dirty="0" smtClean="0">
                    <a:latin typeface="Times New Roman" pitchFamily="18" charset="0"/>
                    <a:cs typeface="Times New Roman" pitchFamily="18" charset="0"/>
                  </a:rPr>
                  <a:t>=b,</a:t>
                </a:r>
                <a:r>
                  <a:rPr lang="it-IT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2400" dirty="0">
                    <a:latin typeface="Times New Roman" pitchFamily="18" charset="0"/>
                    <a:cs typeface="Times New Roman" pitchFamily="18" charset="0"/>
                  </a:rPr>
                  <a:t>СD </a:t>
                </a:r>
                <a:r>
                  <a:rPr lang="it-IT" sz="24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it-IT" sz="2400" i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ru-RU" sz="2000" i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2000" i="1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000" i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2000" i="1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4000" i="1" u="sng" dirty="0" smtClean="0">
                    <a:latin typeface="Times New Roman" pitchFamily="18" charset="0"/>
                    <a:cs typeface="Times New Roman" pitchFamily="18" charset="0"/>
                  </a:rPr>
                  <a:t>Найти:</a:t>
                </a:r>
                <a:r>
                  <a:rPr lang="ru-RU" sz="4000" u="sng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4000" u="sng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AB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– ?</a:t>
                </a:r>
                <a:endParaRPr lang="ru-RU" sz="2400" i="1" u="sng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20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4834880" cy="4785395"/>
              </a:xfrm>
              <a:blipFill rotWithShape="1">
                <a:blip r:embed="rId2" cstate="print"/>
                <a:stretch>
                  <a:fillRect l="-3909" t="-1401" r="-23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://5terka.com/images/geom10class/geom10class-2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836711"/>
            <a:ext cx="3456384" cy="306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707318" y="1886974"/>
            <a:ext cx="1800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797328" y="1706955"/>
            <a:ext cx="0" cy="1800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5926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4000" i="1" u="sng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400" i="1" u="sng" dirty="0" smtClean="0">
                    <a:latin typeface="Times New Roman" pitchFamily="18" charset="0"/>
                    <a:cs typeface="Times New Roman" pitchFamily="18" charset="0"/>
                  </a:rPr>
                  <a:t>1), 2), 5):</a:t>
                </a: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Рассмотрим </a:t>
                </a:r>
                <a:r>
                  <a:rPr lang="el-GR" sz="2400" dirty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АСВ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24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АВ</a:t>
                </a:r>
                <a:r>
                  <a:rPr lang="ru-RU" sz="24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 = АС</a:t>
                </a:r>
                <a:r>
                  <a:rPr lang="ru-RU" sz="24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 +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ВС</a:t>
                </a:r>
                <a:r>
                  <a:rPr lang="ru-RU" sz="2400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br>
                  <a:rPr lang="ru-RU" sz="2400" baseline="300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l-GR" sz="2400" dirty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CDB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ru-RU" sz="2400" i="1" dirty="0" smtClean="0">
                    <a:latin typeface="Times New Roman" pitchFamily="18" charset="0"/>
                    <a:cs typeface="Times New Roman" pitchFamily="18" charset="0"/>
                  </a:rPr>
                  <a:t>ВС</a:t>
                </a:r>
                <a:r>
                  <a:rPr lang="ru-RU" sz="2400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𝐶𝐷</m:t>
                        </m:r>
                      </m:e>
                      <m:sup>
                        <m:r>
                          <a:rPr lang="ru-RU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/>
                          </a:rPr>
                          <m:t>𝐵𝐷</m:t>
                        </m:r>
                      </m:e>
                      <m:sup>
                        <m:r>
                          <a:rPr lang="ru-RU" sz="24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АВ</a:t>
                </a:r>
                <a:r>
                  <a:rPr lang="ru-RU" sz="24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 = АС</a:t>
                </a:r>
                <a:r>
                  <a:rPr lang="ru-RU" sz="24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𝐶𝐷</m:t>
                        </m:r>
                      </m:e>
                      <m:sup>
                        <m:r>
                          <a:rPr lang="ru-RU" sz="24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/>
                          </a:rPr>
                          <m:t>𝐵𝐷</m:t>
                        </m:r>
                      </m:e>
                      <m:sup>
                        <m:r>
                          <a:rPr lang="ru-RU" sz="2400" i="1" dirty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ru-RU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+</m:t>
                    </m:r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AB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ru-RU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ru-RU" sz="2400" dirty="0">
                            <a:latin typeface="Times New Roman" pitchFamily="18" charset="0"/>
                            <a:cs typeface="Times New Roman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:b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АВ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latin typeface="Cambria Math"/>
                              </a:rPr>
                              <m:t>6</m:t>
                            </m:r>
                          </m:e>
                          <m:sup>
                            <m:r>
                              <a:rPr lang="ru-RU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ru-RU" sz="24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latin typeface="Cambria Math"/>
                              </a:rPr>
                              <m:t>7</m:t>
                            </m:r>
                          </m:e>
                          <m:sup>
                            <m:r>
                              <a:rPr lang="ru-RU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ru-RU" sz="24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latin typeface="Cambria Math"/>
                              </a:rPr>
                              <m:t>6</m:t>
                            </m:r>
                          </m:e>
                          <m:sup>
                            <m:r>
                              <a:rPr lang="ru-RU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400" b="0" i="1" smtClean="0">
                            <a:latin typeface="Cambria Math"/>
                          </a:rPr>
                          <m:t>36</m:t>
                        </m:r>
                        <m:r>
                          <a:rPr lang="ru-RU" sz="2400" i="1">
                            <a:latin typeface="Cambria Math"/>
                          </a:rPr>
                          <m:t>+</m:t>
                        </m:r>
                        <m:r>
                          <a:rPr lang="ru-RU" sz="2400" b="0" i="1" smtClean="0">
                            <a:latin typeface="Cambria Math"/>
                          </a:rPr>
                          <m:t>49</m:t>
                        </m:r>
                        <m:r>
                          <a:rPr lang="ru-RU" sz="2400" i="1">
                            <a:latin typeface="Cambria Math"/>
                          </a:rPr>
                          <m:t>+</m:t>
                        </m:r>
                        <m:r>
                          <a:rPr lang="ru-RU" sz="2400" b="0" i="1" smtClean="0">
                            <a:latin typeface="Cambria Math"/>
                          </a:rPr>
                          <m:t>36</m:t>
                        </m:r>
                      </m:e>
                    </m:rad>
                  </m:oMath>
                </a14:m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400" b="0" i="1" smtClean="0">
                            <a:latin typeface="Cambria Math"/>
                          </a:rPr>
                          <m:t>121</m:t>
                        </m:r>
                      </m:e>
                    </m:rad>
                    <m:r>
                      <a:rPr lang="ru-RU" sz="2400">
                        <a:latin typeface="Cambria Math"/>
                      </a:rPr>
                      <m:t> </m:t>
                    </m:r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= 11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(м)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АВ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latin typeface="Cambria Math"/>
                              </a:rPr>
                              <m:t>3</m:t>
                            </m:r>
                          </m:e>
                          <m:sup>
                            <m:r>
                              <a:rPr lang="ru-RU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ru-RU" sz="24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latin typeface="Cambria Math"/>
                              </a:rPr>
                              <m:t>12</m:t>
                            </m:r>
                          </m:e>
                          <m:sup>
                            <m:r>
                              <a:rPr lang="ru-RU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ru-RU" sz="24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latin typeface="Cambria Math"/>
                              </a:rPr>
                              <m:t>4</m:t>
                            </m:r>
                          </m:e>
                          <m:sup>
                            <m:r>
                              <a:rPr lang="ru-RU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400" b="0" i="1" smtClean="0">
                            <a:latin typeface="Cambria Math"/>
                          </a:rPr>
                          <m:t>9+144+16</m:t>
                        </m:r>
                      </m:e>
                    </m:rad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400" b="0" i="1" smtClean="0">
                            <a:latin typeface="Cambria Math"/>
                          </a:rPr>
                          <m:t>169</m:t>
                        </m:r>
                      </m:e>
                    </m:rad>
                    <m:r>
                      <a:rPr lang="ru-RU" sz="24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= 13 (м)</a:t>
                </a:r>
                <a:r>
                  <a:rPr lang="ru-RU" sz="2400" dirty="0" smtClean="0"/>
                  <a:t/>
                </a:r>
                <a:br>
                  <a:rPr lang="ru-RU" sz="2400" dirty="0" smtClean="0"/>
                </a:br>
                <a:endParaRPr lang="ru-RU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111" t="-1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http://5terka.com/images/geom10class/geom10class-2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55389"/>
            <a:ext cx="2880320" cy="2557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2853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4000" i="1" u="sng" dirty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6) АВ</a:t>
                </a:r>
                <a:r>
                  <a:rPr lang="ru-RU" sz="2400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 = АС</a:t>
                </a:r>
                <a:r>
                  <a:rPr lang="ru-RU" sz="24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 +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ВС</a:t>
                </a:r>
                <a:r>
                  <a:rPr lang="ru-RU" sz="2400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br>
                  <a:rPr lang="ru-RU" sz="2400" baseline="30000" dirty="0" smtClean="0">
                    <a:latin typeface="Times New Roman" pitchFamily="18" charset="0"/>
                    <a:cs typeface="Times New Roman" pitchFamily="18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𝐴𝐶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𝐴𝐷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0" smtClean="0">
                        <a:latin typeface="Cambria Math"/>
                      </a:rPr>
                      <m:t>− 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𝐶𝐷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AB=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𝐴𝐷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>
                            <a:latin typeface="Cambria Math"/>
                          </a:rPr>
                          <m:t>− 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𝐶𝐷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𝐵𝐶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400" b="0" i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ru-RU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4)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AB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𝐴𝐷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>
                            <a:latin typeface="Cambria Math"/>
                          </a:rPr>
                          <m:t>− 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𝐶𝐷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𝐵𝐶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5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5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= 7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(м)</a:t>
                </a:r>
              </a:p>
              <a:p>
                <a:pPr marL="0" indent="0">
                  <a:buNone/>
                </a:pP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3)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AB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latin typeface="Cambria Math"/>
                              </a:rPr>
                              <m:t>4</m:t>
                            </m:r>
                          </m:e>
                          <m:sup>
                            <m:r>
                              <a:rPr lang="ru-RU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ru-RU" sz="2400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ru-RU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latin typeface="Cambria Math"/>
                              </a:rPr>
                              <m:t>7</m:t>
                            </m:r>
                          </m:e>
                          <m:sup>
                            <m:r>
                              <a:rPr lang="ru-RU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ru-RU" sz="2400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ru-RU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latin typeface="Cambria Math"/>
                              </a:rPr>
                              <m:t>1</m:t>
                            </m:r>
                          </m:e>
                          <m:sup>
                            <m:r>
                              <a:rPr lang="ru-RU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400" b="0" i="1" smtClean="0">
                            <a:latin typeface="Cambria Math"/>
                          </a:rPr>
                          <m:t>16+49−1</m:t>
                        </m:r>
                      </m:e>
                    </m:rad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2400" b="0" i="1" smtClean="0">
                            <a:latin typeface="Cambria Math"/>
                          </a:rPr>
                          <m:t>64</m:t>
                        </m:r>
                      </m:e>
                    </m:rad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= 8 (м)</a:t>
                </a:r>
              </a:p>
              <a:p>
                <a:pPr marL="0" indent="0">
                  <a:buNone/>
                </a:pP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3600" i="1" u="sng" dirty="0" smtClean="0">
                    <a:latin typeface="Times New Roman" pitchFamily="18" charset="0"/>
                    <a:cs typeface="Times New Roman" pitchFamily="18" charset="0"/>
                  </a:rPr>
                  <a:t>Ответ:</a:t>
                </a:r>
                <a:r>
                  <a:rPr lang="ru-RU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b="1" i="1" dirty="0" smtClean="0">
                    <a:latin typeface="Times New Roman" pitchFamily="18" charset="0"/>
                    <a:cs typeface="Times New Roman" pitchFamily="18" charset="0"/>
                  </a:rPr>
                  <a:t>1)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11 (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м); </a:t>
                </a:r>
                <a:r>
                  <a:rPr lang="ru-RU" sz="2400" b="1" i="1" dirty="0" smtClean="0">
                    <a:latin typeface="Times New Roman" pitchFamily="18" charset="0"/>
                    <a:cs typeface="Times New Roman" pitchFamily="18" charset="0"/>
                  </a:rPr>
                  <a:t>2)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13 (м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); </a:t>
                </a:r>
                <a:r>
                  <a:rPr lang="ru-RU" sz="2400" b="1" i="1" dirty="0" smtClean="0">
                    <a:latin typeface="Times New Roman" pitchFamily="18" charset="0"/>
                    <a:cs typeface="Times New Roman" pitchFamily="18" charset="0"/>
                  </a:rPr>
                  <a:t>3)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8 (м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); </a:t>
                </a:r>
                <a:r>
                  <a:rPr lang="ru-RU" sz="2400" b="1" i="1" dirty="0" smtClean="0">
                    <a:latin typeface="Times New Roman" pitchFamily="18" charset="0"/>
                    <a:cs typeface="Times New Roman" pitchFamily="18" charset="0"/>
                  </a:rPr>
                  <a:t>4)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7</a:t>
                </a:r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 (м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);                    </a:t>
                </a:r>
                <a:r>
                  <a:rPr lang="ru-RU" sz="2400" b="1" i="1" dirty="0" smtClean="0">
                    <a:latin typeface="Times New Roman" pitchFamily="18" charset="0"/>
                    <a:cs typeface="Times New Roman" pitchFamily="18" charset="0"/>
                  </a:rPr>
                  <a:t>5)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AB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ru-RU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ru-RU" sz="2400" dirty="0">
                            <a:latin typeface="Times New Roman" pitchFamily="18" charset="0"/>
                            <a:cs typeface="Times New Roman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ru-RU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; </a:t>
                </a:r>
                <a:r>
                  <a:rPr lang="ru-RU" sz="2400" b="1" i="1" dirty="0" smtClean="0">
                    <a:latin typeface="Times New Roman" pitchFamily="18" charset="0"/>
                    <a:cs typeface="Times New Roman" pitchFamily="18" charset="0"/>
                  </a:rPr>
                  <a:t>6)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AB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ru-RU" sz="2400" b="0" i="0" smtClean="0">
                        <a:latin typeface="Cambria Math"/>
                      </a:rPr>
                      <m:t>.</m:t>
                    </m:r>
                  </m:oMath>
                </a14:m>
                <a:r>
                  <a:rPr lang="ru-RU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3600" i="1" u="sng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2222" t="-1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http://5terka.com/images/geom10class/geom10class-2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68022" y="188640"/>
            <a:ext cx="2880320" cy="2557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089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Геометрия. 10-11 классы: учеб.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</a:t>
            </a:r>
            <a:r>
              <a:rPr lang="ru-RU" dirty="0"/>
              <a:t>у</a:t>
            </a:r>
            <a:r>
              <a:rPr lang="ru-RU" dirty="0" smtClean="0"/>
              <a:t>чреждений: базовый и </a:t>
            </a:r>
            <a:r>
              <a:rPr lang="ru-RU" dirty="0" err="1" smtClean="0"/>
              <a:t>профил</a:t>
            </a:r>
            <a:r>
              <a:rPr lang="ru-RU" dirty="0" smtClean="0"/>
              <a:t>. уровни</a:t>
            </a:r>
            <a:r>
              <a:rPr lang="en-US" dirty="0" smtClean="0"/>
              <a:t>/</a:t>
            </a:r>
            <a:r>
              <a:rPr lang="ru-RU" dirty="0" err="1" smtClean="0"/>
              <a:t>А.В.Погорелов</a:t>
            </a:r>
            <a:r>
              <a:rPr lang="ru-RU" dirty="0" smtClean="0"/>
              <a:t>. – 9-е изд. – М. : Просвещение, 2009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2052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137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Признак перпендикулярности плоскостей Задача 59</vt:lpstr>
      <vt:lpstr>Задача 59</vt:lpstr>
      <vt:lpstr>Дано:</vt:lpstr>
      <vt:lpstr>Решение:</vt:lpstr>
      <vt:lpstr>Решение:</vt:lpstr>
      <vt:lpstr>Библиография: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Lena</cp:lastModifiedBy>
  <cp:revision>11</cp:revision>
  <dcterms:created xsi:type="dcterms:W3CDTF">2016-01-21T13:28:17Z</dcterms:created>
  <dcterms:modified xsi:type="dcterms:W3CDTF">2016-02-04T17:45:01Z</dcterms:modified>
</cp:coreProperties>
</file>