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Old Standard TT" charset="0"/>
      <p:regular r:id="rId9"/>
      <p:bold r:id="rId10"/>
      <p: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110" autoAdjust="0"/>
  </p:normalViewPr>
  <p:slideViewPr>
    <p:cSldViewPr snapToGrid="0">
      <p:cViewPr varScale="1">
        <p:scale>
          <a:sx n="106" d="100"/>
          <a:sy n="106" d="100"/>
        </p:scale>
        <p:origin x="-84" y="-7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100"/>
            <a:ext cx="9144000" cy="17117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641934" y="3597500"/>
            <a:ext cx="390299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512700" y="1893300"/>
            <a:ext cx="8118599" cy="1522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512700" y="3840639"/>
            <a:ext cx="8118599" cy="7874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accent1"/>
                </a:solidFill>
              </a:rPr>
              <a:pPr lvl="0" rtl="0">
                <a:spcBef>
                  <a:spcPts val="0"/>
                </a:spcBef>
                <a:buNone/>
              </a:pPr>
              <a:t>‹#›</a:t>
            </a:fld>
            <a:endParaRPr lang="ru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1039650"/>
            <a:ext cx="8520599" cy="21062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14000" b="1"/>
            </a:lvl1pPr>
            <a:lvl2pPr lvl="1" algn="ctr" rtl="0">
              <a:spcBef>
                <a:spcPts val="0"/>
              </a:spcBef>
              <a:buSzPct val="100000"/>
              <a:defRPr sz="14000" b="1"/>
            </a:lvl2pPr>
            <a:lvl3pPr lvl="2" algn="ctr" rtl="0">
              <a:spcBef>
                <a:spcPts val="0"/>
              </a:spcBef>
              <a:buSzPct val="100000"/>
              <a:defRPr sz="14000" b="1"/>
            </a:lvl3pPr>
            <a:lvl4pPr lvl="3" algn="ctr" rtl="0">
              <a:spcBef>
                <a:spcPts val="0"/>
              </a:spcBef>
              <a:buSzPct val="100000"/>
              <a:defRPr sz="14000" b="1"/>
            </a:lvl4pPr>
            <a:lvl5pPr lvl="4" algn="ctr" rtl="0">
              <a:spcBef>
                <a:spcPts val="0"/>
              </a:spcBef>
              <a:buSzPct val="100000"/>
              <a:defRPr sz="14000" b="1"/>
            </a:lvl5pPr>
            <a:lvl6pPr lvl="5" algn="ctr" rtl="0">
              <a:spcBef>
                <a:spcPts val="0"/>
              </a:spcBef>
              <a:buSzPct val="100000"/>
              <a:defRPr sz="14000" b="1"/>
            </a:lvl6pPr>
            <a:lvl7pPr lvl="6" algn="ctr" rtl="0">
              <a:spcBef>
                <a:spcPts val="0"/>
              </a:spcBef>
              <a:buSzPct val="100000"/>
              <a:defRPr sz="14000" b="1"/>
            </a:lvl7pPr>
            <a:lvl8pPr lvl="7" algn="ctr" rtl="0">
              <a:spcBef>
                <a:spcPts val="0"/>
              </a:spcBef>
              <a:buSzPct val="100000"/>
              <a:defRPr sz="14000" b="1"/>
            </a:lvl8pPr>
            <a:lvl9pPr lvl="8" algn="ctr" rtl="0">
              <a:spcBef>
                <a:spcPts val="0"/>
              </a:spcBef>
              <a:buSzPct val="100000"/>
              <a:defRPr sz="14000" b="1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defRPr/>
            </a:lvl1pPr>
            <a:lvl2pPr lvl="1" algn="ctr" rtl="0">
              <a:spcBef>
                <a:spcPts val="0"/>
              </a:spcBef>
              <a:defRPr/>
            </a:lvl2pPr>
            <a:lvl3pPr lvl="2" algn="ctr" rtl="0">
              <a:spcBef>
                <a:spcPts val="0"/>
              </a:spcBef>
              <a:defRPr/>
            </a:lvl3pPr>
            <a:lvl4pPr lvl="3" algn="ctr" rtl="0">
              <a:spcBef>
                <a:spcPts val="0"/>
              </a:spcBef>
              <a:defRPr/>
            </a:lvl4pPr>
            <a:lvl5pPr lvl="4" algn="ctr" rtl="0">
              <a:spcBef>
                <a:spcPts val="0"/>
              </a:spcBef>
              <a:defRPr/>
            </a:lvl5pPr>
            <a:lvl6pPr lvl="5" algn="ctr" rtl="0">
              <a:spcBef>
                <a:spcPts val="0"/>
              </a:spcBef>
              <a:defRPr/>
            </a:lvl6pPr>
            <a:lvl7pPr lvl="6" algn="ctr" rtl="0">
              <a:spcBef>
                <a:spcPts val="0"/>
              </a:spcBef>
              <a:defRPr/>
            </a:lvl7pPr>
            <a:lvl8pPr lvl="7" algn="ctr" rtl="0">
              <a:spcBef>
                <a:spcPts val="0"/>
              </a:spcBef>
              <a:defRPr/>
            </a:lvl8pPr>
            <a:lvl9pPr lvl="8" algn="ctr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 rt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 rt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hape 16"/>
          <p:cNvCxnSpPr/>
          <p:nvPr/>
        </p:nvCxnSpPr>
        <p:spPr>
          <a:xfrm>
            <a:off x="641934" y="3597500"/>
            <a:ext cx="390299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512700" y="1893300"/>
            <a:ext cx="8118599" cy="1522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accent1"/>
                </a:solidFill>
              </a:rPr>
              <a:pPr lvl="0" rtl="0">
                <a:spcBef>
                  <a:spcPts val="0"/>
                </a:spcBef>
                <a:buNone/>
              </a:pPr>
              <a:t>‹#›</a:t>
            </a:fld>
            <a:endParaRPr lang="ru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13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599" cy="3397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 rt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13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11700" y="1171675"/>
            <a:ext cx="3999899" cy="3397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832400" y="1171675"/>
            <a:ext cx="3999899" cy="3397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 rt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13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 rt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buSzPct val="100000"/>
              <a:defRPr sz="2400"/>
            </a:lvl1pPr>
            <a:lvl2pPr lvl="1" rtl="0">
              <a:spcBef>
                <a:spcPts val="0"/>
              </a:spcBef>
              <a:buSzPct val="100000"/>
              <a:defRPr sz="2400"/>
            </a:lvl2pPr>
            <a:lvl3pPr lvl="2" rtl="0">
              <a:spcBef>
                <a:spcPts val="0"/>
              </a:spcBef>
              <a:buSzPct val="100000"/>
              <a:defRPr sz="2400"/>
            </a:lvl3pPr>
            <a:lvl4pPr lvl="3" rtl="0">
              <a:spcBef>
                <a:spcPts val="0"/>
              </a:spcBef>
              <a:buSzPct val="100000"/>
              <a:defRPr sz="2400"/>
            </a:lvl4pPr>
            <a:lvl5pPr lvl="4" rtl="0">
              <a:spcBef>
                <a:spcPts val="0"/>
              </a:spcBef>
              <a:buSzPct val="100000"/>
              <a:defRPr sz="2400"/>
            </a:lvl5pPr>
            <a:lvl6pPr lvl="5" rtl="0">
              <a:spcBef>
                <a:spcPts val="0"/>
              </a:spcBef>
              <a:buSzPct val="100000"/>
              <a:defRPr sz="2400"/>
            </a:lvl6pPr>
            <a:lvl7pPr lvl="6" rtl="0">
              <a:spcBef>
                <a:spcPts val="0"/>
              </a:spcBef>
              <a:buSzPct val="100000"/>
              <a:defRPr sz="2400"/>
            </a:lvl7pPr>
            <a:lvl8pPr lvl="7" rtl="0">
              <a:spcBef>
                <a:spcPts val="0"/>
              </a:spcBef>
              <a:buSzPct val="100000"/>
              <a:defRPr sz="2400"/>
            </a:lvl8pPr>
            <a:lvl9pPr lvl="8" rtl="0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2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 rt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accent1"/>
                </a:solidFill>
              </a:rPr>
              <a:pPr lvl="0" rtl="0">
                <a:spcBef>
                  <a:spcPts val="0"/>
                </a:spcBef>
                <a:buNone/>
              </a:pPr>
              <a:t>‹#›</a:t>
            </a:fld>
            <a:endParaRPr lang="ru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-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1" name="Shape 41"/>
          <p:cNvCxnSpPr/>
          <p:nvPr/>
        </p:nvCxnSpPr>
        <p:spPr>
          <a:xfrm>
            <a:off x="5029675" y="4495500"/>
            <a:ext cx="686399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265500" y="1382350"/>
            <a:ext cx="4045199" cy="1333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accent1"/>
                </a:solidFill>
              </a:rPr>
              <a:pPr lvl="0" rtl="0">
                <a:spcBef>
                  <a:spcPts val="0"/>
                </a:spcBef>
                <a:buNone/>
              </a:pPr>
              <a:t>‹#›</a:t>
            </a:fld>
            <a:endParaRPr lang="ru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 rt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1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rtl="0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rtl="0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rtl="0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rtl="0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rtl="0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rtl="0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rtl="0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rtl="0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599" cy="339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ld Standard TT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fld id="{00000000-1234-1234-1234-123412341234}" type="slidenum">
              <a:rPr lang="ru"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pPr lvl="0" algn="r" rtl="0">
                <a:spcBef>
                  <a:spcPts val="0"/>
                </a:spcBef>
                <a:buNone/>
              </a:pPr>
              <a:t>‹#›</a:t>
            </a:fld>
            <a:endParaRPr lang="ru" sz="1000"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512700" y="1703295"/>
            <a:ext cx="8118599" cy="1245630"/>
          </a:xfrm>
          <a:prstGeom prst="rect">
            <a:avLst/>
          </a:prstGeom>
          <a:solidFill>
            <a:schemeClr val="dk1"/>
          </a:solidFill>
        </p:spPr>
        <p:txBody>
          <a:bodyPr lIns="91425" tIns="91425" rIns="91425" bIns="91425" anchor="b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 sz="2800" dirty="0" smtClean="0"/>
              <a:t>Признак </a:t>
            </a:r>
            <a:r>
              <a:rPr lang="ru" sz="2800" dirty="0"/>
              <a:t>перпендикулярности </a:t>
            </a:r>
            <a:r>
              <a:rPr lang="ru" sz="2800" dirty="0" smtClean="0"/>
              <a:t>плоскостей</a:t>
            </a:r>
            <a:br>
              <a:rPr lang="ru" sz="2800" dirty="0" smtClean="0"/>
            </a:br>
            <a:r>
              <a:rPr lang="ru" sz="2800" dirty="0" smtClean="0"/>
              <a:t> Задача 58</a:t>
            </a:r>
            <a:endParaRPr lang="ru" sz="2800" dirty="0"/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2106706" y="2948925"/>
            <a:ext cx="6929718" cy="1679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r>
              <a:rPr lang="ru" sz="1600" dirty="0"/>
              <a:t>Работу </a:t>
            </a:r>
            <a:r>
              <a:rPr lang="ru" sz="1600" dirty="0" smtClean="0"/>
              <a:t>выполнили: </a:t>
            </a:r>
            <a:r>
              <a:rPr lang="ru" sz="1600" dirty="0"/>
              <a:t>Дербина Полина и Керуль </a:t>
            </a:r>
            <a:r>
              <a:rPr lang="ru" sz="1600" dirty="0" smtClean="0"/>
              <a:t>Диана, </a:t>
            </a:r>
          </a:p>
          <a:p>
            <a:pPr lvl="0" algn="r">
              <a:spcBef>
                <a:spcPts val="0"/>
              </a:spcBef>
              <a:buNone/>
            </a:pPr>
            <a:r>
              <a:rPr lang="ru" sz="1600" dirty="0" smtClean="0"/>
              <a:t>ученицы </a:t>
            </a:r>
            <a:r>
              <a:rPr lang="ru" sz="1600" dirty="0"/>
              <a:t>10а класса МБОУ СШ №1 </a:t>
            </a:r>
            <a:r>
              <a:rPr lang="ru" sz="1600" dirty="0" smtClean="0"/>
              <a:t>г.Архангельска  Архангельской области</a:t>
            </a:r>
          </a:p>
          <a:p>
            <a:pPr lvl="0" algn="r"/>
            <a:r>
              <a:rPr lang="ru" sz="1600" dirty="0" smtClean="0"/>
              <a:t>Руководитель: Куприянович Марина Олеговна, </a:t>
            </a:r>
          </a:p>
          <a:p>
            <a:pPr lvl="0" algn="r"/>
            <a:r>
              <a:rPr lang="ru" sz="1600" dirty="0" smtClean="0"/>
              <a:t>учитель математики высшей квалификационой категории</a:t>
            </a:r>
            <a:r>
              <a:rPr lang="ru" sz="1600" dirty="0" smtClean="0"/>
              <a:t> </a:t>
            </a:r>
            <a:endParaRPr lang="ru" sz="1600" dirty="0" smtClean="0"/>
          </a:p>
          <a:p>
            <a:pPr lvl="0" algn="r"/>
            <a:r>
              <a:rPr lang="ru" sz="1600" smtClean="0"/>
              <a:t>МБОУ </a:t>
            </a:r>
            <a:r>
              <a:rPr lang="ru" sz="1600" dirty="0" smtClean="0"/>
              <a:t>СШ №1 г.Архангельска  Архангельской </a:t>
            </a:r>
            <a:r>
              <a:rPr lang="ru" sz="1600" dirty="0" smtClean="0"/>
              <a:t>области</a:t>
            </a:r>
            <a:r>
              <a:rPr lang="ru" sz="1600" smtClean="0"/>
              <a:t>, </a:t>
            </a:r>
          </a:p>
          <a:p>
            <a:pPr lvl="0" algn="r"/>
            <a:r>
              <a:rPr lang="ru" sz="1600" smtClean="0"/>
              <a:t>2016 </a:t>
            </a:r>
            <a:r>
              <a:rPr lang="ru" sz="1600" dirty="0" smtClean="0"/>
              <a:t>год </a:t>
            </a:r>
            <a:endParaRPr lang="ru" sz="1600" dirty="0"/>
          </a:p>
        </p:txBody>
      </p:sp>
      <p:sp>
        <p:nvSpPr>
          <p:cNvPr id="61" name="Shape 61"/>
          <p:cNvSpPr/>
          <p:nvPr/>
        </p:nvSpPr>
        <p:spPr>
          <a:xfrm>
            <a:off x="423950" y="3298450"/>
            <a:ext cx="941699" cy="619499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259150"/>
            <a:ext cx="8520599" cy="61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 sz="4800" dirty="0"/>
              <a:t>Задача №</a:t>
            </a:r>
            <a:r>
              <a:rPr lang="ru" sz="4800" dirty="0" smtClean="0"/>
              <a:t>58</a:t>
            </a:r>
            <a:endParaRPr lang="ru" sz="4800" dirty="0"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599" cy="339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sz="3000"/>
              <a:t>Докажите, что если прямая, лежащая в одной из двух перпендикулярных плоскостей, перпендикулярна линии их пересечения, то она перпендикулярна и другой плоскости.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5356950" y="111575"/>
            <a:ext cx="3474300" cy="4832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ru" dirty="0"/>
              <a:t>Дано:</a:t>
            </a:r>
          </a:p>
          <a:p>
            <a:pPr lvl="0" algn="r" rtl="0">
              <a:spcBef>
                <a:spcPts val="0"/>
              </a:spcBef>
              <a:buNone/>
            </a:pPr>
            <a:r>
              <a:rPr lang="ru" dirty="0"/>
              <a:t>α-плоскость,</a:t>
            </a:r>
          </a:p>
          <a:p>
            <a:pPr lvl="0" algn="r">
              <a:buSzPct val="61111"/>
            </a:pPr>
            <a:r>
              <a:rPr lang="ru" smtClean="0"/>
              <a:t>β-плоскость</a:t>
            </a:r>
            <a:r>
              <a:rPr lang="ru" dirty="0"/>
              <a:t>,</a:t>
            </a:r>
          </a:p>
          <a:p>
            <a:pPr lvl="0" algn="r">
              <a:buSzPct val="61111"/>
            </a:pPr>
            <a:r>
              <a:rPr lang="ru" dirty="0"/>
              <a:t>α</a:t>
            </a:r>
            <a:r>
              <a:rPr lang="ru" dirty="0" smtClean="0"/>
              <a:t>∩β </a:t>
            </a:r>
            <a:r>
              <a:rPr lang="ru" dirty="0"/>
              <a:t>=c, α⊥β,</a:t>
            </a:r>
          </a:p>
          <a:p>
            <a:pPr lvl="0" algn="r" rtl="0">
              <a:spcBef>
                <a:spcPts val="0"/>
              </a:spcBef>
              <a:buNone/>
            </a:pPr>
            <a:r>
              <a:rPr lang="ru" dirty="0"/>
              <a:t>a⊂α,</a:t>
            </a:r>
          </a:p>
          <a:p>
            <a:pPr lvl="0" algn="r" rtl="0">
              <a:spcBef>
                <a:spcPts val="0"/>
              </a:spcBef>
              <a:buNone/>
            </a:pPr>
            <a:r>
              <a:rPr lang="ru" dirty="0"/>
              <a:t>a∩c=A,</a:t>
            </a:r>
          </a:p>
          <a:p>
            <a:pPr lvl="0" algn="r" rtl="0">
              <a:spcBef>
                <a:spcPts val="0"/>
              </a:spcBef>
              <a:buNone/>
            </a:pPr>
            <a:r>
              <a:rPr lang="ru" dirty="0"/>
              <a:t>c⊥a.</a:t>
            </a:r>
          </a:p>
          <a:p>
            <a:pPr lvl="0" algn="r" rtl="0">
              <a:spcBef>
                <a:spcPts val="0"/>
              </a:spcBef>
              <a:buNone/>
            </a:pPr>
            <a:r>
              <a:rPr lang="ru" dirty="0"/>
              <a:t>Доказать:</a:t>
            </a:r>
          </a:p>
          <a:p>
            <a:pPr lvl="0" algn="r"/>
            <a:r>
              <a:rPr lang="ru" dirty="0"/>
              <a:t>a</a:t>
            </a:r>
            <a:r>
              <a:rPr lang="ru" dirty="0" smtClean="0"/>
              <a:t>⊥β</a:t>
            </a:r>
            <a:r>
              <a:rPr lang="ru" dirty="0"/>
              <a:t>.</a:t>
            </a:r>
          </a:p>
          <a:p>
            <a:pPr lvl="0" algn="r" rtl="0">
              <a:spcBef>
                <a:spcPts val="0"/>
              </a:spcBef>
              <a:buNone/>
            </a:pPr>
            <a:r>
              <a:rPr lang="ru" dirty="0"/>
              <a:t> </a:t>
            </a:r>
          </a:p>
          <a:p>
            <a:pPr lvl="0" algn="r" rtl="0">
              <a:spcBef>
                <a:spcPts val="0"/>
              </a:spcBef>
              <a:buNone/>
            </a:pPr>
            <a:endParaRPr dirty="0"/>
          </a:p>
          <a:p>
            <a:pPr lvl="0" algn="r" rtl="0">
              <a:spcBef>
                <a:spcPts val="0"/>
              </a:spcBef>
              <a:buNone/>
            </a:pPr>
            <a:endParaRPr dirty="0"/>
          </a:p>
          <a:p>
            <a:pPr lvl="0" algn="ctr">
              <a:spcBef>
                <a:spcPts val="0"/>
              </a:spcBef>
              <a:buNone/>
            </a:pPr>
            <a:endParaRPr dirty="0"/>
          </a:p>
        </p:txBody>
      </p:sp>
      <p:cxnSp>
        <p:nvCxnSpPr>
          <p:cNvPr id="73" name="Shape 73"/>
          <p:cNvCxnSpPr/>
          <p:nvPr/>
        </p:nvCxnSpPr>
        <p:spPr>
          <a:xfrm rot="10800000" flipH="1">
            <a:off x="1573626" y="2045399"/>
            <a:ext cx="1839299" cy="9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lgDash"/>
            <a:round/>
            <a:headEnd type="none" w="lg" len="lg"/>
            <a:tailEnd type="none" w="lg" len="lg"/>
          </a:ln>
        </p:spPr>
      </p:cxnSp>
      <p:cxnSp>
        <p:nvCxnSpPr>
          <p:cNvPr id="74" name="Shape 74"/>
          <p:cNvCxnSpPr/>
          <p:nvPr/>
        </p:nvCxnSpPr>
        <p:spPr>
          <a:xfrm>
            <a:off x="1358450" y="1484487"/>
            <a:ext cx="2037900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5" name="Shape 75"/>
          <p:cNvCxnSpPr/>
          <p:nvPr/>
        </p:nvCxnSpPr>
        <p:spPr>
          <a:xfrm rot="10800000" flipH="1">
            <a:off x="1355600" y="3562625"/>
            <a:ext cx="2029799" cy="19799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6" name="Shape 76"/>
          <p:cNvCxnSpPr/>
          <p:nvPr/>
        </p:nvCxnSpPr>
        <p:spPr>
          <a:xfrm flipH="1">
            <a:off x="3158917" y="2046300"/>
            <a:ext cx="445199" cy="10158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7" name="Shape 77"/>
          <p:cNvCxnSpPr/>
          <p:nvPr/>
        </p:nvCxnSpPr>
        <p:spPr>
          <a:xfrm flipH="1">
            <a:off x="1343397" y="2046300"/>
            <a:ext cx="224700" cy="519599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lgDash"/>
            <a:round/>
            <a:headEnd type="none" w="lg" len="lg"/>
            <a:tailEnd type="none" w="lg" len="lg"/>
          </a:ln>
        </p:spPr>
      </p:cxnSp>
      <p:cxnSp>
        <p:nvCxnSpPr>
          <p:cNvPr id="78" name="Shape 78"/>
          <p:cNvCxnSpPr/>
          <p:nvPr/>
        </p:nvCxnSpPr>
        <p:spPr>
          <a:xfrm rot="10800000" flipH="1">
            <a:off x="3318525" y="2045399"/>
            <a:ext cx="288000" cy="9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9" name="Shape 79"/>
          <p:cNvCxnSpPr/>
          <p:nvPr/>
        </p:nvCxnSpPr>
        <p:spPr>
          <a:xfrm rot="10800000" flipH="1">
            <a:off x="1137750" y="2517425"/>
            <a:ext cx="230100" cy="532499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0" name="Shape 80"/>
          <p:cNvCxnSpPr/>
          <p:nvPr/>
        </p:nvCxnSpPr>
        <p:spPr>
          <a:xfrm>
            <a:off x="1365775" y="1488725"/>
            <a:ext cx="0" cy="10356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1" name="Shape 81"/>
          <p:cNvCxnSpPr/>
          <p:nvPr/>
        </p:nvCxnSpPr>
        <p:spPr>
          <a:xfrm>
            <a:off x="1365775" y="2541625"/>
            <a:ext cx="0" cy="520199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lgDash"/>
            <a:round/>
            <a:headEnd type="none" w="lg" len="lg"/>
            <a:tailEnd type="none" w="lg" len="lg"/>
          </a:ln>
        </p:spPr>
      </p:cxnSp>
      <p:cxnSp>
        <p:nvCxnSpPr>
          <p:cNvPr id="82" name="Shape 82"/>
          <p:cNvCxnSpPr/>
          <p:nvPr/>
        </p:nvCxnSpPr>
        <p:spPr>
          <a:xfrm>
            <a:off x="1365775" y="3013625"/>
            <a:ext cx="0" cy="580799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3" name="Shape 83"/>
          <p:cNvCxnSpPr/>
          <p:nvPr/>
        </p:nvCxnSpPr>
        <p:spPr>
          <a:xfrm>
            <a:off x="3395450" y="1488725"/>
            <a:ext cx="0" cy="2093699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4" name="Shape 84"/>
          <p:cNvCxnSpPr/>
          <p:nvPr/>
        </p:nvCxnSpPr>
        <p:spPr>
          <a:xfrm>
            <a:off x="1379212" y="2524425"/>
            <a:ext cx="200279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5" name="Shape 85"/>
          <p:cNvCxnSpPr/>
          <p:nvPr/>
        </p:nvCxnSpPr>
        <p:spPr>
          <a:xfrm>
            <a:off x="2360100" y="1670250"/>
            <a:ext cx="0" cy="1000157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6" name="Shape 86"/>
          <p:cNvCxnSpPr/>
          <p:nvPr/>
        </p:nvCxnSpPr>
        <p:spPr>
          <a:xfrm>
            <a:off x="2360100" y="2544050"/>
            <a:ext cx="0" cy="614827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lgDash"/>
            <a:round/>
            <a:headEnd type="none" w="lg" len="lg"/>
            <a:tailEnd type="none" w="lg" len="lg"/>
          </a:ln>
        </p:spPr>
      </p:cxnSp>
      <p:cxnSp>
        <p:nvCxnSpPr>
          <p:cNvPr id="87" name="Shape 87"/>
          <p:cNvCxnSpPr/>
          <p:nvPr/>
        </p:nvCxnSpPr>
        <p:spPr>
          <a:xfrm>
            <a:off x="1125650" y="3064850"/>
            <a:ext cx="204509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8" name="Shape 88"/>
          <p:cNvCxnSpPr/>
          <p:nvPr/>
        </p:nvCxnSpPr>
        <p:spPr>
          <a:xfrm>
            <a:off x="2360100" y="3086187"/>
            <a:ext cx="0" cy="357351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89" name="Shape 89"/>
          <p:cNvSpPr txBox="1"/>
          <p:nvPr/>
        </p:nvSpPr>
        <p:spPr>
          <a:xfrm>
            <a:off x="3107450" y="1383650"/>
            <a:ext cx="288000" cy="447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ru"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α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2798450" y="2607187"/>
            <a:ext cx="445199" cy="447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ru"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β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1343400" y="2159300"/>
            <a:ext cx="350999" cy="447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ru" sz="1800" dirty="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c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2061100" y="1451211"/>
            <a:ext cx="350999" cy="31277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ru"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a</a:t>
            </a:r>
          </a:p>
        </p:txBody>
      </p:sp>
      <p:sp>
        <p:nvSpPr>
          <p:cNvPr id="93" name="Shape 93"/>
          <p:cNvSpPr/>
          <p:nvPr/>
        </p:nvSpPr>
        <p:spPr>
          <a:xfrm>
            <a:off x="2317903" y="2478858"/>
            <a:ext cx="91200" cy="89399"/>
          </a:xfrm>
          <a:prstGeom prst="ellipse">
            <a:avLst/>
          </a:prstGeom>
          <a:solidFill>
            <a:srgbClr val="000000"/>
          </a:solidFill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 txBox="1"/>
          <p:nvPr/>
        </p:nvSpPr>
        <p:spPr>
          <a:xfrm>
            <a:off x="1925600" y="2112175"/>
            <a:ext cx="445199" cy="36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ru" sz="1800" dirty="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A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2227123" y="2185428"/>
            <a:ext cx="295477" cy="41183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sz="1800" dirty="0"/>
              <a:t>ᆨ</a:t>
            </a:r>
          </a:p>
        </p:txBody>
      </p:sp>
      <p:cxnSp>
        <p:nvCxnSpPr>
          <p:cNvPr id="30" name="Shape 82"/>
          <p:cNvCxnSpPr/>
          <p:nvPr/>
        </p:nvCxnSpPr>
        <p:spPr>
          <a:xfrm>
            <a:off x="1365775" y="2524325"/>
            <a:ext cx="0" cy="580799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90" grpId="0"/>
      <p:bldP spid="91" grpId="0"/>
      <p:bldP spid="92" grpId="0"/>
      <p:bldP spid="93" grpId="0" animBg="1"/>
      <p:bldP spid="94" grpId="0"/>
      <p:bldP spid="9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512700" y="1893300"/>
            <a:ext cx="8118599" cy="1522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Решение.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5" name="Shape 10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042898" y="91508"/>
                <a:ext cx="5190930" cy="4683050"/>
              </a:xfrm>
              <a:prstGeom prst="rect">
                <a:avLst/>
              </a:prstGeom>
              <a:noFill/>
            </p:spPr>
            <p:txBody>
              <a:bodyPr lIns="91425" tIns="91425" rIns="91425" bIns="91425" anchor="t" anchorCtr="0">
                <a:noAutofit/>
              </a:bodyPr>
              <a:lstStyle/>
              <a:p>
                <a:pPr marL="457200" lvl="0" indent="-228600">
                  <a:spcAft>
                    <a:spcPts val="600"/>
                  </a:spcAft>
                  <a:buAutoNum type="arabicPeriod"/>
                </a:pPr>
                <a:r>
                  <a:rPr lang="ru" sz="1600" dirty="0" smtClean="0"/>
                  <a:t>Доп.построение: </a:t>
                </a:r>
                <a:r>
                  <a:rPr lang="en-US" sz="1600" dirty="0"/>
                  <a:t>b</a:t>
                </a:r>
                <a:r>
                  <a:rPr lang="ru" sz="1600" dirty="0"/>
                  <a:t> </a:t>
                </a:r>
                <a:r>
                  <a:rPr lang="ru" sz="1600" dirty="0" smtClean="0"/>
                  <a:t>⊂ β</a:t>
                </a:r>
                <a:r>
                  <a:rPr lang="en-US" sz="1600" dirty="0" smtClean="0"/>
                  <a:t>,</a:t>
                </a:r>
                <a:r>
                  <a:rPr lang="ru" sz="1600" dirty="0" smtClean="0"/>
                  <a:t> </a:t>
                </a:r>
                <a:r>
                  <a:rPr lang="ru" sz="1600" dirty="0"/>
                  <a:t>b</a:t>
                </a:r>
                <a:r>
                  <a:rPr lang="ru" sz="1600" dirty="0" smtClean="0"/>
                  <a:t>⊥c,A∈b, a∩b.</a:t>
                </a:r>
              </a:p>
              <a:p>
                <a:pPr marL="457200" lvl="0" indent="-228600">
                  <a:spcAft>
                    <a:spcPts val="600"/>
                  </a:spcAft>
                  <a:buAutoNum type="arabicPeriod"/>
                </a:pPr>
                <a:r>
                  <a:rPr lang="ru" sz="1600" dirty="0"/>
                  <a:t>По аксиоме II (Если 2 различные прямые имеют общую точку, то через них можно провести плоскость, и притом только одну): т.к. a</a:t>
                </a:r>
                <a:r>
                  <a:rPr lang="ru" sz="1600" dirty="0" smtClean="0"/>
                  <a:t>∩b (п.1</a:t>
                </a:r>
                <a:r>
                  <a:rPr lang="ru" sz="1600" dirty="0"/>
                  <a:t>), </a:t>
                </a:r>
                <a:r>
                  <a:rPr lang="ru" sz="1600" dirty="0" smtClean="0"/>
                  <a:t>∃ </a:t>
                </a:r>
                <a:r>
                  <a:rPr lang="en-US" sz="1600" dirty="0" smtClean="0"/>
                  <a:t>Ɣ</a:t>
                </a:r>
                <a:r>
                  <a:rPr lang="ru-RU" sz="1600" dirty="0" smtClean="0"/>
                  <a:t>- плоскость </a:t>
                </a:r>
                <a:r>
                  <a:rPr lang="en-US" sz="1600" dirty="0" smtClean="0"/>
                  <a:t>| a</a:t>
                </a:r>
                <a:r>
                  <a:rPr lang="ru" sz="1600" dirty="0" smtClean="0"/>
                  <a:t>⊂</a:t>
                </a:r>
                <a:r>
                  <a:rPr lang="en-US" sz="2000" dirty="0"/>
                  <a:t> </a:t>
                </a:r>
                <a:r>
                  <a:rPr lang="en-US" sz="1600" dirty="0" smtClean="0"/>
                  <a:t>Ɣ, b</a:t>
                </a:r>
                <a:r>
                  <a:rPr lang="ru" sz="2000" dirty="0"/>
                  <a:t> </a:t>
                </a:r>
                <a:r>
                  <a:rPr lang="ru" sz="1600" dirty="0"/>
                  <a:t>⊂</a:t>
                </a:r>
                <a:r>
                  <a:rPr lang="en-US" sz="1600" dirty="0"/>
                  <a:t> </a:t>
                </a:r>
                <a:r>
                  <a:rPr lang="en-US" sz="1600" dirty="0" smtClean="0"/>
                  <a:t>Ɣ.</a:t>
                </a:r>
              </a:p>
              <a:p>
                <a:pPr marL="457200" lvl="0" indent="-228600">
                  <a:spcAft>
                    <a:spcPts val="600"/>
                  </a:spcAft>
                  <a:buAutoNum type="arabicPeriod"/>
                </a:pPr>
                <a:r>
                  <a:rPr lang="ru" sz="1600" dirty="0" smtClean="0"/>
                  <a:t>Т.к</a:t>
                </a:r>
                <a:r>
                  <a:rPr lang="ru" sz="1600" dirty="0"/>
                  <a:t>. α⊥β, то a⊥b, с</a:t>
                </a:r>
                <a:r>
                  <a:rPr lang="ru" sz="1600" dirty="0" smtClean="0"/>
                  <a:t>⊥</a:t>
                </a:r>
                <a:r>
                  <a:rPr lang="en-US" sz="2000" dirty="0"/>
                  <a:t> </a:t>
                </a:r>
                <a:r>
                  <a:rPr lang="en-US" sz="1600" dirty="0"/>
                  <a:t>Ɣ</a:t>
                </a:r>
                <a:r>
                  <a:rPr lang="ru" sz="1600" dirty="0" smtClean="0"/>
                  <a:t> </a:t>
                </a:r>
                <a:r>
                  <a:rPr lang="ru" sz="1600" dirty="0"/>
                  <a:t>(по определению перпендикулярных плоскостей).</a:t>
                </a:r>
              </a:p>
              <a:p>
                <a:pPr marL="457200" lvl="0" indent="-228600">
                  <a:spcAft>
                    <a:spcPts val="600"/>
                  </a:spcAft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begChr m:val=""/>
                        <m:endChr m:val="}"/>
                        <m:ctrlPr>
                          <a:rPr lang="ru-RU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" sz="1600" i="1" dirty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m:rPr>
                                <m:nor/>
                              </m:rPr>
                              <a:rPr lang="ru" sz="1600" dirty="0"/>
                              <m:t>a</m:t>
                            </m:r>
                            <m:r>
                              <m:rPr>
                                <m:nor/>
                              </m:rPr>
                              <a:rPr lang="ru" sz="1600" dirty="0"/>
                              <m:t>⊥</m:t>
                            </m:r>
                            <m:r>
                              <m:rPr>
                                <m:nor/>
                              </m:rPr>
                              <a:rPr lang="ru" sz="16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ru-RU" sz="1600" b="0" i="0" dirty="0" smtClean="0"/>
                              <m:t>(п.</m:t>
                            </m:r>
                            <m:r>
                              <m:rPr>
                                <m:nor/>
                              </m:rPr>
                              <a:rPr lang="ru-RU" sz="1600" b="0" i="0" dirty="0" smtClean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ru-RU" sz="1600" b="0" i="0" dirty="0" smtClean="0"/>
                              <m:t>)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ru" sz="1600" dirty="0"/>
                              <m:t>c</m:t>
                            </m:r>
                            <m:r>
                              <m:rPr>
                                <m:nor/>
                              </m:rPr>
                              <a:rPr lang="ru" sz="1600" dirty="0"/>
                              <m:t>⊥</m:t>
                            </m:r>
                            <m:r>
                              <m:rPr>
                                <m:nor/>
                              </m:rPr>
                              <a:rPr lang="ru" sz="1600" dirty="0"/>
                              <m:t>a</m:t>
                            </m:r>
                            <m:r>
                              <m:rPr>
                                <m:nor/>
                              </m:rPr>
                              <a:rPr lang="ru-RU" sz="1600" b="0" i="0" dirty="0" smtClean="0"/>
                              <m:t>(дано</m:t>
                            </m:r>
                            <m:r>
                              <m:rPr>
                                <m:nor/>
                              </m:rPr>
                              <a:rPr lang="ru-RU" sz="1600" b="0" i="0" dirty="0" smtClean="0"/>
                              <m:t>)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ru" sz="16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ru" sz="1600" dirty="0"/>
                              <m:t>⊂</m:t>
                            </m:r>
                            <m:r>
                              <m:rPr>
                                <m:sty m:val="p"/>
                              </m:rPr>
                              <a:rPr lang="el-GR" sz="1600" i="1" dirty="0" smtClean="0">
                                <a:latin typeface="Cambria Math" panose="02040503050406030204" pitchFamily="18" charset="0"/>
                              </a:rPr>
                              <m:t>β</m:t>
                            </m:r>
                            <m:r>
                              <a:rPr lang="ru-RU" sz="1600" b="0" i="1" dirty="0" smtClean="0">
                                <a:latin typeface="Cambria Math" panose="02040503050406030204" pitchFamily="18" charset="0"/>
                              </a:rPr>
                              <m:t>(п.</m:t>
                            </m:r>
                            <m:r>
                              <a:rPr lang="ru-RU" sz="16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ru-RU" sz="1600" b="0" i="1" dirty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ru" sz="1600" dirty="0"/>
                              <m:t>c</m:t>
                            </m:r>
                            <m:r>
                              <m:rPr>
                                <m:nor/>
                              </m:rPr>
                              <a:rPr lang="ru" sz="1600" dirty="0"/>
                              <m:t>⊂</m:t>
                            </m:r>
                            <m:r>
                              <m:rPr>
                                <m:sty m:val="p"/>
                              </m:rPr>
                              <a:rPr lang="el-GR" sz="1600" i="1" dirty="0">
                                <a:latin typeface="Cambria Math" panose="02040503050406030204" pitchFamily="18" charset="0"/>
                              </a:rPr>
                              <m:t>β</m:t>
                            </m:r>
                            <m:r>
                              <a:rPr lang="ru-RU" sz="1600" b="0" i="1" dirty="0" smtClean="0">
                                <a:latin typeface="Cambria Math" panose="02040503050406030204" pitchFamily="18" charset="0"/>
                              </a:rPr>
                              <m:t>(дано)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1600" dirty="0" smtClean="0"/>
                  <a:t>a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" sz="1600" dirty="0"/>
                      <m:t>⊥</m:t>
                    </m:r>
                    <m:r>
                      <m:rPr>
                        <m:sty m:val="p"/>
                      </m:rPr>
                      <a:rPr lang="el-GR" sz="1600" i="1" dirty="0">
                        <a:latin typeface="Cambria Math" panose="02040503050406030204" pitchFamily="18" charset="0"/>
                      </a:rPr>
                      <m:t>β</m:t>
                    </m:r>
                  </m:oMath>
                </a14:m>
                <a:r>
                  <a:rPr lang="en-US" sz="1600" dirty="0" smtClean="0"/>
                  <a:t> </a:t>
                </a:r>
                <a:r>
                  <a:rPr lang="ru-RU" sz="1600" dirty="0" smtClean="0"/>
                  <a:t>(по теореме 3.2*) </a:t>
                </a:r>
              </a:p>
              <a:p>
                <a:pPr marL="228600" lvl="0">
                  <a:spcAft>
                    <a:spcPts val="600"/>
                  </a:spcAft>
                </a:pPr>
                <a:r>
                  <a:rPr lang="ru-RU" sz="1600" dirty="0" smtClean="0"/>
                  <a:t>*Теорема 3.2: если прямая перпендикулярна двум пересекающимся прямым, лежащим в плоскости, то она перпендикулярна данной плоскости.</a:t>
                </a:r>
                <a:endParaRPr sz="1600" dirty="0"/>
              </a:p>
            </p:txBody>
          </p:sp>
        </mc:Choice>
        <mc:Fallback>
          <p:sp>
            <p:nvSpPr>
              <p:cNvPr id="105" name="Shape 10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042898" y="91508"/>
                <a:ext cx="5190930" cy="46830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6" name="Shape 106"/>
          <p:cNvCxnSpPr/>
          <p:nvPr/>
        </p:nvCxnSpPr>
        <p:spPr>
          <a:xfrm>
            <a:off x="1573626" y="2046299"/>
            <a:ext cx="1744898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lgDash"/>
            <a:round/>
            <a:headEnd type="none" w="lg" len="lg"/>
            <a:tailEnd type="none" w="lg" len="lg"/>
          </a:ln>
        </p:spPr>
      </p:cxnSp>
      <p:cxnSp>
        <p:nvCxnSpPr>
          <p:cNvPr id="107" name="Shape 107"/>
          <p:cNvCxnSpPr/>
          <p:nvPr/>
        </p:nvCxnSpPr>
        <p:spPr>
          <a:xfrm>
            <a:off x="1358450" y="1484487"/>
            <a:ext cx="2037900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8" name="Shape 108"/>
          <p:cNvCxnSpPr/>
          <p:nvPr/>
        </p:nvCxnSpPr>
        <p:spPr>
          <a:xfrm rot="10800000" flipH="1">
            <a:off x="1355600" y="3562625"/>
            <a:ext cx="2029799" cy="19799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9" name="Shape 109"/>
          <p:cNvCxnSpPr/>
          <p:nvPr/>
        </p:nvCxnSpPr>
        <p:spPr>
          <a:xfrm flipH="1">
            <a:off x="3158917" y="2046300"/>
            <a:ext cx="445199" cy="10158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0" name="Shape 110"/>
          <p:cNvCxnSpPr/>
          <p:nvPr/>
        </p:nvCxnSpPr>
        <p:spPr>
          <a:xfrm flipH="1">
            <a:off x="1343397" y="2046300"/>
            <a:ext cx="224700" cy="519599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lgDash"/>
            <a:round/>
            <a:headEnd type="none" w="lg" len="lg"/>
            <a:tailEnd type="none" w="lg" len="lg"/>
          </a:ln>
        </p:spPr>
      </p:cxnSp>
      <p:cxnSp>
        <p:nvCxnSpPr>
          <p:cNvPr id="111" name="Shape 111"/>
          <p:cNvCxnSpPr/>
          <p:nvPr/>
        </p:nvCxnSpPr>
        <p:spPr>
          <a:xfrm rot="10800000" flipH="1">
            <a:off x="3318525" y="2045399"/>
            <a:ext cx="288000" cy="9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2" name="Shape 112"/>
          <p:cNvCxnSpPr/>
          <p:nvPr/>
        </p:nvCxnSpPr>
        <p:spPr>
          <a:xfrm flipV="1">
            <a:off x="1122917" y="2517426"/>
            <a:ext cx="244933" cy="566825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3" name="Shape 113"/>
          <p:cNvCxnSpPr/>
          <p:nvPr/>
        </p:nvCxnSpPr>
        <p:spPr>
          <a:xfrm>
            <a:off x="1365775" y="1488725"/>
            <a:ext cx="0" cy="10356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4" name="Shape 114"/>
          <p:cNvCxnSpPr/>
          <p:nvPr/>
        </p:nvCxnSpPr>
        <p:spPr>
          <a:xfrm>
            <a:off x="1365775" y="2541625"/>
            <a:ext cx="0" cy="520199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lgDash"/>
            <a:round/>
            <a:headEnd type="none" w="lg" len="lg"/>
            <a:tailEnd type="none" w="lg" len="lg"/>
          </a:ln>
        </p:spPr>
      </p:cxnSp>
      <p:cxnSp>
        <p:nvCxnSpPr>
          <p:cNvPr id="115" name="Shape 115"/>
          <p:cNvCxnSpPr/>
          <p:nvPr/>
        </p:nvCxnSpPr>
        <p:spPr>
          <a:xfrm>
            <a:off x="1365775" y="3013625"/>
            <a:ext cx="0" cy="580799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6" name="Shape 116"/>
          <p:cNvCxnSpPr/>
          <p:nvPr/>
        </p:nvCxnSpPr>
        <p:spPr>
          <a:xfrm>
            <a:off x="3395450" y="1488725"/>
            <a:ext cx="0" cy="2093699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7" name="Shape 117"/>
          <p:cNvCxnSpPr/>
          <p:nvPr/>
        </p:nvCxnSpPr>
        <p:spPr>
          <a:xfrm>
            <a:off x="1379212" y="2524425"/>
            <a:ext cx="200279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8" name="Shape 118"/>
          <p:cNvCxnSpPr/>
          <p:nvPr/>
        </p:nvCxnSpPr>
        <p:spPr>
          <a:xfrm>
            <a:off x="2360100" y="1670250"/>
            <a:ext cx="0" cy="8472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9" name="Shape 119"/>
          <p:cNvCxnSpPr/>
          <p:nvPr/>
        </p:nvCxnSpPr>
        <p:spPr>
          <a:xfrm>
            <a:off x="2360100" y="2544050"/>
            <a:ext cx="0" cy="5208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lgDash"/>
            <a:round/>
            <a:headEnd type="none" w="lg" len="lg"/>
            <a:tailEnd type="none" w="lg" len="lg"/>
          </a:ln>
        </p:spPr>
      </p:cxnSp>
      <p:cxnSp>
        <p:nvCxnSpPr>
          <p:cNvPr id="120" name="Shape 120"/>
          <p:cNvCxnSpPr/>
          <p:nvPr/>
        </p:nvCxnSpPr>
        <p:spPr>
          <a:xfrm>
            <a:off x="1125650" y="3064850"/>
            <a:ext cx="204509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1" name="Shape 121"/>
          <p:cNvCxnSpPr/>
          <p:nvPr/>
        </p:nvCxnSpPr>
        <p:spPr>
          <a:xfrm>
            <a:off x="2360100" y="3086187"/>
            <a:ext cx="0" cy="3027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22" name="Shape 122"/>
          <p:cNvSpPr txBox="1"/>
          <p:nvPr/>
        </p:nvSpPr>
        <p:spPr>
          <a:xfrm>
            <a:off x="3107450" y="1383650"/>
            <a:ext cx="288000" cy="447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ru" sz="1800" dirty="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α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2798450" y="2607187"/>
            <a:ext cx="445199" cy="447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ru"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β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x="1343400" y="2159300"/>
            <a:ext cx="350999" cy="447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ru"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c</a:t>
            </a:r>
          </a:p>
        </p:txBody>
      </p:sp>
      <p:sp>
        <p:nvSpPr>
          <p:cNvPr id="125" name="Shape 125"/>
          <p:cNvSpPr txBox="1"/>
          <p:nvPr/>
        </p:nvSpPr>
        <p:spPr>
          <a:xfrm>
            <a:off x="2061100" y="1492700"/>
            <a:ext cx="350999" cy="22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ru"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a</a:t>
            </a:r>
          </a:p>
        </p:txBody>
      </p:sp>
      <p:sp>
        <p:nvSpPr>
          <p:cNvPr id="126" name="Shape 126"/>
          <p:cNvSpPr txBox="1"/>
          <p:nvPr/>
        </p:nvSpPr>
        <p:spPr>
          <a:xfrm>
            <a:off x="1925600" y="2112175"/>
            <a:ext cx="445199" cy="36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ru"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A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2228149" y="2182637"/>
            <a:ext cx="621300" cy="447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1800" dirty="0"/>
              <a:t>ᆨ</a:t>
            </a:r>
          </a:p>
        </p:txBody>
      </p:sp>
      <p:cxnSp>
        <p:nvCxnSpPr>
          <p:cNvPr id="128" name="Shape 128"/>
          <p:cNvCxnSpPr>
            <a:stCxn id="129" idx="7"/>
          </p:cNvCxnSpPr>
          <p:nvPr/>
        </p:nvCxnSpPr>
        <p:spPr>
          <a:xfrm flipH="1">
            <a:off x="1540747" y="2491951"/>
            <a:ext cx="855000" cy="4941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29" name="Shape 129"/>
          <p:cNvSpPr/>
          <p:nvPr/>
        </p:nvSpPr>
        <p:spPr>
          <a:xfrm>
            <a:off x="2317903" y="2478858"/>
            <a:ext cx="91200" cy="89399"/>
          </a:xfrm>
          <a:prstGeom prst="ellipse">
            <a:avLst/>
          </a:prstGeom>
          <a:solidFill>
            <a:srgbClr val="000000"/>
          </a:solidFill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130" name="Shape 130"/>
          <p:cNvCxnSpPr>
            <a:stCxn id="129" idx="2"/>
          </p:cNvCxnSpPr>
          <p:nvPr/>
        </p:nvCxnSpPr>
        <p:spPr>
          <a:xfrm flipV="1">
            <a:off x="2317903" y="2342508"/>
            <a:ext cx="312906" cy="18105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lgDash"/>
            <a:round/>
            <a:headEnd type="none" w="lg" len="lg"/>
            <a:tailEnd type="none" w="lg" len="lg"/>
          </a:ln>
        </p:spPr>
      </p:cxnSp>
      <p:cxnSp>
        <p:nvCxnSpPr>
          <p:cNvPr id="131" name="Shape 131"/>
          <p:cNvCxnSpPr/>
          <p:nvPr/>
        </p:nvCxnSpPr>
        <p:spPr>
          <a:xfrm>
            <a:off x="2720134" y="626001"/>
            <a:ext cx="0" cy="866699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2" name="Shape 132"/>
          <p:cNvCxnSpPr/>
          <p:nvPr/>
        </p:nvCxnSpPr>
        <p:spPr>
          <a:xfrm flipH="1">
            <a:off x="722320" y="3475101"/>
            <a:ext cx="656892" cy="379267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3" name="Shape 133"/>
          <p:cNvCxnSpPr/>
          <p:nvPr/>
        </p:nvCxnSpPr>
        <p:spPr>
          <a:xfrm flipH="1">
            <a:off x="729875" y="1271293"/>
            <a:ext cx="854999" cy="4941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4" name="Shape 134"/>
          <p:cNvCxnSpPr/>
          <p:nvPr/>
        </p:nvCxnSpPr>
        <p:spPr>
          <a:xfrm flipH="1">
            <a:off x="1576264" y="616532"/>
            <a:ext cx="1143870" cy="660561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5" name="Shape 135"/>
          <p:cNvCxnSpPr/>
          <p:nvPr/>
        </p:nvCxnSpPr>
        <p:spPr>
          <a:xfrm>
            <a:off x="730775" y="1753475"/>
            <a:ext cx="0" cy="2079862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36" name="Shape 136"/>
          <p:cNvSpPr txBox="1"/>
          <p:nvPr/>
        </p:nvSpPr>
        <p:spPr>
          <a:xfrm>
            <a:off x="689289" y="1635433"/>
            <a:ext cx="445199" cy="532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lnSpc>
                <a:spcPct val="115000"/>
              </a:lnSpc>
              <a:spcAft>
                <a:spcPts val="1600"/>
              </a:spcAft>
            </a:pPr>
            <a:r>
              <a:rPr lang="en-US" sz="1800" dirty="0"/>
              <a:t>Ɣ</a:t>
            </a:r>
            <a:endParaRPr lang="ru" sz="1800" dirty="0">
              <a:solidFill>
                <a:srgbClr val="252525"/>
              </a:solidFill>
              <a:highlight>
                <a:srgbClr val="F9F9F9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41" name="Shape 106"/>
          <p:cNvCxnSpPr/>
          <p:nvPr/>
        </p:nvCxnSpPr>
        <p:spPr>
          <a:xfrm>
            <a:off x="2720134" y="1487238"/>
            <a:ext cx="0" cy="1030187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lgDash"/>
            <a:round/>
            <a:headEnd type="none" w="lg" len="lg"/>
            <a:tailEnd type="none" w="lg" len="lg"/>
          </a:ln>
        </p:spPr>
      </p:cxnSp>
      <p:cxnSp>
        <p:nvCxnSpPr>
          <p:cNvPr id="54" name="Shape 131"/>
          <p:cNvCxnSpPr/>
          <p:nvPr/>
        </p:nvCxnSpPr>
        <p:spPr>
          <a:xfrm>
            <a:off x="2720134" y="2497062"/>
            <a:ext cx="0" cy="198199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2" name="TextBox 21"/>
          <p:cNvSpPr txBox="1"/>
          <p:nvPr/>
        </p:nvSpPr>
        <p:spPr>
          <a:xfrm>
            <a:off x="1519648" y="2603225"/>
            <a:ext cx="213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dirty="0"/>
              <a:t>b</a:t>
            </a:r>
            <a:endParaRPr lang="ru-RU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H="1">
            <a:off x="2080843" y="2517425"/>
            <a:ext cx="47969" cy="824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080843" y="2603225"/>
            <a:ext cx="93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hape 106"/>
          <p:cNvCxnSpPr/>
          <p:nvPr/>
        </p:nvCxnSpPr>
        <p:spPr>
          <a:xfrm flipV="1">
            <a:off x="1379212" y="2677296"/>
            <a:ext cx="1340922" cy="797805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lgDash"/>
            <a:round/>
            <a:headEnd type="none" w="lg" len="lg"/>
            <a:tailEnd type="none" w="lg" len="lg"/>
          </a:ln>
        </p:spPr>
      </p:cxnSp>
      <p:sp>
        <p:nvSpPr>
          <p:cNvPr id="2" name="TextBox 1"/>
          <p:cNvSpPr txBox="1"/>
          <p:nvPr/>
        </p:nvSpPr>
        <p:spPr>
          <a:xfrm rot="16598661">
            <a:off x="2041120" y="2300233"/>
            <a:ext cx="374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" sz="2000" dirty="0" smtClean="0"/>
              <a:t>ᆨ</a:t>
            </a:r>
            <a:endParaRPr lang="ru" sz="20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/>
      <p:bldP spid="22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250" y="854578"/>
            <a:ext cx="5604000" cy="3762571"/>
          </a:xfrm>
        </p:spPr>
        <p:txBody>
          <a:bodyPr/>
          <a:lstStyle/>
          <a:p>
            <a:r>
              <a:rPr lang="ru" sz="1800" dirty="0"/>
              <a:t>ГЕОМЕТРИЯ : УЧЕБ. ДЛЯ 10-11 КЛ. ОБЩЕОБРАЗОВАТ. УЧРЕЖДЕНИЙ / А. В. ПОГОРЕЛОВ. - 8-Е ИЗД. - М. : ПРОСВЕЩЕНИЕ,   2008. - 175 С.</a:t>
            </a:r>
            <a:endParaRPr lang="ru-RU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658026" y="350378"/>
            <a:ext cx="61358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Библиография: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3402818361"/>
      </p:ext>
    </p:extLst>
  </p:cSld>
  <p:clrMapOvr>
    <a:masterClrMapping/>
  </p:clrMapOvr>
</p:sld>
</file>

<file path=ppt/theme/theme1.xml><?xml version="1.0" encoding="utf-8"?>
<a:theme xmlns:a="http://schemas.openxmlformats.org/drawingml/2006/main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160</Words>
  <Application>Microsoft Office PowerPoint</Application>
  <PresentationFormat>Экран (16:9)</PresentationFormat>
  <Paragraphs>39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Old Standard TT</vt:lpstr>
      <vt:lpstr>Times New Roman</vt:lpstr>
      <vt:lpstr>paperback</vt:lpstr>
      <vt:lpstr>Признак перпендикулярности плоскостей  Задача 58</vt:lpstr>
      <vt:lpstr>Задача №58</vt:lpstr>
      <vt:lpstr>Слайд 3</vt:lpstr>
      <vt:lpstr>Решение.</vt:lpstr>
      <vt:lpstr>Слайд 5</vt:lpstr>
      <vt:lpstr>ГЕОМЕТРИЯ : УЧЕБ. ДЛЯ 10-11 КЛ. ОБЩЕОБРАЗОВАТ. УЧРЕЖДЕНИЙ / А. В. ПОГОРЕЛОВ. - 8-Е ИЗД. - М. : ПРОСВЕЩЕНИЕ,   2008. - 175 С.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задачи на тему “Признак перпендикулярности плоскостей”.</dc:title>
  <dc:creator>Полина Дербина</dc:creator>
  <cp:lastModifiedBy>Lena</cp:lastModifiedBy>
  <cp:revision>13</cp:revision>
  <dcterms:modified xsi:type="dcterms:W3CDTF">2016-02-04T17:49:09Z</dcterms:modified>
</cp:coreProperties>
</file>