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7;&#1072;&#1075;&#1083;&#1072;&#1074;&#1085;&#1072;&#1103;_&#1089;&#1090;&#1088;&#1072;&#1085;&#1080;&#1094;&#1072;" TargetMode="External"/><Relationship Id="rId2" Type="http://schemas.openxmlformats.org/officeDocument/2006/relationships/hyperlink" Target="http://www.grandars.ru/college/medicina/vliyanie-alkogolya-na-organizm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42852"/>
            <a:ext cx="6429420" cy="214314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Здоровым быть здорово!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3071810"/>
            <a:ext cx="76438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</a:rPr>
              <a:t>Работу </a:t>
            </a:r>
            <a:r>
              <a:rPr lang="ru-RU" b="1" dirty="0" smtClean="0">
                <a:solidFill>
                  <a:srgbClr val="C00000"/>
                </a:solidFill>
              </a:rPr>
              <a:t>выполнила:</a:t>
            </a:r>
            <a:endParaRPr lang="ru-RU" b="1" dirty="0">
              <a:solidFill>
                <a:srgbClr val="C00000"/>
              </a:solidFill>
            </a:endParaRPr>
          </a:p>
          <a:p>
            <a:pPr algn="r"/>
            <a:r>
              <a:rPr lang="ru-RU" b="1" dirty="0" err="1">
                <a:solidFill>
                  <a:srgbClr val="C00000"/>
                </a:solidFill>
              </a:rPr>
              <a:t>Сенчукова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Анастасия, </a:t>
            </a:r>
          </a:p>
          <a:p>
            <a:pPr algn="r"/>
            <a:r>
              <a:rPr lang="ru-RU" b="1" smtClean="0">
                <a:solidFill>
                  <a:srgbClr val="C00000"/>
                </a:solidFill>
              </a:rPr>
              <a:t>ученица </a:t>
            </a:r>
            <a:r>
              <a:rPr lang="ru-RU" b="1" dirty="0">
                <a:solidFill>
                  <a:srgbClr val="C00000"/>
                </a:solidFill>
              </a:rPr>
              <a:t>10 «а» </a:t>
            </a:r>
            <a:r>
              <a:rPr lang="ru-RU" b="1" dirty="0" smtClean="0">
                <a:solidFill>
                  <a:srgbClr val="C00000"/>
                </a:solidFill>
              </a:rPr>
              <a:t>класса МБОУ </a:t>
            </a:r>
            <a:r>
              <a:rPr lang="ru-RU" b="1" dirty="0">
                <a:solidFill>
                  <a:srgbClr val="C00000"/>
                </a:solidFill>
              </a:rPr>
              <a:t>СШ №</a:t>
            </a:r>
            <a:r>
              <a:rPr lang="ru-RU" b="1" dirty="0" smtClean="0">
                <a:solidFill>
                  <a:srgbClr val="C00000"/>
                </a:solidFill>
              </a:rPr>
              <a:t>1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г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  <a:r>
              <a:rPr lang="ru-RU" b="1" dirty="0" smtClean="0">
                <a:solidFill>
                  <a:srgbClr val="C00000"/>
                </a:solidFill>
              </a:rPr>
              <a:t>Архангельска  Архангельской области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Руководитель: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Куприянович Марина Олеговна,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у</a:t>
            </a:r>
            <a:r>
              <a:rPr lang="ru-RU" b="1" dirty="0" smtClean="0">
                <a:solidFill>
                  <a:srgbClr val="C00000"/>
                </a:solidFill>
              </a:rPr>
              <a:t>читель математики высшей квалификационной категории,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МБОУ СШ № 1 г. Архангельска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Архангельской области, 2016 год</a:t>
            </a:r>
          </a:p>
          <a:p>
            <a:pPr algn="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6537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424936" cy="6858000"/>
          </a:xfrm>
        </p:spPr>
        <p:txBody>
          <a:bodyPr>
            <a:noAutofit/>
          </a:bodyPr>
          <a:lstStyle/>
          <a:p>
            <a:r>
              <a:rPr lang="ru-RU" sz="2000" b="1" dirty="0"/>
              <a:t>Почки. </a:t>
            </a:r>
            <a:r>
              <a:rPr lang="ru-RU" sz="2000" dirty="0"/>
              <a:t>У большинства больных алкоголизмом нарушается выделительная функция почек</a:t>
            </a:r>
            <a:r>
              <a:rPr lang="ru-RU" sz="2000" dirty="0" smtClean="0"/>
              <a:t>. </a:t>
            </a:r>
          </a:p>
          <a:p>
            <a:r>
              <a:rPr lang="ru-RU" sz="2000" b="1" dirty="0"/>
              <a:t>Психические отклонения.</a:t>
            </a:r>
            <a:r>
              <a:rPr lang="ru-RU" sz="2000" dirty="0"/>
              <a:t> При алкоголизме обнаруживаются самые разнообразные психические отклонения — галлюцинации, онемение частей тела, судороги мышц, иногда резкая слабость в </a:t>
            </a:r>
            <a:r>
              <a:rPr lang="ru-RU" sz="2000" dirty="0" smtClean="0"/>
              <a:t>конечностях. </a:t>
            </a:r>
          </a:p>
          <a:p>
            <a:r>
              <a:rPr lang="ru-RU" sz="2000" b="1" dirty="0"/>
              <a:t>Нарушения иммунной системы.</a:t>
            </a:r>
            <a:r>
              <a:rPr lang="ru-RU" sz="2000" dirty="0"/>
              <a:t> Алкоголь пагубно влияет на иммунную систему человека, </a:t>
            </a:r>
            <a:r>
              <a:rPr lang="ru-RU" sz="2000" dirty="0" smtClean="0"/>
              <a:t>способствует </a:t>
            </a:r>
            <a:r>
              <a:rPr lang="ru-RU" sz="2000" dirty="0"/>
              <a:t>развитию аллергии.</a:t>
            </a:r>
          </a:p>
          <a:p>
            <a:r>
              <a:rPr lang="ru-RU" sz="2000" b="1" dirty="0"/>
              <a:t>Железы внутренней секреции</a:t>
            </a:r>
            <a:r>
              <a:rPr lang="ru-RU" sz="2000" dirty="0"/>
              <a:t>, в первую очередь половые железы, испытывают вредное влияние алкоголя. Снижение половой функции наблюдается у 1/3 лиц, злоупотребляющих </a:t>
            </a:r>
            <a:r>
              <a:rPr lang="ru-RU" sz="2000" dirty="0" smtClean="0"/>
              <a:t>алкоголем. </a:t>
            </a:r>
            <a:r>
              <a:rPr lang="ru-RU" sz="2000" dirty="0"/>
              <a:t>У женщин под влиянием алкоголя </a:t>
            </a:r>
            <a:r>
              <a:rPr lang="ru-RU" sz="2000" dirty="0" smtClean="0"/>
              <a:t>снижается </a:t>
            </a:r>
            <a:r>
              <a:rPr lang="ru-RU" sz="2000" dirty="0"/>
              <a:t>способность к деторождению, чаще наблюдаются токсикозы беременности</a:t>
            </a:r>
            <a:r>
              <a:rPr lang="ru-RU" sz="2000" dirty="0" smtClean="0"/>
              <a:t>.</a:t>
            </a:r>
          </a:p>
          <a:p>
            <a:r>
              <a:rPr lang="ru-RU" sz="2000" b="1" dirty="0"/>
              <a:t>Продолжительность жизни.</a:t>
            </a:r>
            <a:r>
              <a:rPr lang="ru-RU" sz="2000" dirty="0"/>
              <a:t> Систематическое употребление алкоголя приводит к преждевременной старости; продолжительность жизни лиц, склонных к пьянству, на 15-20 лет короче средней статистической.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2583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/>
              <a:t>Белая горячка </a:t>
            </a:r>
            <a:r>
              <a:rPr lang="ru-RU" sz="2400" dirty="0"/>
              <a:t>— самая тяжелая форма алкогольной интоксикации. Она дает 1-2% смертных исходов даже при интенсивном медикаментозном лечении, а без лечения смертность может достигать 20%. Для белой горячки характерны галлюцинации, помрачение сознания и дезориентация; при этом отмечаются дрожь, возбуждение, учащенный пульс, высокое кровяное давление и лихорадка. 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2246"/>
            <a:ext cx="4752528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72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www.grandars.ru/college/medicina/vliyanie-alkogolya-na-organizm.html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https://ru.wikipedia.org/wiki/</a:t>
            </a:r>
            <a:r>
              <a:rPr lang="ru-RU" dirty="0" err="1" smtClean="0">
                <a:hlinkClick r:id="rId3"/>
              </a:rPr>
              <a:t>Заглавная_страница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58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05"/>
            <a:ext cx="93965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99392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Курение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616624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rgbClr val="FFFF00"/>
                </a:solidFill>
              </a:rPr>
              <a:t>Табакокуре́ние</a:t>
            </a:r>
            <a:r>
              <a:rPr lang="ru-RU" dirty="0">
                <a:solidFill>
                  <a:srgbClr val="FFFF00"/>
                </a:solidFill>
              </a:rPr>
              <a:t> (или просто </a:t>
            </a:r>
            <a:r>
              <a:rPr lang="ru-RU" dirty="0" err="1">
                <a:solidFill>
                  <a:srgbClr val="FFFF00"/>
                </a:solidFill>
              </a:rPr>
              <a:t>куре́ние</a:t>
            </a:r>
            <a:r>
              <a:rPr lang="ru-RU" dirty="0">
                <a:solidFill>
                  <a:srgbClr val="FFFF00"/>
                </a:solidFill>
              </a:rPr>
              <a:t>) — вдыхание дыма тлеющих высушенных или обработанных листьев табака, наиболее часто в виде курения сигарет, сигар, </a:t>
            </a:r>
            <a:r>
              <a:rPr lang="ru-RU" dirty="0" smtClean="0">
                <a:solidFill>
                  <a:srgbClr val="FFFF00"/>
                </a:solidFill>
              </a:rPr>
              <a:t>курительных </a:t>
            </a:r>
            <a:r>
              <a:rPr lang="ru-RU" dirty="0">
                <a:solidFill>
                  <a:srgbClr val="FFFF00"/>
                </a:solidFill>
              </a:rPr>
              <a:t>трубок или кальяна. </a:t>
            </a:r>
            <a:endParaRPr lang="ru-RU" dirty="0" smtClean="0">
              <a:solidFill>
                <a:srgbClr val="FFFF00"/>
              </a:solidFill>
            </a:endParaRPr>
          </a:p>
          <a:p>
            <a:pPr marL="82296" indent="0">
              <a:buNone/>
            </a:pP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Согласно данным ВОЗ </a:t>
            </a:r>
            <a:r>
              <a:rPr lang="ru-RU" dirty="0" smtClean="0">
                <a:solidFill>
                  <a:srgbClr val="FFFF00"/>
                </a:solidFill>
              </a:rPr>
              <a:t>(Всемирной Организации Здравоохранения), </a:t>
            </a:r>
            <a:r>
              <a:rPr lang="ru-RU" dirty="0">
                <a:solidFill>
                  <a:srgbClr val="FFFF00"/>
                </a:solidFill>
              </a:rPr>
              <a:t>около одной трети взрослого мужского населения мира курят табак. </a:t>
            </a:r>
            <a:r>
              <a:rPr lang="ru-RU" dirty="0" err="1">
                <a:solidFill>
                  <a:srgbClr val="FFFF00"/>
                </a:solidFill>
              </a:rPr>
              <a:t>Табакокурение</a:t>
            </a:r>
            <a:r>
              <a:rPr lang="ru-RU" dirty="0">
                <a:solidFill>
                  <a:srgbClr val="FFFF00"/>
                </a:solidFill>
              </a:rPr>
              <a:t> было привезено в Испанию Колумбом после открытия Америки и затем распространилось в Европу и остальной мир через торговлю.</a:t>
            </a:r>
          </a:p>
          <a:p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Табачный дым содержит </a:t>
            </a:r>
            <a:r>
              <a:rPr lang="ru-RU" dirty="0" err="1">
                <a:solidFill>
                  <a:srgbClr val="FFFF00"/>
                </a:solidFill>
              </a:rPr>
              <a:t>психоактивные</a:t>
            </a:r>
            <a:r>
              <a:rPr lang="ru-RU" dirty="0">
                <a:solidFill>
                  <a:srgbClr val="FFFF00"/>
                </a:solidFill>
              </a:rPr>
              <a:t> вещества </a:t>
            </a:r>
            <a:r>
              <a:rPr lang="ru-RU" dirty="0" smtClean="0">
                <a:solidFill>
                  <a:srgbClr val="FFFF00"/>
                </a:solidFill>
              </a:rPr>
              <a:t>—никотин</a:t>
            </a:r>
            <a:r>
              <a:rPr lang="ru-RU" dirty="0">
                <a:solidFill>
                  <a:srgbClr val="FFFF00"/>
                </a:solidFill>
              </a:rPr>
              <a:t>, который </a:t>
            </a:r>
            <a:r>
              <a:rPr lang="ru-RU" dirty="0" smtClean="0">
                <a:solidFill>
                  <a:srgbClr val="FFFF00"/>
                </a:solidFill>
              </a:rPr>
              <a:t>вызывают </a:t>
            </a:r>
            <a:r>
              <a:rPr lang="ru-RU" dirty="0">
                <a:solidFill>
                  <a:srgbClr val="FFFF00"/>
                </a:solidFill>
              </a:rPr>
              <a:t>слабую эйфорию. Эффекты воздействия никотина включают временное снятие чувства беспокойства, раздражительности, неспособности сосредоточиться, которые возникают при отказе от его употребления даже на короткий период времени после периода систематического и регулярного </a:t>
            </a:r>
            <a:r>
              <a:rPr lang="ru-RU" dirty="0" smtClean="0">
                <a:solidFill>
                  <a:srgbClr val="FFFF00"/>
                </a:solidFill>
              </a:rPr>
              <a:t>употребления.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9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6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Вред </a:t>
            </a:r>
            <a:r>
              <a:rPr lang="ru-RU" dirty="0" smtClean="0"/>
              <a:t>курения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58630" cy="4525963"/>
          </a:xfrm>
        </p:spPr>
        <p:txBody>
          <a:bodyPr>
            <a:normAutofit/>
          </a:bodyPr>
          <a:lstStyle/>
          <a:p>
            <a:r>
              <a:rPr lang="ru-RU" sz="2800" b="1" dirty="0"/>
              <a:t>Ухудшение </a:t>
            </a:r>
            <a:r>
              <a:rPr lang="ru-RU" sz="2800" b="1" dirty="0" smtClean="0"/>
              <a:t>состояние кожи </a:t>
            </a:r>
            <a:r>
              <a:rPr lang="ru-RU" sz="2800" dirty="0" smtClean="0"/>
              <a:t>- </a:t>
            </a:r>
            <a:r>
              <a:rPr lang="ru-RU" sz="2800" dirty="0"/>
              <a:t>п</a:t>
            </a:r>
            <a:r>
              <a:rPr lang="ru-RU" sz="2800" dirty="0" smtClean="0"/>
              <a:t>реждевременное старение, кожа </a:t>
            </a:r>
            <a:r>
              <a:rPr lang="ru-RU" sz="2800" dirty="0"/>
              <a:t>приобретает дряблый, </a:t>
            </a:r>
            <a:r>
              <a:rPr lang="ru-RU" sz="2800" dirty="0" smtClean="0"/>
              <a:t>морщинистый </a:t>
            </a:r>
            <a:r>
              <a:rPr lang="ru-RU" sz="2800" dirty="0"/>
              <a:t>вид и сероватый оттенок</a:t>
            </a:r>
            <a:r>
              <a:rPr lang="ru-RU" sz="2800" dirty="0" smtClean="0"/>
              <a:t>.</a:t>
            </a:r>
          </a:p>
          <a:p>
            <a:r>
              <a:rPr lang="ru-RU" sz="2800" b="1" dirty="0"/>
              <a:t>Развитие кариеса. </a:t>
            </a:r>
            <a:r>
              <a:rPr lang="ru-RU" sz="2800" dirty="0" smtClean="0"/>
              <a:t>Это </a:t>
            </a:r>
            <a:r>
              <a:rPr lang="ru-RU" sz="2800" dirty="0"/>
              <a:t>приводит к тому, что 45% курильщиков старше 65 лет не имеют своих зубов. </a:t>
            </a:r>
            <a:r>
              <a:rPr lang="ru-RU" sz="2800" dirty="0" smtClean="0"/>
              <a:t>Среди некурящих этот показатель ниже в 2 раза.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464496" cy="283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1"/>
            <a:ext cx="4248472" cy="283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87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Воспалительные заболевания органов </a:t>
            </a:r>
            <a:r>
              <a:rPr lang="ru-RU" b="1" dirty="0" smtClean="0"/>
              <a:t>дыхания. </a:t>
            </a:r>
            <a:r>
              <a:rPr lang="ru-RU" dirty="0"/>
              <a:t>К</a:t>
            </a:r>
            <a:r>
              <a:rPr lang="ru-RU" dirty="0" smtClean="0"/>
              <a:t>урильщики часто болеют бронхитом и пневмонией. Так, 90% людей, имеющих стаж курения более 7 лет, страдают от «бронхита курильщика».</a:t>
            </a:r>
          </a:p>
          <a:p>
            <a:r>
              <a:rPr lang="ru-RU" b="1" dirty="0" smtClean="0"/>
              <a:t>Язвенная болезнь желудка и 12-перстной кишки. </a:t>
            </a:r>
            <a:r>
              <a:rPr lang="ru-RU" dirty="0" smtClean="0"/>
              <a:t>Активные </a:t>
            </a:r>
            <a:r>
              <a:rPr lang="ru-RU" dirty="0"/>
              <a:t>вещества разъедают слизистую оболочку органов пищеварения, приводя к появлению эрозий. Эти мелкие повреждения не заживают, а превращаются в язвы из-за ухудшения кровоснабжения и снижения иммунитета. </a:t>
            </a:r>
            <a:endParaRPr lang="ru-RU" dirty="0" smtClean="0"/>
          </a:p>
          <a:p>
            <a:r>
              <a:rPr lang="ru-RU" b="1" dirty="0" smtClean="0"/>
              <a:t>Отравление </a:t>
            </a:r>
            <a:r>
              <a:rPr lang="ru-RU" b="1" dirty="0"/>
              <a:t>нервной системы. </a:t>
            </a:r>
            <a:r>
              <a:rPr lang="ru-RU" dirty="0"/>
              <a:t>Никотин </a:t>
            </a:r>
            <a:r>
              <a:rPr lang="ru-RU" dirty="0" smtClean="0"/>
              <a:t>поражает </a:t>
            </a:r>
            <a:r>
              <a:rPr lang="ru-RU" dirty="0"/>
              <a:t>нервную систему: головной мозг и клетки промежуточных нервных узлов, которые управляют работой внутренних органов. </a:t>
            </a:r>
            <a:r>
              <a:rPr lang="ru-RU" dirty="0" smtClean="0"/>
              <a:t>Это </a:t>
            </a:r>
            <a:r>
              <a:rPr lang="ru-RU" dirty="0"/>
              <a:t>приводит к снижению всех видов чувствительности. Курильщики не так ярко чувствуют вкус и аромат, у них нарушено </a:t>
            </a:r>
            <a:r>
              <a:rPr lang="ru-RU" dirty="0" smtClean="0"/>
              <a:t>осязание.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6392700" cy="287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50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/>
              <a:t>Раковые опухоли</a:t>
            </a:r>
            <a:r>
              <a:rPr lang="ru-RU" sz="2600" b="1" dirty="0" smtClean="0"/>
              <a:t>. </a:t>
            </a:r>
            <a:r>
              <a:rPr lang="ru-RU" sz="2600" dirty="0"/>
              <a:t>90% случаев рака легких вызваны курением. Рак часто поражает и другие органы: губы, гортань, пищевод, желудок, печень, почки, простату, прямую кишку, поджелудочную и щитовидную железы</a:t>
            </a:r>
            <a:r>
              <a:rPr lang="ru-RU" sz="2600" dirty="0" smtClean="0"/>
              <a:t>.</a:t>
            </a:r>
          </a:p>
          <a:p>
            <a:r>
              <a:rPr lang="ru-RU" sz="2600" b="1" dirty="0"/>
              <a:t>Ухудшение зрения и слезоточивость </a:t>
            </a:r>
            <a:r>
              <a:rPr lang="ru-RU" sz="2600" dirty="0"/>
              <a:t>вызваны раздражающим действием табачного дыма и атрофией зрительного нерва. </a:t>
            </a:r>
            <a:endParaRPr lang="ru-RU" sz="2600" dirty="0" smtClean="0"/>
          </a:p>
          <a:p>
            <a:r>
              <a:rPr lang="ru-RU" sz="2600" b="1" dirty="0"/>
              <a:t>Нарушения работы </a:t>
            </a:r>
            <a:r>
              <a:rPr lang="ru-RU" sz="2600" b="1" dirty="0" smtClean="0"/>
              <a:t>сосудов </a:t>
            </a:r>
            <a:r>
              <a:rPr lang="ru-RU" sz="2600" dirty="0"/>
              <a:t> </a:t>
            </a:r>
            <a:r>
              <a:rPr lang="ru-RU" sz="2600" dirty="0" smtClean="0"/>
              <a:t>приводит к развитию ишемической </a:t>
            </a:r>
            <a:r>
              <a:rPr lang="ru-RU" sz="2600" dirty="0"/>
              <a:t>болезни сердца и инфаркта</a:t>
            </a:r>
            <a:r>
              <a:rPr lang="ru-RU" sz="2600" dirty="0" smtClean="0"/>
              <a:t>.</a:t>
            </a:r>
          </a:p>
          <a:p>
            <a:r>
              <a:rPr lang="ru-RU" sz="2600" b="1" dirty="0"/>
              <a:t>Осложнения беременности.</a:t>
            </a:r>
            <a:r>
              <a:rPr lang="ru-RU" sz="2600" dirty="0"/>
              <a:t> Курение повышает </a:t>
            </a:r>
            <a:r>
              <a:rPr lang="ru-RU" sz="2600" dirty="0" smtClean="0"/>
              <a:t>риск </a:t>
            </a:r>
            <a:r>
              <a:rPr lang="ru-RU" sz="2600" dirty="0"/>
              <a:t>прерывания беременности на 25%, риск отслоения плаценты на 50%. Риск рождения недоношенного ребенка возрастает в 2 раза</a:t>
            </a:r>
            <a:r>
              <a:rPr lang="ru-RU" sz="2600" dirty="0" smtClean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120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4320480" cy="2836912"/>
          </a:xfrm>
        </p:spPr>
        <p:txBody>
          <a:bodyPr>
            <a:noAutofit/>
          </a:bodyPr>
          <a:lstStyle/>
          <a:p>
            <a:r>
              <a:rPr lang="ru-RU" sz="2400" b="1" dirty="0"/>
              <a:t>Врожденные пороки развития у плода. </a:t>
            </a:r>
            <a:r>
              <a:rPr lang="ru-RU" sz="2400" dirty="0"/>
              <a:t>Черепно-лицевые аномалии (волчья пасть и заячья губа), пороки </a:t>
            </a:r>
            <a:r>
              <a:rPr lang="ru-RU" sz="2400" dirty="0" smtClean="0"/>
              <a:t>сердца, </a:t>
            </a:r>
            <a:r>
              <a:rPr lang="ru-RU" sz="2400" dirty="0"/>
              <a:t>косоглазие – риск развития этих патологий повышается на 25-50%. Если мозг ребенка испытывает кислородное голодание, то высока вероятность рождения ребенка с психическими отклонениями и задержкой умственного развития. У 40% детей, чьи матери курили во время беременности, повышена склонность к судорогам.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9168" y="1556793"/>
            <a:ext cx="4061923" cy="363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07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749808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Алкоголь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8933688" cy="551723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/>
              <a:t>Алкоголь — это своеобразный наркотик, и его употребление парализует многие важные функции человеческого мозга, прежде всего функцию торможения, регуляции поступков людей. В состоянии опьянения человек в значительной мере теряет способность к самоконтролю, самообладанию и в результате нередко совершает антиобщественные поступки, становится жертвой несчастных </a:t>
            </a:r>
            <a:r>
              <a:rPr lang="ru-RU" dirty="0" smtClean="0"/>
              <a:t>случаев. Употребление </a:t>
            </a:r>
            <a:r>
              <a:rPr lang="ru-RU" dirty="0"/>
              <a:t>алкоголя приводит к нарушению процесса формирования личности, к ее деградации. Алкоголь расшатывает нервную систему, ослабляет силу воли, делает человека грубым, раздражительным, агрессивным. Безмерно развивается эгоизм, на первое место в жизни такого индивидуума выходит постоянное стремление к удовлетворению повышенной потребности в </a:t>
            </a:r>
            <a:r>
              <a:rPr lang="ru-RU" dirty="0" smtClean="0"/>
              <a:t>алкоголе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82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Вред </a:t>
            </a:r>
            <a:r>
              <a:rPr lang="ru-RU" dirty="0" smtClean="0"/>
              <a:t>алкоголя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Болезни сердечно-сосудистой </a:t>
            </a:r>
            <a:r>
              <a:rPr lang="ru-RU" b="1" dirty="0" smtClean="0"/>
              <a:t>системы. </a:t>
            </a:r>
            <a:r>
              <a:rPr lang="ru-RU" dirty="0" smtClean="0"/>
              <a:t>Злоупотребление </a:t>
            </a:r>
            <a:r>
              <a:rPr lang="ru-RU" dirty="0"/>
              <a:t>алкоголем способствует развитию и прогрессированию гипертонической болезни, ишемической болезни сердца, часто является непосредственной причиной инфарктов</a:t>
            </a:r>
            <a:r>
              <a:rPr lang="ru-RU" dirty="0" smtClean="0"/>
              <a:t>.</a:t>
            </a:r>
          </a:p>
          <a:p>
            <a:r>
              <a:rPr lang="ru-RU" b="1" dirty="0"/>
              <a:t>Болезни системы внешнего дыхании.</a:t>
            </a:r>
            <a:r>
              <a:rPr lang="ru-RU" dirty="0"/>
              <a:t> </a:t>
            </a:r>
            <a:r>
              <a:rPr lang="ru-RU" dirty="0" smtClean="0"/>
              <a:t>Развитие болезней- хронический </a:t>
            </a:r>
            <a:r>
              <a:rPr lang="ru-RU" dirty="0"/>
              <a:t>бронхит, </a:t>
            </a:r>
            <a:r>
              <a:rPr lang="ru-RU" dirty="0" err="1"/>
              <a:t>трахеобронхит</a:t>
            </a:r>
            <a:r>
              <a:rPr lang="ru-RU" dirty="0"/>
              <a:t>, эмфизема легких, </a:t>
            </a:r>
            <a:r>
              <a:rPr lang="ru-RU" dirty="0" smtClean="0"/>
              <a:t>туберкулез. </a:t>
            </a:r>
            <a:r>
              <a:rPr lang="ru-RU" dirty="0"/>
              <a:t>Часто алкоголь сочетают с табаком. При одновременном воздействии этих двух ядов их вредное влияние еще более возрастает. </a:t>
            </a:r>
            <a:endParaRPr lang="ru-RU" dirty="0" smtClean="0"/>
          </a:p>
          <a:p>
            <a:r>
              <a:rPr lang="ru-RU" b="1" dirty="0"/>
              <a:t>Желудочно-кишечная патология.</a:t>
            </a:r>
            <a:r>
              <a:rPr lang="ru-RU" dirty="0"/>
              <a:t> Больные хроническим алкоголизмом часто жалуются на нарушения деятельности желудочно-кишечного тракта, так как слизистая желудка первой воспринимает ядовитое воздействие алкоголя. При исследовании у них выявляют гастрит, язвенные болезни желудка и двенадцатиперстной </a:t>
            </a:r>
            <a:r>
              <a:rPr lang="ru-RU" dirty="0" smtClean="0"/>
              <a:t>кишки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35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7"/>
            <a:ext cx="8229600" cy="302433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Печень занимает особое положение среди органов пищеварительной системы. Это главная «химическая лаборатория» организма, которая выполняет антитоксическую функцию, участвует почти во всех видах обмена веществ: белковом, жировом, углеводном, водном. Под действием алкоголя функции печени нарушаются, что может привести к циррозу </a:t>
            </a:r>
            <a:r>
              <a:rPr lang="ru-RU" dirty="0" smtClean="0"/>
              <a:t>печени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79810"/>
            <a:ext cx="5760640" cy="323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63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173</TotalTime>
  <Words>642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Здоровым быть здорово!</vt:lpstr>
      <vt:lpstr>Курение</vt:lpstr>
      <vt:lpstr>Вред курения</vt:lpstr>
      <vt:lpstr>Слайд 4</vt:lpstr>
      <vt:lpstr>Слайд 5</vt:lpstr>
      <vt:lpstr>Слайд 6</vt:lpstr>
      <vt:lpstr>Алкоголь</vt:lpstr>
      <vt:lpstr>Вред алкоголя</vt:lpstr>
      <vt:lpstr>Слайд 9</vt:lpstr>
      <vt:lpstr>Слайд 10</vt:lpstr>
      <vt:lpstr>Слайд 11</vt:lpstr>
      <vt:lpstr>Библиография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Здоровым быть здорово!</dc:title>
  <dc:creator>USER</dc:creator>
  <cp:lastModifiedBy>Lena</cp:lastModifiedBy>
  <cp:revision>17</cp:revision>
  <dcterms:created xsi:type="dcterms:W3CDTF">2016-01-22T16:39:49Z</dcterms:created>
  <dcterms:modified xsi:type="dcterms:W3CDTF">2016-02-04T22:53:14Z</dcterms:modified>
</cp:coreProperties>
</file>