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5A4E6-5C2E-410E-8937-87C52A2B033D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35488-1D94-4989-A9F5-1C41E893BA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484784"/>
            <a:ext cx="8501122" cy="17526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П</a:t>
            </a:r>
            <a:r>
              <a:rPr lang="ru-RU" sz="4000" dirty="0" smtClean="0"/>
              <a:t>ризнак </a:t>
            </a:r>
            <a:r>
              <a:rPr lang="ru-RU" sz="4000" dirty="0" smtClean="0"/>
              <a:t>перпендикулярности </a:t>
            </a:r>
            <a:r>
              <a:rPr lang="ru-RU" sz="4000" dirty="0" smtClean="0"/>
              <a:t>плоскостей</a:t>
            </a:r>
          </a:p>
          <a:p>
            <a:r>
              <a:rPr lang="ru-RU" sz="4000" dirty="0" smtClean="0"/>
              <a:t>Задача 57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4429132"/>
            <a:ext cx="6283092" cy="203132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Работу выполнили:</a:t>
            </a:r>
          </a:p>
          <a:p>
            <a:pPr algn="r"/>
            <a:r>
              <a:rPr lang="ru-RU" dirty="0" smtClean="0"/>
              <a:t>Трескина Татьяна и </a:t>
            </a:r>
            <a:r>
              <a:rPr lang="ru-RU" dirty="0" err="1" smtClean="0"/>
              <a:t>Бутакова</a:t>
            </a:r>
            <a:r>
              <a:rPr lang="ru-RU" dirty="0" smtClean="0"/>
              <a:t> Эльвира, ученицы 10 «А» класса</a:t>
            </a:r>
          </a:p>
          <a:p>
            <a:pPr algn="r"/>
            <a:r>
              <a:rPr lang="ru-RU" dirty="0" smtClean="0"/>
              <a:t>МБОУ СШ №</a:t>
            </a:r>
            <a:r>
              <a:rPr lang="ru-RU" dirty="0" smtClean="0"/>
              <a:t>1г</a:t>
            </a:r>
            <a:r>
              <a:rPr lang="ru-RU" dirty="0" smtClean="0"/>
              <a:t>. </a:t>
            </a:r>
            <a:r>
              <a:rPr lang="ru-RU" dirty="0" smtClean="0"/>
              <a:t>Архангельска  Архангельской области</a:t>
            </a:r>
          </a:p>
          <a:p>
            <a:pPr algn="r"/>
            <a:r>
              <a:rPr lang="ru-RU" dirty="0" smtClean="0"/>
              <a:t>Руководитель: Куприянович Марина Олеговна, </a:t>
            </a:r>
          </a:p>
          <a:p>
            <a:pPr algn="r"/>
            <a:r>
              <a:rPr lang="ru-RU" dirty="0" smtClean="0"/>
              <a:t>учитель математики высшей квалификационной категории МБОУ СШ № 1 г. Архангельска Архангельской области, </a:t>
            </a:r>
          </a:p>
          <a:p>
            <a:pPr algn="r"/>
            <a:r>
              <a:rPr lang="ru-RU" dirty="0" smtClean="0"/>
              <a:t>2016 год</a:t>
            </a:r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Задача №57 с 41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140968"/>
            <a:ext cx="8219256" cy="324036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800" i="1" dirty="0" smtClean="0"/>
              <a:t>Из вершин А и В острых углов прямоугольного треугольника АВС восставлены  перпендикуляры АА</a:t>
            </a:r>
            <a:r>
              <a:rPr lang="en-US" sz="2800" i="1" baseline="-25000" dirty="0" smtClean="0"/>
              <a:t>1 </a:t>
            </a:r>
            <a:r>
              <a:rPr lang="en-US" sz="2800" i="1" dirty="0" smtClean="0"/>
              <a:t> </a:t>
            </a:r>
            <a:r>
              <a:rPr lang="ru-RU" sz="2800" i="1" dirty="0" smtClean="0"/>
              <a:t>и ВВ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 к плоскости треугольника. Найдите расстояние от вершины  С  до середины отрезка А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В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, если А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С = 4м, А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А = 3м, В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С = 6м, В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В = 2м и отрезок  А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В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 не пересекает плоскость треугольника.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13285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 smtClean="0"/>
              <a:t>Условие: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4040188" cy="639762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ДАНО: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Δ</a:t>
            </a:r>
            <a:r>
              <a:rPr lang="ru-RU" dirty="0" smtClean="0"/>
              <a:t>АВС – прямоугольный,</a:t>
            </a:r>
          </a:p>
          <a:p>
            <a:r>
              <a:rPr lang="ru-RU" dirty="0" smtClean="0"/>
              <a:t>АА</a:t>
            </a:r>
            <a:r>
              <a:rPr lang="en-US" baseline="-25000" dirty="0" smtClean="0"/>
              <a:t>1 </a:t>
            </a:r>
            <a:r>
              <a:rPr lang="en-US" dirty="0" smtClean="0"/>
              <a:t> </a:t>
            </a:r>
            <a:r>
              <a:rPr lang="ru-RU" dirty="0" smtClean="0"/>
              <a:t>⊥ ВВ</a:t>
            </a:r>
            <a:r>
              <a:rPr lang="ru-RU" baseline="-25000" dirty="0" smtClean="0"/>
              <a:t>1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</a:t>
            </a:r>
            <a:r>
              <a:rPr lang="ru-RU" baseline="-25000" dirty="0" smtClean="0"/>
              <a:t>1</a:t>
            </a:r>
            <a:r>
              <a:rPr lang="ru-RU" dirty="0" smtClean="0"/>
              <a:t>С = 4м</a:t>
            </a:r>
          </a:p>
          <a:p>
            <a:r>
              <a:rPr lang="ru-RU" dirty="0" smtClean="0"/>
              <a:t>А</a:t>
            </a:r>
            <a:r>
              <a:rPr lang="ru-RU" baseline="-25000" dirty="0" smtClean="0"/>
              <a:t>1</a:t>
            </a:r>
            <a:r>
              <a:rPr lang="ru-RU" dirty="0" smtClean="0"/>
              <a:t>А = 3м</a:t>
            </a:r>
          </a:p>
          <a:p>
            <a:r>
              <a:rPr lang="ru-RU" dirty="0" smtClean="0"/>
              <a:t>В</a:t>
            </a:r>
            <a:r>
              <a:rPr lang="ru-RU" baseline="-25000" dirty="0" smtClean="0"/>
              <a:t>1</a:t>
            </a:r>
            <a:r>
              <a:rPr lang="ru-RU" dirty="0" smtClean="0"/>
              <a:t>С = 6м</a:t>
            </a:r>
          </a:p>
          <a:p>
            <a:r>
              <a:rPr lang="ru-RU" dirty="0" smtClean="0"/>
              <a:t>В</a:t>
            </a:r>
            <a:r>
              <a:rPr lang="ru-RU" baseline="-25000" dirty="0" smtClean="0"/>
              <a:t>1</a:t>
            </a:r>
            <a:r>
              <a:rPr lang="ru-RU" dirty="0" smtClean="0"/>
              <a:t>В = 2м</a:t>
            </a:r>
          </a:p>
          <a:p>
            <a:r>
              <a:rPr lang="ru-RU" dirty="0" smtClean="0"/>
              <a:t>А</a:t>
            </a:r>
            <a:r>
              <a:rPr lang="ru-RU" baseline="-25000" dirty="0" smtClean="0"/>
              <a:t>1</a:t>
            </a:r>
            <a:r>
              <a:rPr lang="ru-RU" dirty="0" smtClean="0"/>
              <a:t>В</a:t>
            </a:r>
            <a:r>
              <a:rPr lang="ru-RU" baseline="-25000" dirty="0" smtClean="0"/>
              <a:t>1</a:t>
            </a:r>
            <a:r>
              <a:rPr lang="ru-RU" dirty="0" smtClean="0"/>
              <a:t> не пересекает </a:t>
            </a:r>
            <a:r>
              <a:rPr lang="el-GR" dirty="0" smtClean="0"/>
              <a:t>α</a:t>
            </a:r>
            <a:endParaRPr lang="ru-RU" dirty="0" smtClean="0"/>
          </a:p>
          <a:p>
            <a:r>
              <a:rPr lang="el-GR" dirty="0" smtClean="0"/>
              <a:t>Δ</a:t>
            </a:r>
            <a:r>
              <a:rPr lang="ru-RU" dirty="0" smtClean="0"/>
              <a:t>АВС принадлежит </a:t>
            </a:r>
            <a:r>
              <a:rPr lang="el-GR" dirty="0" smtClean="0"/>
              <a:t>α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041775" cy="639762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НАЙТИ: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СК</a:t>
            </a:r>
            <a:r>
              <a:rPr lang="ru-RU" baseline="-25000" dirty="0" smtClean="0"/>
              <a:t>1</a:t>
            </a:r>
            <a:r>
              <a:rPr lang="ru-RU" dirty="0" smtClean="0"/>
              <a:t> = ?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>
            <a:stCxn id="3" idx="0"/>
          </p:cNvCxnSpPr>
          <p:nvPr/>
        </p:nvCxnSpPr>
        <p:spPr>
          <a:xfrm>
            <a:off x="4680012" y="2564904"/>
            <a:ext cx="36004" cy="21602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ru-RU" dirty="0" smtClean="0"/>
              <a:t>РИСУНОК: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2564904"/>
            <a:ext cx="5832648" cy="3096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411760" y="4005064"/>
            <a:ext cx="5184576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763688" y="4005064"/>
            <a:ext cx="648072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1763688" y="2564904"/>
            <a:ext cx="648072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790153" y="2564904"/>
            <a:ext cx="5806183" cy="3068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>
            <a:endCxn id="3" idx="0"/>
          </p:cNvCxnSpPr>
          <p:nvPr/>
        </p:nvCxnSpPr>
        <p:spPr>
          <a:xfrm flipV="1">
            <a:off x="1763688" y="2564904"/>
            <a:ext cx="2916324" cy="30963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1763688" y="4697760"/>
            <a:ext cx="2952328" cy="9634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4355976" y="4293096"/>
            <a:ext cx="36004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4355976" y="4437112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499992" y="2060848"/>
            <a:ext cx="5084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К</a:t>
            </a:r>
            <a:r>
              <a:rPr lang="ru-RU" sz="2800" b="1" i="1" baseline="-25000" dirty="0" smtClean="0"/>
              <a:t>1</a:t>
            </a:r>
            <a:endParaRPr lang="ru-RU" sz="2800" b="1" i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236296" y="2060848"/>
            <a:ext cx="772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А</a:t>
            </a:r>
            <a:r>
              <a:rPr lang="ru-RU" sz="2800" b="1" i="1" baseline="-25000" dirty="0" smtClean="0"/>
              <a:t>1</a:t>
            </a:r>
            <a:endParaRPr lang="ru-RU" sz="2800" b="1" i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547664" y="2060848"/>
            <a:ext cx="5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 </a:t>
            </a:r>
            <a:r>
              <a:rPr lang="ru-RU" sz="2800" b="1" i="1" dirty="0" smtClean="0"/>
              <a:t>В</a:t>
            </a:r>
            <a:r>
              <a:rPr lang="ru-RU" sz="2800" b="1" i="1" baseline="-25000" dirty="0" smtClean="0"/>
              <a:t>1</a:t>
            </a:r>
            <a:endParaRPr lang="ru-RU" sz="2800" b="1" i="1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7524328" y="5517232"/>
            <a:ext cx="700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А</a:t>
            </a:r>
            <a:endParaRPr lang="ru-RU" sz="2800" b="1" i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4788024" y="4293096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К</a:t>
            </a:r>
            <a:endParaRPr lang="ru-RU" sz="2800" b="1" i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403648" y="5517232"/>
            <a:ext cx="370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С</a:t>
            </a:r>
            <a:endParaRPr lang="ru-RU" sz="2800" b="1" i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339752" y="3501008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В</a:t>
            </a:r>
            <a:endParaRPr lang="ru-RU" sz="2800" b="1" i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051720" y="30689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2</a:t>
            </a:r>
            <a:endParaRPr lang="ru-RU" b="1" i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364088" y="508518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2</a:t>
            </a:r>
            <a:endParaRPr lang="ru-RU" b="1" i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7668344" y="38610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3</a:t>
            </a:r>
            <a:endParaRPr lang="ru-RU" b="1" i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5364088" y="321297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4</a:t>
            </a:r>
            <a:endParaRPr lang="ru-RU" b="1" i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876256" y="4581128"/>
            <a:ext cx="504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/>
              <a:t>α</a:t>
            </a:r>
            <a:endParaRPr lang="ru-RU" sz="2800" b="1" i="1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403648" y="1556792"/>
            <a:ext cx="5688632" cy="45693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Пусть СК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 – </a:t>
            </a:r>
            <a:r>
              <a:rPr lang="en-US" sz="2800" dirty="0" smtClean="0"/>
              <a:t>S</a:t>
            </a:r>
            <a:r>
              <a:rPr lang="ru-RU" sz="2800" dirty="0" smtClean="0"/>
              <a:t> =</a:t>
            </a:r>
            <a:r>
              <a:rPr lang="en-US" sz="2800" dirty="0" smtClean="0"/>
              <a:t>&gt;</a:t>
            </a:r>
            <a:r>
              <a:rPr lang="ru-RU" sz="2800" dirty="0" smtClean="0"/>
              <a:t>                                    ,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т.к.   </a:t>
            </a:r>
            <a:r>
              <a:rPr lang="el-GR" sz="2800" dirty="0" smtClean="0"/>
              <a:t>Δ</a:t>
            </a:r>
            <a:r>
              <a:rPr lang="ru-RU" sz="2800" dirty="0" smtClean="0"/>
              <a:t>К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КС- </a:t>
            </a:r>
            <a:r>
              <a:rPr lang="ru-RU" sz="2800" dirty="0" err="1" smtClean="0"/>
              <a:t>прямоуг</a:t>
            </a:r>
            <a:r>
              <a:rPr lang="ru-RU" sz="2800" dirty="0" smtClean="0"/>
              <a:t>. (К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К ⊥ АВ)</a:t>
            </a:r>
            <a:r>
              <a:rPr lang="ru-RU" sz="2800" baseline="-25000" dirty="0" smtClean="0"/>
              <a:t> .</a:t>
            </a:r>
          </a:p>
          <a:p>
            <a:pPr>
              <a:buNone/>
            </a:pPr>
            <a:r>
              <a:rPr lang="ru-RU" sz="2800" dirty="0" smtClean="0"/>
              <a:t>АА</a:t>
            </a:r>
            <a:r>
              <a:rPr lang="ru-RU" sz="2800" baseline="-25000" dirty="0" smtClean="0"/>
              <a:t>1  </a:t>
            </a:r>
            <a:r>
              <a:rPr lang="ru-RU" sz="2800" dirty="0" smtClean="0"/>
              <a:t>∥ КК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 ∥ ВВ</a:t>
            </a:r>
            <a:r>
              <a:rPr lang="ru-RU" sz="2800" baseline="-25000" dirty="0" smtClean="0"/>
              <a:t>1</a:t>
            </a:r>
          </a:p>
          <a:p>
            <a:pPr>
              <a:buNone/>
            </a:pPr>
            <a:r>
              <a:rPr lang="ru-RU" sz="2800" dirty="0" smtClean="0"/>
              <a:t>АА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В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В – трапеция , а  КК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 – средняя линия, т.к. К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-середина А</a:t>
            </a:r>
            <a:r>
              <a:rPr lang="ru-RU" sz="2800" baseline="-25000" dirty="0" smtClean="0"/>
              <a:t>1</a:t>
            </a:r>
            <a:r>
              <a:rPr lang="ru-RU" sz="2800" dirty="0" smtClean="0"/>
              <a:t>В</a:t>
            </a:r>
            <a:r>
              <a:rPr lang="ru-RU" sz="2800" baseline="-25000" dirty="0" smtClean="0"/>
              <a:t>1.</a:t>
            </a:r>
          </a:p>
          <a:p>
            <a:pPr>
              <a:buNone/>
            </a:pPr>
            <a:endParaRPr lang="ru-RU" sz="2300" baseline="-25000" dirty="0" smtClean="0"/>
          </a:p>
          <a:p>
            <a:pPr>
              <a:buNone/>
            </a:pPr>
            <a:endParaRPr lang="ru-RU" sz="2300" baseline="-25000" dirty="0" smtClean="0"/>
          </a:p>
          <a:p>
            <a:pPr>
              <a:buNone/>
            </a:pPr>
            <a:endParaRPr lang="ru-RU" sz="2300" baseline="-25000" dirty="0" smtClean="0"/>
          </a:p>
          <a:p>
            <a:pPr>
              <a:buNone/>
            </a:pPr>
            <a:endParaRPr lang="ru-RU" sz="2300" dirty="0" smtClean="0"/>
          </a:p>
          <a:p>
            <a:pPr>
              <a:buNone/>
            </a:pPr>
            <a:endParaRPr lang="ru-RU" sz="23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484784"/>
            <a:ext cx="276536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25143"/>
            <a:ext cx="4752528" cy="9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ru-RU" dirty="0" smtClean="0"/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 </a:t>
            </a:r>
            <a:r>
              <a:rPr lang="el-GR" dirty="0" smtClean="0"/>
              <a:t>Δ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el-GR" dirty="0" smtClean="0"/>
              <a:t>Δ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el-GR" dirty="0" smtClean="0"/>
              <a:t>Δ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СК= 0,5 АВ</a:t>
            </a:r>
          </a:p>
          <a:p>
            <a:pPr>
              <a:buNone/>
            </a:pPr>
            <a:r>
              <a:rPr lang="ru-RU" dirty="0" smtClean="0"/>
              <a:t>СК= 0,5*             ,                       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Ответ: 4(м)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91276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204864"/>
            <a:ext cx="691276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780928"/>
            <a:ext cx="689116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3861048"/>
            <a:ext cx="108595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3645024"/>
            <a:ext cx="467489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ru-RU" dirty="0" smtClean="0"/>
              <a:t>Геометрия. 10-11 классы: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 / А.В.Погорелов. – 9-е. изд. – М. : Просвещение, 2009. – 175 с. : ил.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269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Задача №57 с 41</vt:lpstr>
      <vt:lpstr>Слайд 3</vt:lpstr>
      <vt:lpstr>РИСУНОК:</vt:lpstr>
      <vt:lpstr>РЕШЕНИЕ:</vt:lpstr>
      <vt:lpstr>РЕШЕНИЕ: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</dc:creator>
  <cp:lastModifiedBy>Lena</cp:lastModifiedBy>
  <cp:revision>13</cp:revision>
  <dcterms:created xsi:type="dcterms:W3CDTF">2016-01-22T19:50:15Z</dcterms:created>
  <dcterms:modified xsi:type="dcterms:W3CDTF">2016-02-05T12:51:08Z</dcterms:modified>
</cp:coreProperties>
</file>