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0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233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3248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24207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209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4578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1396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437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55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873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927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235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783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229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469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15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676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3BC5842-B095-4DA9-A1F8-22D8A89807B2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09ED8-DF74-4311-BBC3-D3E874727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9137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8077" y="1033153"/>
            <a:ext cx="8825658" cy="2616072"/>
          </a:xfrm>
        </p:spPr>
        <p:txBody>
          <a:bodyPr/>
          <a:lstStyle/>
          <a:p>
            <a:r>
              <a:rPr lang="ru-RU" dirty="0" smtClean="0"/>
              <a:t>Координаты середины отрезка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96987" y="3918857"/>
            <a:ext cx="8095013" cy="2018805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 smtClean="0"/>
              <a:t>Презентацию подготовил: Маклаков Николай,</a:t>
            </a:r>
          </a:p>
          <a:p>
            <a:pPr algn="r"/>
            <a:r>
              <a:rPr lang="ru-RU" dirty="0" smtClean="0"/>
              <a:t>ученик 10а класса </a:t>
            </a:r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№1</a:t>
            </a:r>
          </a:p>
          <a:p>
            <a:pPr algn="r"/>
            <a:r>
              <a:rPr lang="en-US" dirty="0" smtClean="0"/>
              <a:t> </a:t>
            </a:r>
            <a:r>
              <a:rPr lang="ru-RU" dirty="0" smtClean="0"/>
              <a:t>г.Архангельска  Архангельской области</a:t>
            </a:r>
          </a:p>
          <a:p>
            <a:pPr algn="r"/>
            <a:r>
              <a:rPr lang="ru-RU" dirty="0" smtClean="0"/>
              <a:t>Руководитель: </a:t>
            </a:r>
            <a:r>
              <a:rPr lang="ru-RU" dirty="0" err="1" smtClean="0"/>
              <a:t>куприянович</a:t>
            </a:r>
            <a:r>
              <a:rPr lang="ru-RU" dirty="0" smtClean="0"/>
              <a:t> марина </a:t>
            </a:r>
            <a:r>
              <a:rPr lang="ru-RU" dirty="0" err="1" smtClean="0"/>
              <a:t>олеговна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Учитель математики высшей квалификационной категории</a:t>
            </a:r>
          </a:p>
          <a:p>
            <a:pPr algn="r"/>
            <a:r>
              <a:rPr lang="ru-RU" dirty="0" err="1" smtClean="0"/>
              <a:t>Мбоу</a:t>
            </a:r>
            <a:r>
              <a:rPr lang="ru-RU" dirty="0" smtClean="0"/>
              <a:t> </a:t>
            </a:r>
            <a:r>
              <a:rPr lang="ru-RU" dirty="0" err="1" smtClean="0"/>
              <a:t>сш</a:t>
            </a:r>
            <a:r>
              <a:rPr lang="ru-RU" dirty="0" smtClean="0"/>
              <a:t> № 1 г. </a:t>
            </a:r>
            <a:r>
              <a:rPr lang="ru-RU" dirty="0" err="1" smtClean="0"/>
              <a:t>архангельска</a:t>
            </a:r>
            <a:r>
              <a:rPr lang="ru-RU" dirty="0" smtClean="0"/>
              <a:t> архангельской области, </a:t>
            </a:r>
          </a:p>
          <a:p>
            <a:pPr algn="r"/>
            <a:r>
              <a:rPr lang="ru-RU" dirty="0" smtClean="0"/>
              <a:t>2016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37576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92D050"/>
                </a:solidFill>
              </a:rPr>
              <a:t>Координаты середины отрезка</a:t>
            </a:r>
            <a:r>
              <a:rPr lang="ru-RU" sz="4000" dirty="0">
                <a:solidFill>
                  <a:srgbClr val="92D050"/>
                </a:solidFill>
              </a:rPr>
              <a:t> равны </a:t>
            </a:r>
            <a:r>
              <a:rPr lang="ru-RU" sz="4000" dirty="0" err="1">
                <a:solidFill>
                  <a:srgbClr val="92D050"/>
                </a:solidFill>
              </a:rPr>
              <a:t>полусуммам</a:t>
            </a:r>
            <a:r>
              <a:rPr lang="ru-RU" sz="4000" dirty="0">
                <a:solidFill>
                  <a:srgbClr val="92D050"/>
                </a:solidFill>
              </a:rPr>
              <a:t> координат его </a:t>
            </a:r>
            <a:r>
              <a:rPr lang="ru-RU" sz="4000" dirty="0" smtClean="0">
                <a:solidFill>
                  <a:srgbClr val="92D050"/>
                </a:solidFill>
              </a:rPr>
              <a:t>концов</a:t>
            </a:r>
            <a:endParaRPr lang="ru-RU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2081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27925" cy="1400530"/>
          </a:xfrm>
        </p:spPr>
        <p:txBody>
          <a:bodyPr/>
          <a:lstStyle/>
          <a:p>
            <a:pPr algn="ctr"/>
            <a:r>
              <a:rPr lang="ru-RU" dirty="0" smtClean="0"/>
              <a:t>Как вычислить координаты середины отрезка?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8000" dirty="0" smtClean="0">
                <a:solidFill>
                  <a:srgbClr val="92D050"/>
                </a:solidFill>
              </a:rPr>
              <a:t>Х </a:t>
            </a:r>
            <a:r>
              <a:rPr lang="ru-RU" sz="8000" baseline="-25000" dirty="0" smtClean="0">
                <a:solidFill>
                  <a:srgbClr val="92D050"/>
                </a:solidFill>
              </a:rPr>
              <a:t>с </a:t>
            </a:r>
            <a:r>
              <a:rPr lang="ru-RU" sz="8000" dirty="0" smtClean="0">
                <a:solidFill>
                  <a:srgbClr val="92D050"/>
                </a:solidFill>
              </a:rPr>
              <a:t>= </a:t>
            </a:r>
            <a:r>
              <a:rPr lang="ru-RU" sz="8000" dirty="0" smtClean="0">
                <a:solidFill>
                  <a:srgbClr val="92D050"/>
                </a:solidFill>
              </a:rPr>
              <a:t>(Х</a:t>
            </a:r>
            <a:r>
              <a:rPr lang="ru-RU" sz="8000" baseline="-25000" dirty="0" smtClean="0">
                <a:solidFill>
                  <a:srgbClr val="92D050"/>
                </a:solidFill>
              </a:rPr>
              <a:t>1</a:t>
            </a:r>
            <a:r>
              <a:rPr lang="ru-RU" sz="8000" dirty="0" smtClean="0">
                <a:solidFill>
                  <a:srgbClr val="92D050"/>
                </a:solidFill>
              </a:rPr>
              <a:t>+Х</a:t>
            </a:r>
            <a:r>
              <a:rPr lang="ru-RU" sz="8000" baseline="-25000" dirty="0" smtClean="0">
                <a:solidFill>
                  <a:srgbClr val="92D050"/>
                </a:solidFill>
              </a:rPr>
              <a:t>2</a:t>
            </a:r>
            <a:r>
              <a:rPr lang="ru-RU" sz="8000" dirty="0" smtClean="0">
                <a:solidFill>
                  <a:srgbClr val="92D050"/>
                </a:solidFill>
              </a:rPr>
              <a:t>) :2</a:t>
            </a:r>
            <a:br>
              <a:rPr lang="ru-RU" sz="8000" dirty="0" smtClean="0">
                <a:solidFill>
                  <a:srgbClr val="92D050"/>
                </a:solidFill>
              </a:rPr>
            </a:br>
            <a:r>
              <a:rPr lang="ru-RU" sz="8000" dirty="0" smtClean="0">
                <a:solidFill>
                  <a:srgbClr val="92D050"/>
                </a:solidFill>
              </a:rPr>
              <a:t>У</a:t>
            </a:r>
            <a:r>
              <a:rPr lang="ru-RU" sz="8000" baseline="-25000" dirty="0" smtClean="0">
                <a:solidFill>
                  <a:srgbClr val="92D050"/>
                </a:solidFill>
              </a:rPr>
              <a:t>с </a:t>
            </a:r>
            <a:r>
              <a:rPr lang="ru-RU" sz="8000" dirty="0" smtClean="0">
                <a:solidFill>
                  <a:srgbClr val="92D050"/>
                </a:solidFill>
              </a:rPr>
              <a:t>= </a:t>
            </a:r>
            <a:r>
              <a:rPr lang="ru-RU" sz="8000" dirty="0" smtClean="0">
                <a:solidFill>
                  <a:srgbClr val="92D050"/>
                </a:solidFill>
              </a:rPr>
              <a:t>(У</a:t>
            </a:r>
            <a:r>
              <a:rPr lang="ru-RU" sz="8000" baseline="-25000" dirty="0" smtClean="0">
                <a:solidFill>
                  <a:srgbClr val="92D050"/>
                </a:solidFill>
              </a:rPr>
              <a:t>1</a:t>
            </a:r>
            <a:r>
              <a:rPr lang="ru-RU" sz="8000" dirty="0" smtClean="0">
                <a:solidFill>
                  <a:srgbClr val="92D050"/>
                </a:solidFill>
              </a:rPr>
              <a:t>+У</a:t>
            </a:r>
            <a:r>
              <a:rPr lang="ru-RU" sz="8000" baseline="-25000" dirty="0" smtClean="0">
                <a:solidFill>
                  <a:srgbClr val="92D050"/>
                </a:solidFill>
              </a:rPr>
              <a:t>2</a:t>
            </a:r>
            <a:r>
              <a:rPr lang="ru-RU" sz="8000" dirty="0" smtClean="0">
                <a:solidFill>
                  <a:srgbClr val="92D050"/>
                </a:solidFill>
              </a:rPr>
              <a:t>) :2</a:t>
            </a:r>
            <a:br>
              <a:rPr lang="ru-RU" sz="8000" dirty="0" smtClean="0">
                <a:solidFill>
                  <a:srgbClr val="92D050"/>
                </a:solidFill>
              </a:rPr>
            </a:br>
            <a:r>
              <a:rPr lang="en-US" sz="8000" dirty="0" smtClean="0">
                <a:solidFill>
                  <a:srgbClr val="92D050"/>
                </a:solidFill>
              </a:rPr>
              <a:t>Z</a:t>
            </a:r>
            <a:r>
              <a:rPr lang="ru-RU" sz="8000" baseline="-25000" dirty="0" smtClean="0">
                <a:solidFill>
                  <a:srgbClr val="92D050"/>
                </a:solidFill>
              </a:rPr>
              <a:t>с </a:t>
            </a:r>
            <a:r>
              <a:rPr lang="en-US" sz="8000" dirty="0" smtClean="0">
                <a:solidFill>
                  <a:srgbClr val="92D050"/>
                </a:solidFill>
              </a:rPr>
              <a:t>=</a:t>
            </a:r>
            <a:r>
              <a:rPr lang="ru-RU" sz="8000" dirty="0" smtClean="0">
                <a:solidFill>
                  <a:srgbClr val="92D050"/>
                </a:solidFill>
              </a:rPr>
              <a:t>  </a:t>
            </a:r>
            <a:r>
              <a:rPr lang="ru-RU" sz="8000" dirty="0" smtClean="0">
                <a:solidFill>
                  <a:srgbClr val="92D050"/>
                </a:solidFill>
              </a:rPr>
              <a:t>(</a:t>
            </a:r>
            <a:r>
              <a:rPr lang="en-US" sz="8000" dirty="0" smtClean="0">
                <a:solidFill>
                  <a:srgbClr val="92D050"/>
                </a:solidFill>
              </a:rPr>
              <a:t>Z</a:t>
            </a:r>
            <a:r>
              <a:rPr lang="en-US" sz="8000" baseline="-25000" dirty="0" smtClean="0">
                <a:solidFill>
                  <a:srgbClr val="92D050"/>
                </a:solidFill>
              </a:rPr>
              <a:t>1</a:t>
            </a:r>
            <a:r>
              <a:rPr lang="ru-RU" sz="8000" dirty="0" smtClean="0">
                <a:solidFill>
                  <a:srgbClr val="92D050"/>
                </a:solidFill>
              </a:rPr>
              <a:t>+</a:t>
            </a:r>
            <a:r>
              <a:rPr lang="en-US" sz="8000" dirty="0" smtClean="0">
                <a:solidFill>
                  <a:srgbClr val="92D050"/>
                </a:solidFill>
              </a:rPr>
              <a:t>Z</a:t>
            </a:r>
            <a:r>
              <a:rPr lang="en-US" sz="8000" baseline="-25000" dirty="0" smtClean="0">
                <a:solidFill>
                  <a:srgbClr val="92D050"/>
                </a:solidFill>
              </a:rPr>
              <a:t>2</a:t>
            </a:r>
            <a:r>
              <a:rPr lang="ru-RU" sz="8000" dirty="0" smtClean="0">
                <a:solidFill>
                  <a:srgbClr val="92D050"/>
                </a:solidFill>
              </a:rPr>
              <a:t>) :</a:t>
            </a:r>
            <a:r>
              <a:rPr lang="en-US" sz="8000" dirty="0" smtClean="0">
                <a:solidFill>
                  <a:srgbClr val="92D050"/>
                </a:solidFill>
              </a:rPr>
              <a:t>2</a:t>
            </a:r>
            <a:endParaRPr lang="ru-RU" sz="80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3554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437" y="1661033"/>
            <a:ext cx="10653259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92D050"/>
                </a:solidFill>
              </a:rPr>
              <a:t>А(4;4;4)  </a:t>
            </a:r>
            <a:r>
              <a:rPr lang="en-US" sz="3600" dirty="0" smtClean="0">
                <a:solidFill>
                  <a:srgbClr val="92D050"/>
                </a:solidFill>
              </a:rPr>
              <a:t>B</a:t>
            </a:r>
            <a:r>
              <a:rPr lang="ru-RU" sz="3600" dirty="0" smtClean="0">
                <a:solidFill>
                  <a:srgbClr val="92D050"/>
                </a:solidFill>
              </a:rPr>
              <a:t>(2;2;1)</a:t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/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>Х= (4+2):2 =3</a:t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>У= (4+2):2 =3</a:t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>Z</a:t>
            </a:r>
            <a:r>
              <a:rPr lang="ru-RU" sz="3600" dirty="0" smtClean="0">
                <a:solidFill>
                  <a:srgbClr val="92D050"/>
                </a:solidFill>
              </a:rPr>
              <a:t>= (4+1):2 =2,5</a:t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/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92D050"/>
                </a:solidFill>
              </a:rPr>
              <a:t>Координаты середины отрезка АВ (3;3;2,5)</a:t>
            </a:r>
            <a:endParaRPr lang="ru-RU" sz="36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12463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№9 стр. 60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853248"/>
            <a:ext cx="7749744" cy="43951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92D050"/>
                </a:solidFill>
              </a:rPr>
              <a:t>Решение:</a:t>
            </a:r>
            <a:br>
              <a:rPr lang="ru-RU" u="sng" dirty="0" smtClean="0">
                <a:solidFill>
                  <a:srgbClr val="92D050"/>
                </a:solidFill>
              </a:rPr>
            </a:br>
            <a:r>
              <a:rPr lang="ru-RU" u="sng" dirty="0" smtClean="0">
                <a:solidFill>
                  <a:srgbClr val="92D050"/>
                </a:solidFill>
              </a:rPr>
              <a:t/>
            </a:r>
            <a:br>
              <a:rPr lang="ru-RU" u="sng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1)</a:t>
            </a:r>
            <a:r>
              <a:rPr lang="ru-RU" dirty="0"/>
              <a:t> </a:t>
            </a:r>
            <a:r>
              <a:rPr lang="ru-RU" dirty="0">
                <a:solidFill>
                  <a:srgbClr val="92D050"/>
                </a:solidFill>
              </a:rPr>
              <a:t>По свойству диагоналей четырехугольника ABCD — параллелограмм, если координаты середин отрезков АС и BD, совпадают</a:t>
            </a:r>
            <a:r>
              <a:rPr lang="ru-RU" dirty="0" smtClean="0">
                <a:solidFill>
                  <a:srgbClr val="92D050"/>
                </a:solidFill>
              </a:rPr>
              <a:t>.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Пусть середина отрезка </a:t>
            </a:r>
            <a:r>
              <a:rPr lang="ru-RU" dirty="0" smtClean="0">
                <a:solidFill>
                  <a:srgbClr val="92D050"/>
                </a:solidFill>
              </a:rPr>
              <a:t>точка  </a:t>
            </a:r>
            <a:r>
              <a:rPr lang="en-US" dirty="0" smtClean="0">
                <a:solidFill>
                  <a:srgbClr val="92D050"/>
                </a:solidFill>
              </a:rPr>
              <a:t>E</a:t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2)</a:t>
            </a:r>
            <a:r>
              <a:rPr lang="ru-RU" dirty="0" smtClean="0">
                <a:solidFill>
                  <a:srgbClr val="92D050"/>
                </a:solidFill>
              </a:rPr>
              <a:t> Отрезок </a:t>
            </a:r>
            <a:r>
              <a:rPr lang="en-US" dirty="0" smtClean="0">
                <a:solidFill>
                  <a:srgbClr val="92D050"/>
                </a:solidFill>
              </a:rPr>
              <a:t>AC</a:t>
            </a:r>
            <a:r>
              <a:rPr lang="ru-RU" dirty="0" smtClean="0">
                <a:solidFill>
                  <a:srgbClr val="92D050"/>
                </a:solidFill>
              </a:rPr>
              <a:t>: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Х=(1+1):2 =1  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ru-RU" dirty="0" smtClean="0">
                <a:solidFill>
                  <a:srgbClr val="92D050"/>
                </a:solidFill>
              </a:rPr>
              <a:t>У=(3+1):2 =2   </a:t>
            </a:r>
            <a:r>
              <a:rPr lang="en-US" dirty="0" smtClean="0">
                <a:solidFill>
                  <a:srgbClr val="92D050"/>
                </a:solidFill>
              </a:rPr>
              <a:t>Z=</a:t>
            </a:r>
            <a:r>
              <a:rPr lang="ru-RU" dirty="0" smtClean="0">
                <a:solidFill>
                  <a:srgbClr val="92D050"/>
                </a:solidFill>
              </a:rPr>
              <a:t>(2+4):2 =3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Е</a:t>
            </a:r>
            <a:r>
              <a:rPr lang="ru-RU" baseline="-25000" dirty="0" smtClean="0">
                <a:solidFill>
                  <a:srgbClr val="92D050"/>
                </a:solidFill>
              </a:rPr>
              <a:t>1</a:t>
            </a:r>
            <a:r>
              <a:rPr lang="ru-RU" dirty="0" smtClean="0">
                <a:solidFill>
                  <a:srgbClr val="92D050"/>
                </a:solidFill>
              </a:rPr>
              <a:t>(1;2;3)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3) Отрезок </a:t>
            </a:r>
            <a:r>
              <a:rPr lang="en-US" dirty="0" smtClean="0">
                <a:solidFill>
                  <a:srgbClr val="92D050"/>
                </a:solidFill>
              </a:rPr>
              <a:t>BD</a:t>
            </a:r>
            <a:r>
              <a:rPr lang="ru-RU" dirty="0" smtClean="0">
                <a:solidFill>
                  <a:srgbClr val="92D050"/>
                </a:solidFill>
              </a:rPr>
              <a:t>: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Х=(0+2):2 =1   У=(2+2):2 =2   </a:t>
            </a:r>
            <a:r>
              <a:rPr lang="en-US" dirty="0" smtClean="0">
                <a:solidFill>
                  <a:srgbClr val="92D050"/>
                </a:solidFill>
              </a:rPr>
              <a:t>Z</a:t>
            </a:r>
            <a:r>
              <a:rPr lang="ru-RU" dirty="0" smtClean="0">
                <a:solidFill>
                  <a:srgbClr val="92D050"/>
                </a:solidFill>
              </a:rPr>
              <a:t>=(4+2):2 =3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Е</a:t>
            </a:r>
            <a:r>
              <a:rPr lang="ru-RU" baseline="-25000" dirty="0" smtClean="0">
                <a:solidFill>
                  <a:srgbClr val="92D050"/>
                </a:solidFill>
              </a:rPr>
              <a:t>2</a:t>
            </a:r>
            <a:r>
              <a:rPr lang="ru-RU" dirty="0" smtClean="0">
                <a:solidFill>
                  <a:srgbClr val="92D050"/>
                </a:solidFill>
              </a:rPr>
              <a:t>(1;2;3</a:t>
            </a:r>
            <a:r>
              <a:rPr lang="ru-RU" dirty="0" smtClean="0">
                <a:solidFill>
                  <a:srgbClr val="92D050"/>
                </a:solidFill>
              </a:rPr>
              <a:t>)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4)Т.к. Е</a:t>
            </a:r>
            <a:r>
              <a:rPr lang="ru-RU" baseline="-25000" dirty="0" smtClean="0">
                <a:solidFill>
                  <a:srgbClr val="92D050"/>
                </a:solidFill>
              </a:rPr>
              <a:t>1</a:t>
            </a:r>
            <a:r>
              <a:rPr lang="ru-RU" dirty="0" smtClean="0">
                <a:solidFill>
                  <a:srgbClr val="92D050"/>
                </a:solidFill>
              </a:rPr>
              <a:t> =</a:t>
            </a:r>
            <a:r>
              <a:rPr lang="en-US" dirty="0" smtClean="0">
                <a:solidFill>
                  <a:srgbClr val="92D050"/>
                </a:solidFill>
              </a:rPr>
              <a:t> E</a:t>
            </a:r>
            <a:r>
              <a:rPr lang="en-US" baseline="-25000" dirty="0" smtClean="0">
                <a:solidFill>
                  <a:srgbClr val="92D050"/>
                </a:solidFill>
              </a:rPr>
              <a:t>2</a:t>
            </a:r>
            <a:r>
              <a:rPr lang="ru-RU" dirty="0" smtClean="0">
                <a:solidFill>
                  <a:srgbClr val="92D050"/>
                </a:solidFill>
              </a:rPr>
              <a:t>, то </a:t>
            </a:r>
            <a:r>
              <a:rPr lang="en-US" dirty="0" smtClean="0">
                <a:solidFill>
                  <a:srgbClr val="92D050"/>
                </a:solidFill>
              </a:rPr>
              <a:t>ABCD</a:t>
            </a:r>
            <a:r>
              <a:rPr lang="ru-RU" dirty="0" smtClean="0">
                <a:solidFill>
                  <a:srgbClr val="92D050"/>
                </a:solidFill>
              </a:rPr>
              <a:t>-  </a:t>
            </a:r>
            <a:r>
              <a:rPr lang="ru-RU" dirty="0" smtClean="0">
                <a:solidFill>
                  <a:srgbClr val="92D050"/>
                </a:solidFill>
              </a:rPr>
              <a:t>параллелограм</a:t>
            </a:r>
            <a:r>
              <a:rPr lang="ru-RU" dirty="0" smtClean="0">
                <a:solidFill>
                  <a:srgbClr val="92D050"/>
                </a:solidFill>
              </a:rPr>
              <a:t>м</a:t>
            </a:r>
            <a:r>
              <a:rPr lang="ru-RU" dirty="0" smtClean="0">
                <a:solidFill>
                  <a:srgbClr val="92D050"/>
                </a:solidFill>
              </a:rPr>
              <a:t/>
            </a:r>
            <a:br>
              <a:rPr lang="ru-RU" dirty="0" smtClean="0">
                <a:solidFill>
                  <a:srgbClr val="92D050"/>
                </a:solidFill>
              </a:rPr>
            </a:br>
            <a:endParaRPr lang="ru-RU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92D050"/>
                </a:solidFill>
              </a:rPr>
              <a:t>Ответ: </a:t>
            </a:r>
            <a:r>
              <a:rPr lang="en-US" dirty="0" smtClean="0">
                <a:solidFill>
                  <a:srgbClr val="92D050"/>
                </a:solidFill>
              </a:rPr>
              <a:t>ABCD</a:t>
            </a:r>
            <a:r>
              <a:rPr lang="ru-RU" dirty="0" smtClean="0">
                <a:solidFill>
                  <a:srgbClr val="92D050"/>
                </a:solidFill>
              </a:rPr>
              <a:t>-  </a:t>
            </a:r>
            <a:r>
              <a:rPr lang="ru-RU" dirty="0" smtClean="0">
                <a:solidFill>
                  <a:srgbClr val="92D050"/>
                </a:solidFill>
              </a:rPr>
              <a:t>параллелограм</a:t>
            </a:r>
            <a:r>
              <a:rPr lang="ru-RU" dirty="0" smtClean="0">
                <a:solidFill>
                  <a:srgbClr val="92D050"/>
                </a:solidFill>
              </a:rPr>
              <a:t>м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18369" y="1733797"/>
            <a:ext cx="28144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solidFill>
                  <a:srgbClr val="92D050"/>
                </a:solidFill>
              </a:rPr>
              <a:t>Дано: 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ABCD</a:t>
            </a:r>
            <a:r>
              <a:rPr lang="ru-RU" dirty="0" smtClean="0">
                <a:solidFill>
                  <a:srgbClr val="92D050"/>
                </a:solidFill>
              </a:rPr>
              <a:t>- четырехугольник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А(1;3;2)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ru-RU" dirty="0" smtClean="0">
                <a:solidFill>
                  <a:srgbClr val="92D050"/>
                </a:solidFill>
              </a:rPr>
              <a:t>(0;2;4)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dirty="0" smtClean="0">
                <a:solidFill>
                  <a:srgbClr val="92D050"/>
                </a:solidFill>
              </a:rPr>
              <a:t>С(1;1;4)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D</a:t>
            </a:r>
            <a:r>
              <a:rPr lang="ru-RU" dirty="0" smtClean="0">
                <a:solidFill>
                  <a:srgbClr val="92D050"/>
                </a:solidFill>
              </a:rPr>
              <a:t>(2;2;2) 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18369" y="4050823"/>
            <a:ext cx="2814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solidFill>
                  <a:srgbClr val="92D050"/>
                </a:solidFill>
              </a:rPr>
              <a:t>Доказать: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ABCD</a:t>
            </a:r>
            <a:r>
              <a:rPr lang="ru-RU" dirty="0" smtClean="0">
                <a:solidFill>
                  <a:srgbClr val="92D050"/>
                </a:solidFill>
              </a:rPr>
              <a:t>- </a:t>
            </a:r>
            <a:r>
              <a:rPr lang="ru-RU" dirty="0" smtClean="0">
                <a:solidFill>
                  <a:srgbClr val="92D050"/>
                </a:solidFill>
              </a:rPr>
              <a:t>параллелограмм</a:t>
            </a:r>
            <a:endParaRPr lang="ru-RU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54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10546382" cy="4195481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92D050"/>
                </a:solidFill>
              </a:rPr>
              <a:t>Геометрия. 10-11 классы: учеб. для </a:t>
            </a:r>
            <a:r>
              <a:rPr lang="ru-RU" sz="3200" dirty="0" err="1" smtClean="0">
                <a:solidFill>
                  <a:srgbClr val="92D050"/>
                </a:solidFill>
              </a:rPr>
              <a:t>общеобразоват</a:t>
            </a:r>
            <a:r>
              <a:rPr lang="ru-RU" sz="3200" dirty="0" smtClean="0">
                <a:solidFill>
                  <a:srgbClr val="92D050"/>
                </a:solidFill>
              </a:rPr>
              <a:t>. учреждений: базовый и </a:t>
            </a:r>
            <a:r>
              <a:rPr lang="ru-RU" sz="3200" dirty="0" err="1" smtClean="0">
                <a:solidFill>
                  <a:srgbClr val="92D050"/>
                </a:solidFill>
              </a:rPr>
              <a:t>профил</a:t>
            </a:r>
            <a:r>
              <a:rPr lang="ru-RU" sz="3200" dirty="0" smtClean="0">
                <a:solidFill>
                  <a:srgbClr val="92D050"/>
                </a:solidFill>
              </a:rPr>
              <a:t>. уровни/ А.В. Погорелов. – 10 – е изд. – М.: Просвещение, 2010. – 175 с. :ил.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1886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129</Words>
  <Application>Microsoft Office PowerPoint</Application>
  <PresentationFormat>Произвольный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Координаты середины отрезка</vt:lpstr>
      <vt:lpstr>Определение</vt:lpstr>
      <vt:lpstr>Как вычислить координаты середины отрезка?</vt:lpstr>
      <vt:lpstr>Пример</vt:lpstr>
      <vt:lpstr>Задача №9 стр. 60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dc:creator>Николай</dc:creator>
  <cp:lastModifiedBy>Lena</cp:lastModifiedBy>
  <cp:revision>10</cp:revision>
  <dcterms:created xsi:type="dcterms:W3CDTF">2016-02-06T10:41:22Z</dcterms:created>
  <dcterms:modified xsi:type="dcterms:W3CDTF">2016-02-06T15:21:45Z</dcterms:modified>
</cp:coreProperties>
</file>