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918" y="-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275262-B635-46BC-99C3-37EC26DBF0A4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7919D-ADAF-41B2-8540-207E44B09B0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7919D-ADAF-41B2-8540-207E44B09B0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571480"/>
            <a:ext cx="7772400" cy="3816423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ru-RU" smtClean="0">
                <a:latin typeface="BatangChe" pitchFamily="49" charset="-127"/>
                <a:ea typeface="BatangChe" pitchFamily="49" charset="-127"/>
              </a:rPr>
              <a:t>РАССТОЯНИЕ МЕЖДУ ТОЧКАМИ</a:t>
            </a:r>
            <a:r>
              <a:rPr lang="ru-RU" dirty="0" smtClean="0">
                <a:latin typeface="BatangChe" pitchFamily="49" charset="-127"/>
                <a:ea typeface="BatangChe" pitchFamily="49" charset="-127"/>
              </a:rPr>
              <a:t/>
            </a:r>
            <a:br>
              <a:rPr lang="ru-RU" dirty="0" smtClean="0">
                <a:latin typeface="BatangChe" pitchFamily="49" charset="-127"/>
                <a:ea typeface="BatangChe" pitchFamily="49" charset="-127"/>
              </a:rPr>
            </a:br>
            <a:r>
              <a:rPr lang="ru-RU" dirty="0" smtClean="0">
                <a:latin typeface="BatangChe" pitchFamily="49" charset="-127"/>
                <a:ea typeface="BatangChe" pitchFamily="49" charset="-127"/>
              </a:rPr>
              <a:t>в декартовой системе координат</a:t>
            </a:r>
            <a:endParaRPr lang="ru-RU" dirty="0">
              <a:latin typeface="BatangChe" pitchFamily="49" charset="-127"/>
              <a:ea typeface="BatangChe" pitchFamily="49" charset="-127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488" y="4714884"/>
            <a:ext cx="5643602" cy="1667584"/>
          </a:xfrm>
        </p:spPr>
        <p:txBody>
          <a:bodyPr>
            <a:noAutofit/>
          </a:bodyPr>
          <a:lstStyle/>
          <a:p>
            <a:pPr algn="r"/>
            <a:r>
              <a:rPr lang="ru-RU" sz="1400" u="sng" dirty="0" smtClean="0">
                <a:solidFill>
                  <a:srgbClr val="C00000"/>
                </a:solidFill>
              </a:rPr>
              <a:t>Работу выполнила:  </a:t>
            </a:r>
            <a:r>
              <a:rPr lang="ru-RU" sz="1400" dirty="0" smtClean="0">
                <a:solidFill>
                  <a:srgbClr val="C00000"/>
                </a:solidFill>
              </a:rPr>
              <a:t>Трескина Елена,</a:t>
            </a:r>
          </a:p>
          <a:p>
            <a:pPr algn="r"/>
            <a:r>
              <a:rPr lang="ru-RU" sz="1400" dirty="0" smtClean="0">
                <a:solidFill>
                  <a:srgbClr val="C00000"/>
                </a:solidFill>
              </a:rPr>
              <a:t>ученица 10А класса МБОУ СШ №1</a:t>
            </a:r>
          </a:p>
          <a:p>
            <a:pPr algn="r"/>
            <a:r>
              <a:rPr lang="ru-RU" sz="1400" dirty="0" smtClean="0">
                <a:solidFill>
                  <a:srgbClr val="C00000"/>
                </a:solidFill>
              </a:rPr>
              <a:t>г. Архангельск Архангельской области</a:t>
            </a:r>
          </a:p>
          <a:p>
            <a:pPr algn="r"/>
            <a:r>
              <a:rPr lang="ru-RU" sz="1400" dirty="0" smtClean="0">
                <a:solidFill>
                  <a:srgbClr val="C00000"/>
                </a:solidFill>
              </a:rPr>
              <a:t>Руководитель: Куприянович Марина Олеговна, </a:t>
            </a:r>
          </a:p>
          <a:p>
            <a:pPr algn="r"/>
            <a:r>
              <a:rPr lang="ru-RU" sz="1400" dirty="0" smtClean="0">
                <a:solidFill>
                  <a:srgbClr val="C00000"/>
                </a:solidFill>
              </a:rPr>
              <a:t>учитель математики высшей квалификационной категории</a:t>
            </a:r>
          </a:p>
          <a:p>
            <a:pPr algn="r"/>
            <a:r>
              <a:rPr lang="ru-RU" sz="1400" dirty="0" smtClean="0">
                <a:solidFill>
                  <a:srgbClr val="C00000"/>
                </a:solidFill>
              </a:rPr>
              <a:t>МБОУ СШ № ! г.  Архангельска Архангельской области,</a:t>
            </a:r>
          </a:p>
          <a:p>
            <a:pPr algn="r"/>
            <a:r>
              <a:rPr lang="ru-RU" sz="1400" dirty="0" smtClean="0">
                <a:solidFill>
                  <a:srgbClr val="C00000"/>
                </a:solidFill>
              </a:rPr>
              <a:t>2016 год</a:t>
            </a:r>
          </a:p>
          <a:p>
            <a:pPr algn="r"/>
            <a:endParaRPr lang="ru-RU" sz="1400" dirty="0" smtClean="0">
              <a:solidFill>
                <a:srgbClr val="C00000"/>
              </a:solidFill>
            </a:endParaRPr>
          </a:p>
          <a:p>
            <a:endParaRPr lang="ru-RU" sz="1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6635080" cy="5001419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500" b="1" dirty="0" smtClean="0">
                <a:solidFill>
                  <a:schemeClr val="accent1"/>
                </a:solidFill>
                <a:ea typeface="Batang" pitchFamily="18" charset="-127"/>
              </a:rPr>
              <a:t>Длина отрезка </a:t>
            </a:r>
            <a:r>
              <a:rPr lang="ru-RU" sz="6500" dirty="0" smtClean="0">
                <a:solidFill>
                  <a:schemeClr val="accent1"/>
                </a:solidFill>
                <a:ea typeface="Batang" pitchFamily="18" charset="-127"/>
              </a:rPr>
              <a:t>– расстояние между двумя точками</a:t>
            </a:r>
          </a:p>
          <a:p>
            <a:endParaRPr lang="ru-RU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6347048" cy="572149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accent1"/>
                </a:solidFill>
              </a:rPr>
              <a:t>Выразим расстояние между точками А</a:t>
            </a:r>
            <a:r>
              <a:rPr lang="ru-RU" sz="2000" dirty="0" smtClean="0">
                <a:solidFill>
                  <a:schemeClr val="accent1"/>
                </a:solidFill>
              </a:rPr>
              <a:t>1</a:t>
            </a:r>
            <a:r>
              <a:rPr lang="ru-RU" dirty="0" smtClean="0">
                <a:solidFill>
                  <a:schemeClr val="accent1"/>
                </a:solidFill>
              </a:rPr>
              <a:t>(х</a:t>
            </a:r>
            <a:r>
              <a:rPr lang="ru-RU" sz="2000" dirty="0" smtClean="0">
                <a:solidFill>
                  <a:schemeClr val="accent1"/>
                </a:solidFill>
              </a:rPr>
              <a:t>1</a:t>
            </a:r>
            <a:r>
              <a:rPr lang="ru-RU" dirty="0" smtClean="0">
                <a:solidFill>
                  <a:schemeClr val="accent1"/>
                </a:solidFill>
              </a:rPr>
              <a:t>;</a:t>
            </a:r>
            <a:r>
              <a:rPr lang="en-US" dirty="0" smtClean="0">
                <a:solidFill>
                  <a:schemeClr val="accent1"/>
                </a:solidFill>
              </a:rPr>
              <a:t>y</a:t>
            </a:r>
            <a:r>
              <a:rPr lang="en-US" sz="2000" dirty="0" smtClean="0">
                <a:solidFill>
                  <a:schemeClr val="accent1"/>
                </a:solidFill>
              </a:rPr>
              <a:t>1</a:t>
            </a:r>
            <a:r>
              <a:rPr lang="en-US" dirty="0" smtClean="0">
                <a:solidFill>
                  <a:schemeClr val="accent1"/>
                </a:solidFill>
              </a:rPr>
              <a:t>;z</a:t>
            </a:r>
            <a:r>
              <a:rPr lang="en-US" sz="2000" dirty="0" smtClean="0">
                <a:solidFill>
                  <a:schemeClr val="accent1"/>
                </a:solidFill>
              </a:rPr>
              <a:t>1</a:t>
            </a:r>
            <a:r>
              <a:rPr lang="ru-RU" dirty="0" smtClean="0">
                <a:solidFill>
                  <a:schemeClr val="accent1"/>
                </a:solidFill>
              </a:rPr>
              <a:t>)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ru-RU" dirty="0" smtClean="0">
                <a:solidFill>
                  <a:schemeClr val="accent1"/>
                </a:solidFill>
              </a:rPr>
              <a:t>и А</a:t>
            </a:r>
            <a:r>
              <a:rPr lang="ru-RU" sz="2000" dirty="0" smtClean="0">
                <a:solidFill>
                  <a:schemeClr val="accent1"/>
                </a:solidFill>
              </a:rPr>
              <a:t>2</a:t>
            </a:r>
            <a:r>
              <a:rPr lang="ru-RU" dirty="0" smtClean="0">
                <a:solidFill>
                  <a:schemeClr val="accent1"/>
                </a:solidFill>
              </a:rPr>
              <a:t>(х</a:t>
            </a:r>
            <a:r>
              <a:rPr lang="ru-RU" sz="2000" dirty="0" smtClean="0">
                <a:solidFill>
                  <a:schemeClr val="accent1"/>
                </a:solidFill>
              </a:rPr>
              <a:t>2</a:t>
            </a:r>
            <a:r>
              <a:rPr lang="ru-RU" dirty="0" smtClean="0">
                <a:solidFill>
                  <a:schemeClr val="accent1"/>
                </a:solidFill>
              </a:rPr>
              <a:t>;</a:t>
            </a:r>
            <a:r>
              <a:rPr lang="en-US" dirty="0" smtClean="0">
                <a:solidFill>
                  <a:schemeClr val="accent1"/>
                </a:solidFill>
              </a:rPr>
              <a:t>y</a:t>
            </a:r>
            <a:r>
              <a:rPr lang="ru-RU" sz="2400" dirty="0" smtClean="0">
                <a:solidFill>
                  <a:schemeClr val="accent1"/>
                </a:solidFill>
              </a:rPr>
              <a:t>2</a:t>
            </a:r>
            <a:r>
              <a:rPr lang="en-US" dirty="0" smtClean="0">
                <a:solidFill>
                  <a:schemeClr val="accent1"/>
                </a:solidFill>
              </a:rPr>
              <a:t>;z</a:t>
            </a:r>
            <a:r>
              <a:rPr lang="ru-RU" sz="2000" dirty="0" smtClean="0">
                <a:solidFill>
                  <a:schemeClr val="accent1"/>
                </a:solidFill>
              </a:rPr>
              <a:t>2</a:t>
            </a:r>
            <a:r>
              <a:rPr lang="ru-RU" dirty="0" smtClean="0">
                <a:solidFill>
                  <a:schemeClr val="accent1"/>
                </a:solidFill>
              </a:rPr>
              <a:t>)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ru-RU" dirty="0" smtClean="0">
                <a:solidFill>
                  <a:schemeClr val="accent1"/>
                </a:solidFill>
              </a:rPr>
              <a:t>через координаты этих точек.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Прямая А</a:t>
            </a:r>
            <a:r>
              <a:rPr lang="ru-RU" sz="2000" b="1" dirty="0" smtClean="0">
                <a:solidFill>
                  <a:schemeClr val="accent1"/>
                </a:solidFill>
              </a:rPr>
              <a:t>1</a:t>
            </a:r>
            <a:r>
              <a:rPr lang="ru-RU" b="1" dirty="0" smtClean="0">
                <a:solidFill>
                  <a:schemeClr val="accent1"/>
                </a:solidFill>
              </a:rPr>
              <a:t>А</a:t>
            </a:r>
            <a:r>
              <a:rPr lang="ru-RU" sz="2000" b="1" dirty="0" smtClean="0">
                <a:solidFill>
                  <a:schemeClr val="accent1"/>
                </a:solidFill>
              </a:rPr>
              <a:t>2 </a:t>
            </a:r>
            <a:r>
              <a:rPr lang="ru-RU" b="1" dirty="0" smtClean="0">
                <a:solidFill>
                  <a:schemeClr val="accent1"/>
                </a:solidFill>
              </a:rPr>
              <a:t>не параллельна оси </a:t>
            </a:r>
            <a:r>
              <a:rPr lang="en-US" b="1" dirty="0" smtClean="0">
                <a:solidFill>
                  <a:schemeClr val="accent1"/>
                </a:solidFill>
              </a:rPr>
              <a:t>z</a:t>
            </a:r>
            <a:r>
              <a:rPr lang="ru-RU" b="1" dirty="0" smtClean="0">
                <a:solidFill>
                  <a:schemeClr val="accent1"/>
                </a:solidFill>
              </a:rPr>
              <a:t>.</a:t>
            </a:r>
          </a:p>
          <a:p>
            <a:pPr>
              <a:buNone/>
            </a:pPr>
            <a:r>
              <a:rPr lang="ru-RU" dirty="0" smtClean="0">
                <a:solidFill>
                  <a:schemeClr val="accent1"/>
                </a:solidFill>
              </a:rPr>
              <a:t>Проведем через точки А</a:t>
            </a:r>
            <a:r>
              <a:rPr lang="ru-RU" sz="2000" dirty="0" smtClean="0">
                <a:solidFill>
                  <a:schemeClr val="accent1"/>
                </a:solidFill>
              </a:rPr>
              <a:t>1 </a:t>
            </a:r>
            <a:r>
              <a:rPr lang="ru-RU" dirty="0" smtClean="0">
                <a:solidFill>
                  <a:schemeClr val="accent1"/>
                </a:solidFill>
              </a:rPr>
              <a:t>и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ru-RU" dirty="0" smtClean="0">
                <a:solidFill>
                  <a:schemeClr val="accent1"/>
                </a:solidFill>
              </a:rPr>
              <a:t>А</a:t>
            </a:r>
            <a:r>
              <a:rPr lang="ru-RU" sz="2000" dirty="0" smtClean="0">
                <a:solidFill>
                  <a:schemeClr val="accent1"/>
                </a:solidFill>
              </a:rPr>
              <a:t>2 </a:t>
            </a:r>
            <a:r>
              <a:rPr lang="ru-RU" dirty="0" smtClean="0">
                <a:solidFill>
                  <a:schemeClr val="accent1"/>
                </a:solidFill>
              </a:rPr>
              <a:t>прямые, </a:t>
            </a:r>
            <a:r>
              <a:rPr lang="en-US" dirty="0" err="1" smtClean="0">
                <a:solidFill>
                  <a:schemeClr val="accent1"/>
                </a:solidFill>
              </a:rPr>
              <a:t>ll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ru-RU" dirty="0" smtClean="0">
                <a:solidFill>
                  <a:schemeClr val="accent1"/>
                </a:solidFill>
              </a:rPr>
              <a:t>оси </a:t>
            </a:r>
            <a:r>
              <a:rPr lang="en-US" dirty="0" smtClean="0">
                <a:solidFill>
                  <a:schemeClr val="accent1"/>
                </a:solidFill>
              </a:rPr>
              <a:t>z </a:t>
            </a:r>
            <a:r>
              <a:rPr lang="ru-RU" dirty="0" smtClean="0">
                <a:solidFill>
                  <a:schemeClr val="accent1"/>
                </a:solidFill>
              </a:rPr>
              <a:t>в точках                .</a:t>
            </a:r>
          </a:p>
          <a:p>
            <a:pPr>
              <a:buNone/>
            </a:pPr>
            <a:r>
              <a:rPr lang="ru-RU" dirty="0" smtClean="0">
                <a:solidFill>
                  <a:schemeClr val="accent1"/>
                </a:solidFill>
              </a:rPr>
              <a:t>Эти точки имеют те же координаты </a:t>
            </a:r>
            <a:r>
              <a:rPr lang="en-US" dirty="0" smtClean="0">
                <a:solidFill>
                  <a:schemeClr val="accent1"/>
                </a:solidFill>
              </a:rPr>
              <a:t>x, y</a:t>
            </a:r>
            <a:r>
              <a:rPr lang="ru-RU" dirty="0" smtClean="0">
                <a:solidFill>
                  <a:schemeClr val="accent1"/>
                </a:solidFill>
              </a:rPr>
              <a:t>, что и точки А1 и А2 , а координата </a:t>
            </a:r>
            <a:r>
              <a:rPr lang="en-US" dirty="0" smtClean="0">
                <a:solidFill>
                  <a:schemeClr val="accent1"/>
                </a:solidFill>
              </a:rPr>
              <a:t>z </a:t>
            </a:r>
            <a:r>
              <a:rPr lang="ru-RU" dirty="0" smtClean="0">
                <a:solidFill>
                  <a:schemeClr val="accent1"/>
                </a:solidFill>
              </a:rPr>
              <a:t>у них равна нулю.</a:t>
            </a:r>
          </a:p>
          <a:p>
            <a:pPr>
              <a:buNone/>
            </a:pPr>
            <a:r>
              <a:rPr lang="ru-RU" dirty="0" smtClean="0">
                <a:solidFill>
                  <a:schemeClr val="accent1"/>
                </a:solidFill>
              </a:rPr>
              <a:t>Проведем плоскость через точку А</a:t>
            </a:r>
            <a:r>
              <a:rPr lang="ru-RU" sz="2000" dirty="0" smtClean="0">
                <a:solidFill>
                  <a:schemeClr val="accent1"/>
                </a:solidFill>
              </a:rPr>
              <a:t>2</a:t>
            </a:r>
            <a:r>
              <a:rPr lang="en-US" dirty="0" smtClean="0">
                <a:solidFill>
                  <a:schemeClr val="accent1"/>
                </a:solidFill>
              </a:rPr>
              <a:t>, </a:t>
            </a:r>
            <a:r>
              <a:rPr lang="en-US" dirty="0" err="1" smtClean="0">
                <a:solidFill>
                  <a:schemeClr val="accent1"/>
                </a:solidFill>
              </a:rPr>
              <a:t>ll</a:t>
            </a:r>
            <a:r>
              <a:rPr lang="ru-RU" dirty="0" smtClean="0">
                <a:solidFill>
                  <a:schemeClr val="accent1"/>
                </a:solidFill>
              </a:rPr>
              <a:t> плоскости </a:t>
            </a:r>
            <a:r>
              <a:rPr lang="en-US" dirty="0" err="1" smtClean="0">
                <a:solidFill>
                  <a:schemeClr val="accent1"/>
                </a:solidFill>
              </a:rPr>
              <a:t>xy</a:t>
            </a:r>
            <a:r>
              <a:rPr lang="ru-RU" dirty="0" smtClean="0">
                <a:solidFill>
                  <a:schemeClr val="accent1"/>
                </a:solidFill>
              </a:rPr>
              <a:t>.</a:t>
            </a:r>
          </a:p>
          <a:p>
            <a:pPr>
              <a:buNone/>
            </a:pPr>
            <a:r>
              <a:rPr lang="ru-RU" dirty="0" smtClean="0">
                <a:solidFill>
                  <a:schemeClr val="accent1"/>
                </a:solidFill>
              </a:rPr>
              <a:t>Она пересечет прямую             в точке С.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60032" y="2492896"/>
            <a:ext cx="864096" cy="36710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3968" y="4916416"/>
            <a:ext cx="864095" cy="499861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flipV="1">
            <a:off x="7596336" y="980728"/>
            <a:ext cx="0" cy="194421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7596336" y="2924944"/>
            <a:ext cx="1080120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6804248" y="2924944"/>
            <a:ext cx="792088" cy="7920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7740352" y="1916832"/>
            <a:ext cx="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7740352" y="1412776"/>
            <a:ext cx="504056" cy="50405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8244408" y="1412776"/>
            <a:ext cx="0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7740352" y="3212976"/>
            <a:ext cx="504056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7740352" y="1916832"/>
            <a:ext cx="504056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876256" y="3501008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7308304" y="836712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</a:t>
            </a:r>
            <a:endParaRPr lang="ru-RU" dirty="0"/>
          </a:p>
        </p:txBody>
      </p:sp>
      <p:sp>
        <p:nvSpPr>
          <p:cNvPr id="45" name="TextBox 44"/>
          <p:cNvSpPr txBox="1"/>
          <p:nvPr/>
        </p:nvSpPr>
        <p:spPr>
          <a:xfrm>
            <a:off x="8532440" y="2852936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ru-RU" dirty="0"/>
          </a:p>
        </p:txBody>
      </p:sp>
      <p:sp>
        <p:nvSpPr>
          <p:cNvPr id="46" name="TextBox 45"/>
          <p:cNvSpPr txBox="1"/>
          <p:nvPr/>
        </p:nvSpPr>
        <p:spPr>
          <a:xfrm>
            <a:off x="7308304" y="2636912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ru-RU" dirty="0"/>
          </a:p>
        </p:txBody>
      </p:sp>
      <p:sp>
        <p:nvSpPr>
          <p:cNvPr id="48" name="TextBox 47"/>
          <p:cNvSpPr txBox="1"/>
          <p:nvPr/>
        </p:nvSpPr>
        <p:spPr>
          <a:xfrm>
            <a:off x="7308304" y="3212976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sz="1050" dirty="0" smtClean="0"/>
              <a:t>2</a:t>
            </a:r>
            <a:r>
              <a:rPr lang="en-US" dirty="0" smtClean="0"/>
              <a:t>’</a:t>
            </a:r>
            <a:endParaRPr lang="ru-RU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8028384" y="3429000"/>
            <a:ext cx="4443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</a:t>
            </a:r>
            <a:r>
              <a:rPr lang="en-US" sz="1050" dirty="0" smtClean="0"/>
              <a:t>1</a:t>
            </a:r>
            <a:r>
              <a:rPr lang="en-US" dirty="0" smtClean="0"/>
              <a:t>’</a:t>
            </a:r>
            <a:endParaRPr lang="ru-RU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8172400" y="1124744"/>
            <a:ext cx="386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</a:t>
            </a:r>
            <a:r>
              <a:rPr lang="en-US" sz="1050" dirty="0" smtClean="0"/>
              <a:t>1</a:t>
            </a:r>
            <a:endParaRPr lang="ru-RU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7524328" y="1556792"/>
            <a:ext cx="3866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</a:t>
            </a:r>
            <a:r>
              <a:rPr lang="en-US" sz="1050" dirty="0" smtClean="0"/>
              <a:t>2</a:t>
            </a:r>
            <a:endParaRPr lang="ru-RU" dirty="0"/>
          </a:p>
        </p:txBody>
      </p:sp>
      <p:sp>
        <p:nvSpPr>
          <p:cNvPr id="52" name="TextBox 51"/>
          <p:cNvSpPr txBox="1"/>
          <p:nvPr/>
        </p:nvSpPr>
        <p:spPr>
          <a:xfrm>
            <a:off x="8172400" y="1844824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53" name="Прямоугольник 52"/>
          <p:cNvSpPr/>
          <p:nvPr/>
        </p:nvSpPr>
        <p:spPr>
          <a:xfrm>
            <a:off x="7524328" y="2348880"/>
            <a:ext cx="3600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dirty="0" smtClean="0">
                <a:solidFill>
                  <a:schemeClr val="accent1"/>
                </a:solidFill>
              </a:rPr>
              <a:t>.</a:t>
            </a:r>
            <a:endParaRPr lang="ru-RU" sz="7200" dirty="0">
              <a:solidFill>
                <a:schemeClr val="accent1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 flipV="1">
            <a:off x="7596336" y="1556792"/>
            <a:ext cx="3600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dirty="0" smtClean="0">
                <a:solidFill>
                  <a:schemeClr val="accent1"/>
                </a:solidFill>
              </a:rPr>
              <a:t>.</a:t>
            </a:r>
            <a:endParaRPr lang="ru-RU" sz="7200" dirty="0">
              <a:solidFill>
                <a:schemeClr val="accent1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 flipV="1">
            <a:off x="8100392" y="3140968"/>
            <a:ext cx="3600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dirty="0" smtClean="0">
                <a:solidFill>
                  <a:schemeClr val="accent1"/>
                </a:solidFill>
              </a:rPr>
              <a:t>.</a:t>
            </a:r>
            <a:endParaRPr lang="ru-RU" sz="7200" dirty="0">
              <a:solidFill>
                <a:schemeClr val="accent1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 flipV="1">
            <a:off x="8100392" y="1772816"/>
            <a:ext cx="3600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dirty="0" smtClean="0">
                <a:solidFill>
                  <a:schemeClr val="accent1"/>
                </a:solidFill>
              </a:rPr>
              <a:t>.</a:t>
            </a:r>
            <a:endParaRPr lang="ru-RU" sz="7200" dirty="0">
              <a:solidFill>
                <a:schemeClr val="accent1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8028384" y="548680"/>
            <a:ext cx="3600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dirty="0" smtClean="0">
                <a:solidFill>
                  <a:schemeClr val="accent1"/>
                </a:solidFill>
              </a:rPr>
              <a:t>.</a:t>
            </a:r>
            <a:endParaRPr lang="ru-RU" sz="7200" dirty="0">
              <a:solidFill>
                <a:schemeClr val="accent1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 flipV="1">
            <a:off x="7452320" y="2564904"/>
            <a:ext cx="3600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dirty="0" smtClean="0">
                <a:solidFill>
                  <a:schemeClr val="accent1"/>
                </a:solidFill>
              </a:rPr>
              <a:t>.</a:t>
            </a:r>
            <a:endParaRPr lang="ru-RU" sz="72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algn="ctr">
              <a:buNone/>
            </a:pPr>
            <a:r>
              <a:rPr lang="ru-RU" sz="3600" b="1" dirty="0" smtClean="0">
                <a:solidFill>
                  <a:schemeClr val="accent1"/>
                </a:solidFill>
              </a:rPr>
              <a:t>По т. Пифагора: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808" y="1124744"/>
            <a:ext cx="3240360" cy="519087"/>
          </a:xfrm>
          <a:prstGeom prst="rect">
            <a:avLst/>
          </a:prstGeom>
          <a:noFill/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872" y="1628800"/>
            <a:ext cx="2016224" cy="502125"/>
          </a:xfrm>
          <a:prstGeom prst="rect">
            <a:avLst/>
          </a:prstGeom>
          <a:noFill/>
        </p:spPr>
      </p:pic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0" y="2419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8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712" y="2204864"/>
            <a:ext cx="5029200" cy="552450"/>
          </a:xfrm>
          <a:prstGeom prst="rect">
            <a:avLst/>
          </a:prstGeom>
          <a:noFill/>
        </p:spPr>
      </p:pic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21" name="Picture 1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848" y="2780928"/>
            <a:ext cx="2664296" cy="542882"/>
          </a:xfrm>
          <a:prstGeom prst="rect">
            <a:avLst/>
          </a:prstGeom>
          <a:noFill/>
        </p:spPr>
      </p:pic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24" name="Picture 1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3573016"/>
            <a:ext cx="6192688" cy="971550"/>
          </a:xfrm>
          <a:prstGeom prst="rect">
            <a:avLst/>
          </a:prstGeom>
          <a:noFill/>
        </p:spPr>
      </p:pic>
      <p:sp>
        <p:nvSpPr>
          <p:cNvPr id="17426" name="Rectangle 18"/>
          <p:cNvSpPr>
            <a:spLocks noChangeArrowheads="1"/>
          </p:cNvSpPr>
          <p:nvPr/>
        </p:nvSpPr>
        <p:spPr bwMode="auto">
          <a:xfrm>
            <a:off x="0" y="1428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27" name="Picture 1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808" y="5229200"/>
            <a:ext cx="3096344" cy="590212"/>
          </a:xfrm>
          <a:prstGeom prst="rect">
            <a:avLst/>
          </a:prstGeom>
          <a:noFill/>
        </p:spPr>
      </p:pic>
      <p:sp>
        <p:nvSpPr>
          <p:cNvPr id="17429" name="Rectangle 21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31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30" name="Picture 22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824" y="4581128"/>
            <a:ext cx="2905125" cy="619125"/>
          </a:xfrm>
          <a:prstGeom prst="rect">
            <a:avLst/>
          </a:prstGeom>
          <a:noFill/>
        </p:spPr>
      </p:pic>
      <p:sp>
        <p:nvSpPr>
          <p:cNvPr id="17432" name="Rectangle 24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34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33" name="Picture 25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23728" y="5877272"/>
            <a:ext cx="4543425" cy="619125"/>
          </a:xfrm>
          <a:prstGeom prst="rect">
            <a:avLst/>
          </a:prstGeom>
          <a:noFill/>
        </p:spPr>
      </p:pic>
      <p:sp>
        <p:nvSpPr>
          <p:cNvPr id="17435" name="Rectangle 27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548681"/>
            <a:ext cx="6696744" cy="5112568"/>
          </a:xfrm>
          <a:ln>
            <a:solidFill>
              <a:srgbClr val="C00000"/>
            </a:solidFill>
          </a:ln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ru-RU" sz="3600" dirty="0" smtClean="0">
                <a:solidFill>
                  <a:schemeClr val="accent1"/>
                </a:solidFill>
              </a:rPr>
              <a:t>   Расстояние между двумя точками в прямоугольной декартовой системе на плоскости между точками А</a:t>
            </a:r>
            <a:r>
              <a:rPr lang="ru-RU" sz="2400" dirty="0" smtClean="0">
                <a:solidFill>
                  <a:schemeClr val="accent1"/>
                </a:solidFill>
              </a:rPr>
              <a:t>1</a:t>
            </a:r>
            <a:r>
              <a:rPr lang="ru-RU" sz="3600" dirty="0" smtClean="0">
                <a:solidFill>
                  <a:schemeClr val="accent1"/>
                </a:solidFill>
              </a:rPr>
              <a:t>(х</a:t>
            </a:r>
            <a:r>
              <a:rPr lang="ru-RU" sz="2400" dirty="0" smtClean="0">
                <a:solidFill>
                  <a:schemeClr val="accent1"/>
                </a:solidFill>
              </a:rPr>
              <a:t>1</a:t>
            </a:r>
            <a:r>
              <a:rPr lang="ru-RU" sz="3600" dirty="0" smtClean="0">
                <a:solidFill>
                  <a:schemeClr val="accent1"/>
                </a:solidFill>
              </a:rPr>
              <a:t>;</a:t>
            </a:r>
            <a:r>
              <a:rPr lang="en-US" sz="3600" dirty="0" smtClean="0">
                <a:solidFill>
                  <a:schemeClr val="accent1"/>
                </a:solidFill>
              </a:rPr>
              <a:t>y</a:t>
            </a:r>
            <a:r>
              <a:rPr lang="en-US" sz="2400" dirty="0" smtClean="0">
                <a:solidFill>
                  <a:schemeClr val="accent1"/>
                </a:solidFill>
              </a:rPr>
              <a:t>1</a:t>
            </a:r>
            <a:r>
              <a:rPr lang="en-US" sz="3600" dirty="0" smtClean="0">
                <a:solidFill>
                  <a:schemeClr val="accent1"/>
                </a:solidFill>
              </a:rPr>
              <a:t>;z</a:t>
            </a:r>
            <a:r>
              <a:rPr lang="en-US" sz="2400" dirty="0" smtClean="0">
                <a:solidFill>
                  <a:schemeClr val="accent1"/>
                </a:solidFill>
              </a:rPr>
              <a:t>1</a:t>
            </a:r>
            <a:r>
              <a:rPr lang="ru-RU" sz="3600" dirty="0" smtClean="0">
                <a:solidFill>
                  <a:schemeClr val="accent1"/>
                </a:solidFill>
              </a:rPr>
              <a:t>)</a:t>
            </a:r>
            <a:r>
              <a:rPr lang="en-US" sz="3600" dirty="0" smtClean="0">
                <a:solidFill>
                  <a:schemeClr val="accent1"/>
                </a:solidFill>
              </a:rPr>
              <a:t> </a:t>
            </a:r>
            <a:r>
              <a:rPr lang="ru-RU" sz="3600" dirty="0" smtClean="0">
                <a:solidFill>
                  <a:schemeClr val="accent1"/>
                </a:solidFill>
              </a:rPr>
              <a:t>и А</a:t>
            </a:r>
            <a:r>
              <a:rPr lang="ru-RU" sz="2400" dirty="0" smtClean="0">
                <a:solidFill>
                  <a:schemeClr val="accent1"/>
                </a:solidFill>
              </a:rPr>
              <a:t>2</a:t>
            </a:r>
            <a:r>
              <a:rPr lang="ru-RU" sz="3600" dirty="0" smtClean="0">
                <a:solidFill>
                  <a:schemeClr val="accent1"/>
                </a:solidFill>
              </a:rPr>
              <a:t>(х</a:t>
            </a:r>
            <a:r>
              <a:rPr lang="ru-RU" sz="2400" dirty="0" smtClean="0">
                <a:solidFill>
                  <a:schemeClr val="accent1"/>
                </a:solidFill>
              </a:rPr>
              <a:t>2</a:t>
            </a:r>
            <a:r>
              <a:rPr lang="ru-RU" sz="3600" dirty="0" smtClean="0">
                <a:solidFill>
                  <a:schemeClr val="accent1"/>
                </a:solidFill>
              </a:rPr>
              <a:t>;</a:t>
            </a:r>
            <a:r>
              <a:rPr lang="en-US" sz="3600" dirty="0" smtClean="0">
                <a:solidFill>
                  <a:schemeClr val="accent1"/>
                </a:solidFill>
              </a:rPr>
              <a:t>y</a:t>
            </a:r>
            <a:r>
              <a:rPr lang="ru-RU" sz="2800" dirty="0" smtClean="0">
                <a:solidFill>
                  <a:schemeClr val="accent1"/>
                </a:solidFill>
              </a:rPr>
              <a:t>2</a:t>
            </a:r>
            <a:r>
              <a:rPr lang="en-US" sz="3600" dirty="0" smtClean="0">
                <a:solidFill>
                  <a:schemeClr val="accent1"/>
                </a:solidFill>
              </a:rPr>
              <a:t>;z</a:t>
            </a:r>
            <a:r>
              <a:rPr lang="ru-RU" sz="2400" dirty="0" smtClean="0">
                <a:solidFill>
                  <a:schemeClr val="accent1"/>
                </a:solidFill>
              </a:rPr>
              <a:t>2</a:t>
            </a:r>
            <a:r>
              <a:rPr lang="ru-RU" sz="3600" dirty="0" smtClean="0">
                <a:solidFill>
                  <a:schemeClr val="accent1"/>
                </a:solidFill>
              </a:rPr>
              <a:t>)</a:t>
            </a:r>
            <a:r>
              <a:rPr lang="en-US" sz="3600" dirty="0" smtClean="0">
                <a:solidFill>
                  <a:schemeClr val="accent1"/>
                </a:solidFill>
              </a:rPr>
              <a:t> </a:t>
            </a:r>
            <a:r>
              <a:rPr lang="ru-RU" sz="3600" dirty="0" smtClean="0">
                <a:solidFill>
                  <a:schemeClr val="accent1"/>
                </a:solidFill>
              </a:rPr>
              <a:t>вычисляется по формуле:</a:t>
            </a:r>
          </a:p>
          <a:p>
            <a:pPr>
              <a:buNone/>
            </a:pPr>
            <a:endParaRPr lang="ru-RU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ru-RU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ru-RU" dirty="0" smtClean="0">
              <a:solidFill>
                <a:schemeClr val="accent1"/>
              </a:solidFill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5696" y="4437112"/>
            <a:ext cx="5490611" cy="720079"/>
          </a:xfrm>
          <a:prstGeom prst="rect">
            <a:avLst/>
          </a:prstGeom>
          <a:noFill/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828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ru-RU" dirty="0" smtClean="0">
                <a:latin typeface="BatangChe" pitchFamily="49" charset="-127"/>
                <a:ea typeface="BatangChe" pitchFamily="49" charset="-127"/>
              </a:rPr>
              <a:t>ЗАДАЧА № 8 (СТР. 60)</a:t>
            </a:r>
            <a:endParaRPr lang="ru-RU" dirty="0">
              <a:latin typeface="BatangChe" pitchFamily="49" charset="-127"/>
              <a:ea typeface="BatangChe" pitchFamily="49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marL="742950" indent="-742950">
              <a:buFont typeface="Wingdings" pitchFamily="2" charset="2"/>
              <a:buChar char="ü"/>
            </a:pPr>
            <a:r>
              <a:rPr lang="ru-RU" sz="4400" dirty="0" smtClean="0">
                <a:latin typeface="Batang" pitchFamily="18" charset="-127"/>
                <a:ea typeface="Batang" pitchFamily="18" charset="-127"/>
              </a:rPr>
              <a:t>Составьте уравнение геометрического места точек пространства, равноудаленных от точки А(1;2;3) и начала координат.</a:t>
            </a:r>
            <a:endParaRPr lang="ru-RU" sz="4400" dirty="0"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755576" y="5085184"/>
            <a:ext cx="4032448" cy="1257003"/>
          </a:xfrm>
          <a:ln>
            <a:solidFill>
              <a:srgbClr val="C00000"/>
            </a:solidFill>
          </a:ln>
        </p:spPr>
        <p:txBody>
          <a:bodyPr>
            <a:normAutofit fontScale="92500"/>
          </a:bodyPr>
          <a:lstStyle/>
          <a:p>
            <a:pPr lvl="1">
              <a:buNone/>
            </a:pPr>
            <a:r>
              <a:rPr lang="ru-RU" sz="6600" u="sng" dirty="0" smtClean="0"/>
              <a:t>Решение:</a:t>
            </a:r>
            <a:endParaRPr lang="ru-RU" sz="6600" u="sng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5508104" y="476672"/>
            <a:ext cx="3168352" cy="5256584"/>
          </a:xfrm>
          <a:ln>
            <a:solidFill>
              <a:srgbClr val="C00000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ru-RU" sz="3200" u="sng" dirty="0" smtClean="0"/>
              <a:t>Дано:</a:t>
            </a:r>
          </a:p>
          <a:p>
            <a:pPr>
              <a:buNone/>
            </a:pPr>
            <a:r>
              <a:rPr lang="ru-RU" sz="3200" dirty="0" smtClean="0"/>
              <a:t>А(1;2;3)</a:t>
            </a:r>
          </a:p>
          <a:p>
            <a:pPr>
              <a:buNone/>
            </a:pPr>
            <a:r>
              <a:rPr lang="ru-RU" sz="3200" dirty="0" smtClean="0"/>
              <a:t>О(0;0;0)</a:t>
            </a:r>
          </a:p>
          <a:p>
            <a:pPr>
              <a:buNone/>
            </a:pPr>
            <a:r>
              <a:rPr lang="ru-RU" sz="3200" dirty="0" smtClean="0"/>
              <a:t>В</a:t>
            </a:r>
            <a:r>
              <a:rPr lang="en-US" sz="3200" dirty="0" smtClean="0"/>
              <a:t>(</a:t>
            </a:r>
            <a:r>
              <a:rPr lang="en-US" sz="3200" dirty="0" err="1" smtClean="0"/>
              <a:t>x;y;z</a:t>
            </a:r>
            <a:r>
              <a:rPr lang="ru-RU" sz="3200" dirty="0" smtClean="0"/>
              <a:t>)</a:t>
            </a:r>
          </a:p>
          <a:p>
            <a:pPr>
              <a:buNone/>
            </a:pPr>
            <a:r>
              <a:rPr lang="ru-RU" sz="3200" u="sng" dirty="0" smtClean="0"/>
              <a:t>Найти:</a:t>
            </a:r>
          </a:p>
          <a:p>
            <a:pPr>
              <a:buNone/>
            </a:pPr>
            <a:r>
              <a:rPr lang="ru-RU" sz="3200" dirty="0" smtClean="0"/>
              <a:t>Уравнение</a:t>
            </a:r>
          </a:p>
          <a:p>
            <a:pPr>
              <a:buNone/>
            </a:pPr>
            <a:r>
              <a:rPr lang="ru-RU" sz="3200" dirty="0" smtClean="0"/>
              <a:t>г</a:t>
            </a:r>
            <a:r>
              <a:rPr lang="ru-RU" sz="3200" dirty="0" smtClean="0"/>
              <a:t>еометрического</a:t>
            </a:r>
          </a:p>
          <a:p>
            <a:pPr>
              <a:buNone/>
            </a:pPr>
            <a:r>
              <a:rPr lang="ru-RU" sz="3200" dirty="0" smtClean="0"/>
              <a:t>места точек</a:t>
            </a:r>
          </a:p>
          <a:p>
            <a:pPr>
              <a:buNone/>
            </a:pPr>
            <a:r>
              <a:rPr lang="ru-RU" sz="3200" dirty="0" smtClean="0"/>
              <a:t>пространства</a:t>
            </a:r>
            <a:endParaRPr lang="ru-RU" sz="3600" u="sng" dirty="0" smtClean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7544" y="260648"/>
            <a:ext cx="8280920" cy="604867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Пусть В</a:t>
            </a:r>
            <a:r>
              <a:rPr lang="en-US" dirty="0" smtClean="0"/>
              <a:t>(</a:t>
            </a:r>
            <a:r>
              <a:rPr lang="en-US" dirty="0" err="1" smtClean="0"/>
              <a:t>x;y;z</a:t>
            </a:r>
            <a:r>
              <a:rPr lang="ru-RU" dirty="0" smtClean="0"/>
              <a:t>) равноудалена от А(1;2;3) и О(0;0;0), то АВ=ОВ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     </a:t>
            </a:r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20072" y="5301208"/>
            <a:ext cx="3384376" cy="1224135"/>
          </a:xfrm>
          <a:ln>
            <a:solidFill>
              <a:srgbClr val="C00000"/>
            </a:solidFill>
          </a:ln>
        </p:spPr>
        <p:txBody>
          <a:bodyPr/>
          <a:lstStyle/>
          <a:p>
            <a:pPr>
              <a:buNone/>
            </a:pPr>
            <a:r>
              <a:rPr lang="ru-RU" b="1" u="sng" dirty="0" smtClean="0"/>
              <a:t>ОТВЕТ:</a:t>
            </a:r>
            <a:endParaRPr lang="ru-RU" b="1" u="sng" dirty="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617" y="1196752"/>
            <a:ext cx="5544616" cy="449563"/>
          </a:xfrm>
          <a:prstGeom prst="rect">
            <a:avLst/>
          </a:prstGeom>
          <a:noFill/>
        </p:spPr>
      </p:pic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42" name="Picture 1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8" y="1772816"/>
            <a:ext cx="5616624" cy="453959"/>
          </a:xfrm>
          <a:prstGeom prst="rect">
            <a:avLst/>
          </a:prstGeom>
          <a:noFill/>
        </p:spPr>
      </p:pic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45" name="Picture 1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9" y="2276873"/>
            <a:ext cx="2736304" cy="434740"/>
          </a:xfrm>
          <a:prstGeom prst="rect">
            <a:avLst/>
          </a:prstGeom>
          <a:noFill/>
        </p:spPr>
      </p:pic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48" name="Picture 1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8" y="2780929"/>
            <a:ext cx="1541818" cy="432048"/>
          </a:xfrm>
          <a:prstGeom prst="rect">
            <a:avLst/>
          </a:prstGeom>
          <a:noFill/>
        </p:spPr>
      </p:pic>
      <p:sp>
        <p:nvSpPr>
          <p:cNvPr id="1845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0" y="1428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53" name="Picture 2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9" y="3284984"/>
            <a:ext cx="5616624" cy="886835"/>
          </a:xfrm>
          <a:prstGeom prst="rect">
            <a:avLst/>
          </a:prstGeom>
          <a:noFill/>
        </p:spPr>
      </p:pic>
      <p:sp>
        <p:nvSpPr>
          <p:cNvPr id="18455" name="Rectangle 23"/>
          <p:cNvSpPr>
            <a:spLocks noChangeArrowheads="1"/>
          </p:cNvSpPr>
          <p:nvPr/>
        </p:nvSpPr>
        <p:spPr bwMode="auto">
          <a:xfrm>
            <a:off x="0" y="1428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57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58" name="Rectangle 26"/>
          <p:cNvSpPr>
            <a:spLocks noChangeArrowheads="1"/>
          </p:cNvSpPr>
          <p:nvPr/>
        </p:nvSpPr>
        <p:spPr bwMode="auto">
          <a:xfrm>
            <a:off x="0" y="1905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60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61" name="Rectangle 29"/>
          <p:cNvSpPr>
            <a:spLocks noChangeArrowheads="1"/>
          </p:cNvSpPr>
          <p:nvPr/>
        </p:nvSpPr>
        <p:spPr bwMode="auto">
          <a:xfrm>
            <a:off x="0" y="1905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63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62" name="Picture 30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8" y="4077072"/>
            <a:ext cx="5328592" cy="1253786"/>
          </a:xfrm>
          <a:prstGeom prst="rect">
            <a:avLst/>
          </a:prstGeom>
          <a:noFill/>
        </p:spPr>
      </p:pic>
      <p:sp>
        <p:nvSpPr>
          <p:cNvPr id="18464" name="Rectangle 32"/>
          <p:cNvSpPr>
            <a:spLocks noChangeArrowheads="1"/>
          </p:cNvSpPr>
          <p:nvPr/>
        </p:nvSpPr>
        <p:spPr bwMode="auto">
          <a:xfrm>
            <a:off x="0" y="1905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66" name="Rectangle 3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65" name="Picture 3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616" y="5301208"/>
            <a:ext cx="3168352" cy="431656"/>
          </a:xfrm>
          <a:prstGeom prst="rect">
            <a:avLst/>
          </a:prstGeom>
          <a:noFill/>
        </p:spPr>
      </p:pic>
      <p:sp>
        <p:nvSpPr>
          <p:cNvPr id="18467" name="Rectangle 35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69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68" name="Picture 3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616" y="5805264"/>
            <a:ext cx="2880320" cy="441767"/>
          </a:xfrm>
          <a:prstGeom prst="rect">
            <a:avLst/>
          </a:prstGeom>
          <a:noFill/>
        </p:spPr>
      </p:pic>
      <p:sp>
        <p:nvSpPr>
          <p:cNvPr id="18470" name="Rectangle 3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72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71" name="Picture 39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64088" y="5877272"/>
            <a:ext cx="3105150" cy="476250"/>
          </a:xfrm>
          <a:prstGeom prst="rect">
            <a:avLst/>
          </a:prstGeom>
          <a:noFill/>
        </p:spPr>
      </p:pic>
      <p:sp>
        <p:nvSpPr>
          <p:cNvPr id="18473" name="Rectangle 41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ln>
            <a:solidFill>
              <a:srgbClr val="C00000"/>
            </a:solidFill>
          </a:ln>
        </p:spPr>
        <p:txBody>
          <a:bodyPr/>
          <a:lstStyle/>
          <a:p>
            <a:r>
              <a:rPr lang="ru-RU" dirty="0" smtClean="0">
                <a:solidFill>
                  <a:schemeClr val="accent1"/>
                </a:solidFill>
                <a:latin typeface="BatangChe" pitchFamily="49" charset="-127"/>
                <a:ea typeface="BatangChe" pitchFamily="49" charset="-127"/>
              </a:rPr>
              <a:t>БИБЛИОГРАФИЯ</a:t>
            </a:r>
            <a:endParaRPr lang="ru-RU" dirty="0">
              <a:solidFill>
                <a:schemeClr val="accent1"/>
              </a:solidFill>
              <a:latin typeface="BatangChe" pitchFamily="49" charset="-127"/>
              <a:ea typeface="BatangChe" pitchFamily="49" charset="-127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ln>
            <a:solidFill>
              <a:srgbClr val="C00000"/>
            </a:solidFill>
          </a:ln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4400" dirty="0" smtClean="0">
                <a:solidFill>
                  <a:schemeClr val="accent1"/>
                </a:solidFill>
              </a:rPr>
              <a:t>Геометрия. 10-11 классы: учеб. для </a:t>
            </a:r>
            <a:r>
              <a:rPr lang="ru-RU" sz="4400" dirty="0" err="1" smtClean="0">
                <a:solidFill>
                  <a:schemeClr val="accent1"/>
                </a:solidFill>
              </a:rPr>
              <a:t>общеобразоват</a:t>
            </a:r>
            <a:r>
              <a:rPr lang="ru-RU" sz="4400" dirty="0" smtClean="0">
                <a:solidFill>
                  <a:schemeClr val="accent1"/>
                </a:solidFill>
              </a:rPr>
              <a:t>. учреждений: базовый и </a:t>
            </a:r>
            <a:r>
              <a:rPr lang="ru-RU" sz="4400" dirty="0" err="1" smtClean="0">
                <a:solidFill>
                  <a:schemeClr val="accent1"/>
                </a:solidFill>
              </a:rPr>
              <a:t>профил</a:t>
            </a:r>
            <a:r>
              <a:rPr lang="ru-RU" sz="4400" dirty="0" smtClean="0">
                <a:solidFill>
                  <a:schemeClr val="accent1"/>
                </a:solidFill>
              </a:rPr>
              <a:t>. уровни / А.В.Погорелов. – 9-е. изд. – М. : Просвещение, 2009. – 175 с. : ил.</a:t>
            </a:r>
          </a:p>
          <a:p>
            <a:endParaRPr lang="ru-RU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284</Words>
  <Application>Microsoft Office PowerPoint</Application>
  <PresentationFormat>Экран (4:3)</PresentationFormat>
  <Paragraphs>56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РАССТОЯНИЕ МЕЖДУ ТОЧКАМИ в декартовой системе координат</vt:lpstr>
      <vt:lpstr>Слайд 2</vt:lpstr>
      <vt:lpstr>Слайд 3</vt:lpstr>
      <vt:lpstr>Слайд 4</vt:lpstr>
      <vt:lpstr>Слайд 5</vt:lpstr>
      <vt:lpstr>ЗАДАЧА № 8 (СТР. 60)</vt:lpstr>
      <vt:lpstr>Слайд 7</vt:lpstr>
      <vt:lpstr>Слайд 8</vt:lpstr>
      <vt:lpstr>БИБЛИОГРАФИЯ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ДЛИНА ОТРЕЗКА В ДЕКАРТОВОЙ СИСТЕМЕ КООРДИНАТ</dc:title>
  <dc:creator>12</dc:creator>
  <cp:lastModifiedBy>Lena</cp:lastModifiedBy>
  <cp:revision>22</cp:revision>
  <dcterms:created xsi:type="dcterms:W3CDTF">2016-02-07T02:59:59Z</dcterms:created>
  <dcterms:modified xsi:type="dcterms:W3CDTF">2016-02-07T11:33:18Z</dcterms:modified>
</cp:coreProperties>
</file>