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75262-B635-46BC-99C3-37EC26DBF0A4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7919D-ADAF-41B2-8540-207E44B09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7919D-ADAF-41B2-8540-207E44B09B0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381642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mtClean="0">
                <a:latin typeface="BatangChe" pitchFamily="49" charset="-127"/>
                <a:ea typeface="BatangChe" pitchFamily="49" charset="-127"/>
              </a:rPr>
              <a:t>РАССТОЯНИЕ МЕЖДУ ТОЧКАМИ</a:t>
            </a:r>
            <a:r>
              <a:rPr lang="ru-RU" dirty="0" smtClean="0">
                <a:latin typeface="BatangChe" pitchFamily="49" charset="-127"/>
                <a:ea typeface="BatangChe" pitchFamily="49" charset="-127"/>
              </a:rPr>
              <a:t/>
            </a:r>
            <a:br>
              <a:rPr lang="ru-RU" dirty="0" smtClean="0">
                <a:latin typeface="BatangChe" pitchFamily="49" charset="-127"/>
                <a:ea typeface="BatangChe" pitchFamily="49" charset="-127"/>
              </a:rPr>
            </a:br>
            <a:r>
              <a:rPr lang="ru-RU" dirty="0" smtClean="0">
                <a:latin typeface="BatangChe" pitchFamily="49" charset="-127"/>
                <a:ea typeface="BatangChe" pitchFamily="49" charset="-127"/>
              </a:rPr>
              <a:t>в декартовой системе координат</a:t>
            </a:r>
            <a:endParaRPr lang="ru-RU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714884"/>
            <a:ext cx="5643602" cy="1667584"/>
          </a:xfrm>
        </p:spPr>
        <p:txBody>
          <a:bodyPr>
            <a:noAutofit/>
          </a:bodyPr>
          <a:lstStyle/>
          <a:p>
            <a:pPr algn="r"/>
            <a:r>
              <a:rPr lang="ru-RU" sz="1400" u="sng" dirty="0" smtClean="0">
                <a:solidFill>
                  <a:srgbClr val="C00000"/>
                </a:solidFill>
              </a:rPr>
              <a:t>Работу выполнила:  </a:t>
            </a:r>
            <a:r>
              <a:rPr lang="ru-RU" sz="1400" dirty="0" smtClean="0">
                <a:solidFill>
                  <a:srgbClr val="C00000"/>
                </a:solidFill>
              </a:rPr>
              <a:t>Трескина Елена,</a:t>
            </a:r>
          </a:p>
          <a:p>
            <a:pPr algn="r"/>
            <a:r>
              <a:rPr lang="ru-RU" sz="1400" dirty="0" smtClean="0">
                <a:solidFill>
                  <a:srgbClr val="C00000"/>
                </a:solidFill>
              </a:rPr>
              <a:t>ученица 10А класса МБОУ СШ №1</a:t>
            </a:r>
          </a:p>
          <a:p>
            <a:pPr algn="r"/>
            <a:r>
              <a:rPr lang="ru-RU" sz="1400" dirty="0" smtClean="0">
                <a:solidFill>
                  <a:srgbClr val="C00000"/>
                </a:solidFill>
              </a:rPr>
              <a:t>г. Архангельск Архангельской области</a:t>
            </a:r>
          </a:p>
          <a:p>
            <a:pPr algn="r"/>
            <a:r>
              <a:rPr lang="ru-RU" sz="1400" dirty="0" smtClean="0">
                <a:solidFill>
                  <a:srgbClr val="C00000"/>
                </a:solidFill>
              </a:rPr>
              <a:t>Руководитель: Куприянович Марина Олеговна, </a:t>
            </a:r>
          </a:p>
          <a:p>
            <a:pPr algn="r"/>
            <a:r>
              <a:rPr lang="ru-RU" sz="1400" dirty="0" smtClean="0">
                <a:solidFill>
                  <a:srgbClr val="C00000"/>
                </a:solidFill>
              </a:rPr>
              <a:t>учитель математики высшей квалификационной категории</a:t>
            </a:r>
          </a:p>
          <a:p>
            <a:pPr algn="r"/>
            <a:r>
              <a:rPr lang="ru-RU" sz="1400" dirty="0" smtClean="0">
                <a:solidFill>
                  <a:srgbClr val="C00000"/>
                </a:solidFill>
              </a:rPr>
              <a:t>МБОУ СШ № ! г.  Архангельска Архангельской области,</a:t>
            </a:r>
          </a:p>
          <a:p>
            <a:pPr algn="r"/>
            <a:r>
              <a:rPr lang="ru-RU" sz="1400" dirty="0" smtClean="0">
                <a:solidFill>
                  <a:srgbClr val="C00000"/>
                </a:solidFill>
              </a:rPr>
              <a:t>2016 год</a:t>
            </a:r>
          </a:p>
          <a:p>
            <a:pPr algn="r"/>
            <a:endParaRPr lang="ru-RU" sz="1400" dirty="0" smtClean="0">
              <a:solidFill>
                <a:srgbClr val="C00000"/>
              </a:solidFill>
            </a:endParaRPr>
          </a:p>
          <a:p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6635080" cy="5001419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500" b="1" dirty="0" smtClean="0">
                <a:solidFill>
                  <a:schemeClr val="accent1"/>
                </a:solidFill>
                <a:ea typeface="Batang" pitchFamily="18" charset="-127"/>
              </a:rPr>
              <a:t>Длина отрезка </a:t>
            </a:r>
            <a:r>
              <a:rPr lang="ru-RU" sz="6500" dirty="0" smtClean="0">
                <a:solidFill>
                  <a:schemeClr val="accent1"/>
                </a:solidFill>
                <a:ea typeface="Batang" pitchFamily="18" charset="-127"/>
              </a:rPr>
              <a:t>– расстояние между двумя точками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6347048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Выразим расстояние между точками А</a:t>
            </a:r>
            <a:r>
              <a:rPr lang="ru-RU" sz="2000" dirty="0" smtClean="0">
                <a:solidFill>
                  <a:schemeClr val="accent1"/>
                </a:solidFill>
              </a:rPr>
              <a:t>1</a:t>
            </a:r>
            <a:r>
              <a:rPr lang="ru-RU" dirty="0" smtClean="0">
                <a:solidFill>
                  <a:schemeClr val="accent1"/>
                </a:solidFill>
              </a:rPr>
              <a:t>(х</a:t>
            </a:r>
            <a:r>
              <a:rPr lang="ru-RU" sz="2000" dirty="0" smtClean="0">
                <a:solidFill>
                  <a:schemeClr val="accent1"/>
                </a:solidFill>
              </a:rPr>
              <a:t>1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sz="2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;z</a:t>
            </a:r>
            <a:r>
              <a:rPr lang="en-US" sz="2000" dirty="0" smtClean="0">
                <a:solidFill>
                  <a:schemeClr val="accent1"/>
                </a:solidFill>
              </a:rPr>
              <a:t>1</a:t>
            </a:r>
            <a:r>
              <a:rPr lang="ru-RU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и А</a:t>
            </a:r>
            <a:r>
              <a:rPr lang="ru-RU" sz="2000" dirty="0" smtClean="0">
                <a:solidFill>
                  <a:schemeClr val="accent1"/>
                </a:solidFill>
              </a:rPr>
              <a:t>2</a:t>
            </a:r>
            <a:r>
              <a:rPr lang="ru-RU" dirty="0" smtClean="0">
                <a:solidFill>
                  <a:schemeClr val="accent1"/>
                </a:solidFill>
              </a:rPr>
              <a:t>(х</a:t>
            </a:r>
            <a:r>
              <a:rPr lang="ru-RU" sz="2000" dirty="0" smtClean="0">
                <a:solidFill>
                  <a:schemeClr val="accent1"/>
                </a:solidFill>
              </a:rPr>
              <a:t>2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ru-RU" sz="24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;z</a:t>
            </a:r>
            <a:r>
              <a:rPr lang="ru-RU" sz="2000" dirty="0" smtClean="0">
                <a:solidFill>
                  <a:schemeClr val="accent1"/>
                </a:solidFill>
              </a:rPr>
              <a:t>2</a:t>
            </a:r>
            <a:r>
              <a:rPr lang="ru-RU" dirty="0" smtClean="0">
                <a:solidFill>
                  <a:schemeClr val="accent1"/>
                </a:solidFill>
              </a:rPr>
              <a:t>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через координаты этих точек.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Прямая А</a:t>
            </a:r>
            <a:r>
              <a:rPr lang="ru-RU" sz="2000" b="1" dirty="0" smtClean="0">
                <a:solidFill>
                  <a:schemeClr val="accent1"/>
                </a:solidFill>
              </a:rPr>
              <a:t>1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sz="2000" b="1" dirty="0" smtClean="0">
                <a:solidFill>
                  <a:schemeClr val="accent1"/>
                </a:solidFill>
              </a:rPr>
              <a:t>2 </a:t>
            </a:r>
            <a:r>
              <a:rPr lang="ru-RU" b="1" dirty="0" smtClean="0">
                <a:solidFill>
                  <a:schemeClr val="accent1"/>
                </a:solidFill>
              </a:rPr>
              <a:t>не параллельна оси </a:t>
            </a:r>
            <a:r>
              <a:rPr lang="en-US" b="1" dirty="0" smtClean="0">
                <a:solidFill>
                  <a:schemeClr val="accent1"/>
                </a:solidFill>
              </a:rPr>
              <a:t>z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Проведем через точки А</a:t>
            </a:r>
            <a:r>
              <a:rPr lang="ru-RU" sz="2000" dirty="0" smtClean="0">
                <a:solidFill>
                  <a:schemeClr val="accent1"/>
                </a:solidFill>
              </a:rPr>
              <a:t>1 </a:t>
            </a:r>
            <a:r>
              <a:rPr lang="ru-RU" dirty="0" smtClean="0">
                <a:solidFill>
                  <a:schemeClr val="accent1"/>
                </a:solidFill>
              </a:rPr>
              <a:t>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А</a:t>
            </a:r>
            <a:r>
              <a:rPr lang="ru-RU" sz="2000" dirty="0" smtClean="0">
                <a:solidFill>
                  <a:schemeClr val="accent1"/>
                </a:solidFill>
              </a:rPr>
              <a:t>2 </a:t>
            </a:r>
            <a:r>
              <a:rPr lang="ru-RU" dirty="0" smtClean="0">
                <a:solidFill>
                  <a:schemeClr val="accent1"/>
                </a:solidFill>
              </a:rPr>
              <a:t>прямые, </a:t>
            </a:r>
            <a:r>
              <a:rPr lang="en-US" dirty="0" err="1" smtClean="0">
                <a:solidFill>
                  <a:schemeClr val="accent1"/>
                </a:solidFill>
              </a:rPr>
              <a:t>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оси </a:t>
            </a:r>
            <a:r>
              <a:rPr lang="en-US" dirty="0" smtClean="0">
                <a:solidFill>
                  <a:schemeClr val="accent1"/>
                </a:solidFill>
              </a:rPr>
              <a:t>z </a:t>
            </a:r>
            <a:r>
              <a:rPr lang="ru-RU" dirty="0" smtClean="0">
                <a:solidFill>
                  <a:schemeClr val="accent1"/>
                </a:solidFill>
              </a:rPr>
              <a:t>в точках                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Эти точки имеют те же координаты </a:t>
            </a:r>
            <a:r>
              <a:rPr lang="en-US" dirty="0" smtClean="0">
                <a:solidFill>
                  <a:schemeClr val="accent1"/>
                </a:solidFill>
              </a:rPr>
              <a:t>x, y</a:t>
            </a:r>
            <a:r>
              <a:rPr lang="ru-RU" dirty="0" smtClean="0">
                <a:solidFill>
                  <a:schemeClr val="accent1"/>
                </a:solidFill>
              </a:rPr>
              <a:t>, что и точки А1 и А2 , а координата </a:t>
            </a:r>
            <a:r>
              <a:rPr lang="en-US" dirty="0" smtClean="0">
                <a:solidFill>
                  <a:schemeClr val="accent1"/>
                </a:solidFill>
              </a:rPr>
              <a:t>z </a:t>
            </a:r>
            <a:r>
              <a:rPr lang="ru-RU" dirty="0" smtClean="0">
                <a:solidFill>
                  <a:schemeClr val="accent1"/>
                </a:solidFill>
              </a:rPr>
              <a:t>у них равна нулю.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Проведем плоскость через точку А</a:t>
            </a:r>
            <a:r>
              <a:rPr lang="ru-RU" sz="2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ll</a:t>
            </a:r>
            <a:r>
              <a:rPr lang="ru-RU" dirty="0" smtClean="0">
                <a:solidFill>
                  <a:schemeClr val="accent1"/>
                </a:solidFill>
              </a:rPr>
              <a:t> плоскости </a:t>
            </a:r>
            <a:r>
              <a:rPr lang="en-US" dirty="0" err="1" smtClean="0">
                <a:solidFill>
                  <a:schemeClr val="accent1"/>
                </a:solidFill>
              </a:rPr>
              <a:t>xy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Она пересечет прямую             в точке С.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2492896"/>
            <a:ext cx="864096" cy="3671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916416"/>
            <a:ext cx="864095" cy="499861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7596336" y="980728"/>
            <a:ext cx="0" cy="19442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596336" y="2924944"/>
            <a:ext cx="10801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6804248" y="2924944"/>
            <a:ext cx="792088" cy="7920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740352" y="191683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740352" y="1412776"/>
            <a:ext cx="504056" cy="5040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244408" y="1412776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740352" y="3212976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740352" y="1916832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76256" y="350100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308304" y="83671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8532440" y="285293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7308304" y="26369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308304" y="321297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sz="1050" dirty="0" smtClean="0"/>
              <a:t>2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8028384" y="3429000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sz="1050" dirty="0" smtClean="0"/>
              <a:t>1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172400" y="112474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r>
              <a:rPr lang="en-US" sz="1050" dirty="0" smtClean="0"/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7524328" y="1556792"/>
            <a:ext cx="38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sz="1050" dirty="0" smtClean="0"/>
              <a:t>2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172400" y="18448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524328" y="2348880"/>
            <a:ext cx="36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.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 flipV="1">
            <a:off x="7596336" y="1556792"/>
            <a:ext cx="36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.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 flipV="1">
            <a:off x="8100392" y="3140968"/>
            <a:ext cx="36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.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flipV="1">
            <a:off x="8100392" y="1772816"/>
            <a:ext cx="36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.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028384" y="548680"/>
            <a:ext cx="36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.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V="1">
            <a:off x="7452320" y="2564904"/>
            <a:ext cx="360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.</a:t>
            </a:r>
            <a:endParaRPr lang="ru-RU" sz="7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/>
                </a:solidFill>
              </a:rPr>
              <a:t>По т. Пифагора: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124744"/>
            <a:ext cx="3240360" cy="519087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628800"/>
            <a:ext cx="2016224" cy="50212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5029200" cy="55245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780928"/>
            <a:ext cx="2664296" cy="542882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573016"/>
            <a:ext cx="6192688" cy="971550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229200"/>
            <a:ext cx="3096344" cy="590212"/>
          </a:xfrm>
          <a:prstGeom prst="rect">
            <a:avLst/>
          </a:prstGeom>
          <a:noFill/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581128"/>
            <a:ext cx="2905125" cy="619125"/>
          </a:xfrm>
          <a:prstGeom prst="rect">
            <a:avLst/>
          </a:prstGeom>
          <a:noFill/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877272"/>
            <a:ext cx="4543425" cy="619125"/>
          </a:xfrm>
          <a:prstGeom prst="rect">
            <a:avLst/>
          </a:prstGeom>
          <a:noFill/>
        </p:spPr>
      </p:pic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548681"/>
            <a:ext cx="6696744" cy="5112568"/>
          </a:xfrm>
          <a:ln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   Расстояние между двумя точками в прямоугольной декартовой системе на плоскости между точками А</a:t>
            </a:r>
            <a:r>
              <a:rPr lang="ru-RU" sz="2400" dirty="0" smtClean="0">
                <a:solidFill>
                  <a:schemeClr val="accent1"/>
                </a:solidFill>
              </a:rPr>
              <a:t>1</a:t>
            </a:r>
            <a:r>
              <a:rPr lang="ru-RU" sz="3600" dirty="0" smtClean="0">
                <a:solidFill>
                  <a:schemeClr val="accent1"/>
                </a:solidFill>
              </a:rPr>
              <a:t>(х</a:t>
            </a:r>
            <a:r>
              <a:rPr lang="ru-RU" sz="2400" dirty="0" smtClean="0">
                <a:solidFill>
                  <a:schemeClr val="accent1"/>
                </a:solidFill>
              </a:rPr>
              <a:t>1</a:t>
            </a:r>
            <a:r>
              <a:rPr lang="ru-RU" sz="3600" dirty="0" smtClean="0">
                <a:solidFill>
                  <a:schemeClr val="accent1"/>
                </a:solidFill>
              </a:rPr>
              <a:t>;</a:t>
            </a:r>
            <a:r>
              <a:rPr lang="en-US" sz="3600" dirty="0" smtClean="0">
                <a:solidFill>
                  <a:schemeClr val="accent1"/>
                </a:solidFill>
              </a:rPr>
              <a:t>y</a:t>
            </a:r>
            <a:r>
              <a:rPr lang="en-US" sz="2400" dirty="0" smtClean="0">
                <a:solidFill>
                  <a:schemeClr val="accent1"/>
                </a:solidFill>
              </a:rPr>
              <a:t>1</a:t>
            </a:r>
            <a:r>
              <a:rPr lang="en-US" sz="3600" dirty="0" smtClean="0">
                <a:solidFill>
                  <a:schemeClr val="accent1"/>
                </a:solidFill>
              </a:rPr>
              <a:t>;z</a:t>
            </a:r>
            <a:r>
              <a:rPr lang="en-US" sz="2400" dirty="0" smtClean="0">
                <a:solidFill>
                  <a:schemeClr val="accent1"/>
                </a:solidFill>
              </a:rPr>
              <a:t>1</a:t>
            </a:r>
            <a:r>
              <a:rPr lang="ru-RU" sz="3600" dirty="0" smtClean="0">
                <a:solidFill>
                  <a:schemeClr val="accent1"/>
                </a:solidFill>
              </a:rPr>
              <a:t>)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ru-RU" sz="3600" dirty="0" smtClean="0">
                <a:solidFill>
                  <a:schemeClr val="accent1"/>
                </a:solidFill>
              </a:rPr>
              <a:t>и А</a:t>
            </a:r>
            <a:r>
              <a:rPr lang="ru-RU" sz="2400" dirty="0" smtClean="0">
                <a:solidFill>
                  <a:schemeClr val="accent1"/>
                </a:solidFill>
              </a:rPr>
              <a:t>2</a:t>
            </a:r>
            <a:r>
              <a:rPr lang="ru-RU" sz="3600" dirty="0" smtClean="0">
                <a:solidFill>
                  <a:schemeClr val="accent1"/>
                </a:solidFill>
              </a:rPr>
              <a:t>(х</a:t>
            </a:r>
            <a:r>
              <a:rPr lang="ru-RU" sz="2400" dirty="0" smtClean="0">
                <a:solidFill>
                  <a:schemeClr val="accent1"/>
                </a:solidFill>
              </a:rPr>
              <a:t>2</a:t>
            </a:r>
            <a:r>
              <a:rPr lang="ru-RU" sz="3600" dirty="0" smtClean="0">
                <a:solidFill>
                  <a:schemeClr val="accent1"/>
                </a:solidFill>
              </a:rPr>
              <a:t>;</a:t>
            </a:r>
            <a:r>
              <a:rPr lang="en-US" sz="3600" dirty="0" smtClean="0">
                <a:solidFill>
                  <a:schemeClr val="accent1"/>
                </a:solidFill>
              </a:rPr>
              <a:t>y</a:t>
            </a:r>
            <a:r>
              <a:rPr lang="ru-RU" sz="2800" dirty="0" smtClean="0">
                <a:solidFill>
                  <a:schemeClr val="accent1"/>
                </a:solidFill>
              </a:rPr>
              <a:t>2</a:t>
            </a:r>
            <a:r>
              <a:rPr lang="en-US" sz="3600" dirty="0" smtClean="0">
                <a:solidFill>
                  <a:schemeClr val="accent1"/>
                </a:solidFill>
              </a:rPr>
              <a:t>;z</a:t>
            </a:r>
            <a:r>
              <a:rPr lang="ru-RU" sz="2400" dirty="0" smtClean="0">
                <a:solidFill>
                  <a:schemeClr val="accent1"/>
                </a:solidFill>
              </a:rPr>
              <a:t>2</a:t>
            </a:r>
            <a:r>
              <a:rPr lang="ru-RU" sz="3600" dirty="0" smtClean="0">
                <a:solidFill>
                  <a:schemeClr val="accent1"/>
                </a:solidFill>
              </a:rPr>
              <a:t>)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ru-RU" sz="3600" dirty="0" smtClean="0">
                <a:solidFill>
                  <a:schemeClr val="accent1"/>
                </a:solidFill>
              </a:rPr>
              <a:t>вычисляется по формуле:</a:t>
            </a: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437112"/>
            <a:ext cx="5490611" cy="720079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BatangChe" pitchFamily="49" charset="-127"/>
                <a:ea typeface="BatangChe" pitchFamily="49" charset="-127"/>
              </a:rPr>
              <a:t>ЗАДАЧА № 8 (СТР. 60)</a:t>
            </a:r>
            <a:endParaRPr lang="ru-RU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742950" indent="-742950">
              <a:buFont typeface="Wingdings" pitchFamily="2" charset="2"/>
              <a:buChar char="ü"/>
            </a:pPr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Составьте уравнение геометрического места точек пространства, равноудаленных от точки А(1;2;3) и начала координат.</a:t>
            </a:r>
            <a:endParaRPr lang="ru-RU" sz="4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55576" y="5085184"/>
            <a:ext cx="4032448" cy="1257003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ru-RU" sz="6600" u="sng" dirty="0" smtClean="0"/>
              <a:t>Решение:</a:t>
            </a:r>
            <a:endParaRPr lang="ru-RU" sz="6600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508104" y="476672"/>
            <a:ext cx="3168352" cy="525658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200" u="sng" dirty="0" smtClean="0"/>
              <a:t>Дано:</a:t>
            </a:r>
          </a:p>
          <a:p>
            <a:pPr>
              <a:buNone/>
            </a:pPr>
            <a:r>
              <a:rPr lang="ru-RU" sz="3200" dirty="0" smtClean="0"/>
              <a:t>А(1;2;3)</a:t>
            </a:r>
          </a:p>
          <a:p>
            <a:pPr>
              <a:buNone/>
            </a:pPr>
            <a:r>
              <a:rPr lang="ru-RU" sz="3200" dirty="0" smtClean="0"/>
              <a:t>О(0;0;0)</a:t>
            </a:r>
          </a:p>
          <a:p>
            <a:pPr>
              <a:buNone/>
            </a:pPr>
            <a:r>
              <a:rPr lang="ru-RU" sz="3200" dirty="0" smtClean="0"/>
              <a:t>В</a:t>
            </a:r>
            <a:r>
              <a:rPr lang="en-US" sz="3200" dirty="0" smtClean="0"/>
              <a:t>(</a:t>
            </a:r>
            <a:r>
              <a:rPr lang="en-US" sz="3200" dirty="0" err="1" smtClean="0"/>
              <a:t>x;y;z</a:t>
            </a:r>
            <a:r>
              <a:rPr lang="ru-RU" sz="3200" dirty="0" smtClean="0"/>
              <a:t>)</a:t>
            </a:r>
          </a:p>
          <a:p>
            <a:pPr>
              <a:buNone/>
            </a:pPr>
            <a:r>
              <a:rPr lang="ru-RU" sz="3200" u="sng" dirty="0" smtClean="0"/>
              <a:t>Найти:</a:t>
            </a:r>
          </a:p>
          <a:p>
            <a:pPr>
              <a:buNone/>
            </a:pPr>
            <a:r>
              <a:rPr lang="ru-RU" sz="3200" dirty="0" smtClean="0"/>
              <a:t>Уравнение</a:t>
            </a:r>
          </a:p>
          <a:p>
            <a:pPr>
              <a:buNone/>
            </a:pPr>
            <a:r>
              <a:rPr lang="ru-RU" sz="3200" dirty="0" smtClean="0"/>
              <a:t>г</a:t>
            </a:r>
            <a:r>
              <a:rPr lang="ru-RU" sz="3200" dirty="0" smtClean="0"/>
              <a:t>еометрического</a:t>
            </a:r>
          </a:p>
          <a:p>
            <a:pPr>
              <a:buNone/>
            </a:pPr>
            <a:r>
              <a:rPr lang="ru-RU" sz="3200" dirty="0" smtClean="0"/>
              <a:t>места точек</a:t>
            </a:r>
          </a:p>
          <a:p>
            <a:pPr>
              <a:buNone/>
            </a:pPr>
            <a:r>
              <a:rPr lang="ru-RU" sz="3200" dirty="0" smtClean="0"/>
              <a:t>пространства</a:t>
            </a:r>
            <a:endParaRPr lang="ru-RU" sz="3600" u="sng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8280920" cy="60486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Пусть В</a:t>
            </a:r>
            <a:r>
              <a:rPr lang="en-US" dirty="0" smtClean="0"/>
              <a:t>(</a:t>
            </a:r>
            <a:r>
              <a:rPr lang="en-US" dirty="0" err="1" smtClean="0"/>
              <a:t>x;y;z</a:t>
            </a:r>
            <a:r>
              <a:rPr lang="ru-RU" dirty="0" smtClean="0"/>
              <a:t>) равноудалена от А(1;2;3) и О(0;0;0), то АВ=ОВ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072" y="5301208"/>
            <a:ext cx="3384376" cy="1224135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ru-RU" b="1" u="sng" dirty="0" smtClean="0"/>
              <a:t>ОТВЕТ:</a:t>
            </a:r>
            <a:endParaRPr lang="ru-RU" b="1" u="sng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7" y="1196752"/>
            <a:ext cx="5544616" cy="449563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772816"/>
            <a:ext cx="5616624" cy="453959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9" y="2276873"/>
            <a:ext cx="2736304" cy="434740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780929"/>
            <a:ext cx="1541818" cy="432048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9" y="3284984"/>
            <a:ext cx="5616624" cy="886835"/>
          </a:xfrm>
          <a:prstGeom prst="rect">
            <a:avLst/>
          </a:prstGeom>
          <a:noFill/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077072"/>
            <a:ext cx="5328592" cy="1253786"/>
          </a:xfrm>
          <a:prstGeom prst="rect">
            <a:avLst/>
          </a:prstGeom>
          <a:noFill/>
        </p:spPr>
      </p:pic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5" name="Picture 3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301208"/>
            <a:ext cx="3168352" cy="431656"/>
          </a:xfrm>
          <a:prstGeom prst="rect">
            <a:avLst/>
          </a:prstGeom>
          <a:noFill/>
        </p:spPr>
      </p:pic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8" name="Picture 3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805264"/>
            <a:ext cx="2880320" cy="441767"/>
          </a:xfrm>
          <a:prstGeom prst="rect">
            <a:avLst/>
          </a:prstGeom>
          <a:noFill/>
        </p:spPr>
      </p:pic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71" name="Picture 3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5877272"/>
            <a:ext cx="3105150" cy="476250"/>
          </a:xfrm>
          <a:prstGeom prst="rect">
            <a:avLst/>
          </a:prstGeom>
          <a:noFill/>
        </p:spPr>
      </p:pic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BatangChe" pitchFamily="49" charset="-127"/>
                <a:ea typeface="BatangChe" pitchFamily="49" charset="-127"/>
              </a:rPr>
              <a:t>БИБЛИОГРАФИЯ</a:t>
            </a:r>
            <a:endParaRPr lang="ru-RU" dirty="0">
              <a:solidFill>
                <a:schemeClr val="accent1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Геометрия. 10-11 классы: учеб. для </a:t>
            </a:r>
            <a:r>
              <a:rPr lang="ru-RU" sz="4400" dirty="0" err="1" smtClean="0">
                <a:solidFill>
                  <a:schemeClr val="accent1"/>
                </a:solidFill>
              </a:rPr>
              <a:t>общеобразоват</a:t>
            </a:r>
            <a:r>
              <a:rPr lang="ru-RU" sz="4400" dirty="0" smtClean="0">
                <a:solidFill>
                  <a:schemeClr val="accent1"/>
                </a:solidFill>
              </a:rPr>
              <a:t>. учреждений: базовый и </a:t>
            </a:r>
            <a:r>
              <a:rPr lang="ru-RU" sz="4400" dirty="0" err="1" smtClean="0">
                <a:solidFill>
                  <a:schemeClr val="accent1"/>
                </a:solidFill>
              </a:rPr>
              <a:t>профил</a:t>
            </a:r>
            <a:r>
              <a:rPr lang="ru-RU" sz="4400" dirty="0" smtClean="0">
                <a:solidFill>
                  <a:schemeClr val="accent1"/>
                </a:solidFill>
              </a:rPr>
              <a:t>. уровни / А.В.Погорелов. – 9-е. изд. – М. : Просвещение, 2009. – 175 с. : ил.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284</Words>
  <Application>Microsoft Office PowerPoint</Application>
  <PresentationFormat>Экран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РАССТОЯНИЕ МЕЖДУ ТОЧКАМИ в декартовой системе координат</vt:lpstr>
      <vt:lpstr>Слайд 2</vt:lpstr>
      <vt:lpstr>Слайд 3</vt:lpstr>
      <vt:lpstr>Слайд 4</vt:lpstr>
      <vt:lpstr>Слайд 5</vt:lpstr>
      <vt:lpstr>ЗАДАЧА № 8 (СТР. 60)</vt:lpstr>
      <vt:lpstr>Слайд 7</vt:lpstr>
      <vt:lpstr>Слайд 8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ОТРЕЗКА В ДЕКАРТОВОЙ СИСТЕМЕ КООРДИНАТ</dc:title>
  <dc:creator>12</dc:creator>
  <cp:lastModifiedBy>Lena</cp:lastModifiedBy>
  <cp:revision>22</cp:revision>
  <dcterms:created xsi:type="dcterms:W3CDTF">2016-02-07T02:59:59Z</dcterms:created>
  <dcterms:modified xsi:type="dcterms:W3CDTF">2016-02-07T11:33:18Z</dcterms:modified>
</cp:coreProperties>
</file>