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blinds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215370" cy="5808138"/>
          </a:xfrm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ru-RU" sz="6600" dirty="0" smtClean="0">
                <a:latin typeface="+mn-lt"/>
              </a:rPr>
              <a:t>КООРДИНАТЫ СЕРЕДИНЫ ОТРЕЗКА</a:t>
            </a:r>
            <a:endParaRPr lang="ru-RU" sz="6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4500570"/>
            <a:ext cx="5040560" cy="1545126"/>
          </a:xfrm>
          <a:ln>
            <a:noFill/>
          </a:ln>
        </p:spPr>
        <p:txBody>
          <a:bodyPr>
            <a:normAutofit fontScale="40000" lnSpcReduction="20000"/>
          </a:bodyPr>
          <a:lstStyle/>
          <a:p>
            <a:pPr algn="r"/>
            <a:r>
              <a:rPr lang="ru-RU" u="sng" dirty="0" smtClean="0">
                <a:solidFill>
                  <a:srgbClr val="00B050"/>
                </a:solidFill>
              </a:rPr>
              <a:t>Работу выполнила: </a:t>
            </a:r>
            <a:r>
              <a:rPr lang="ru-RU" u="sng" dirty="0" smtClean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Трескина Елена,</a:t>
            </a:r>
            <a:endParaRPr lang="ru-RU" dirty="0" smtClean="0">
              <a:solidFill>
                <a:srgbClr val="00B050"/>
              </a:solidFill>
            </a:endParaRPr>
          </a:p>
          <a:p>
            <a:pPr algn="r"/>
            <a:r>
              <a:rPr lang="ru-RU" dirty="0" smtClean="0">
                <a:solidFill>
                  <a:srgbClr val="00B050"/>
                </a:solidFill>
              </a:rPr>
              <a:t>у</a:t>
            </a:r>
            <a:r>
              <a:rPr lang="ru-RU" dirty="0" smtClean="0">
                <a:solidFill>
                  <a:srgbClr val="00B050"/>
                </a:solidFill>
              </a:rPr>
              <a:t>ченица </a:t>
            </a:r>
            <a:r>
              <a:rPr lang="ru-RU" dirty="0" smtClean="0">
                <a:solidFill>
                  <a:srgbClr val="00B050"/>
                </a:solidFill>
              </a:rPr>
              <a:t>10А </a:t>
            </a:r>
            <a:r>
              <a:rPr lang="ru-RU" dirty="0" smtClean="0">
                <a:solidFill>
                  <a:srgbClr val="00B050"/>
                </a:solidFill>
              </a:rPr>
              <a:t>класса МБОУ </a:t>
            </a:r>
            <a:r>
              <a:rPr lang="ru-RU" dirty="0" smtClean="0">
                <a:solidFill>
                  <a:srgbClr val="00B050"/>
                </a:solidFill>
              </a:rPr>
              <a:t>СШ №1</a:t>
            </a:r>
          </a:p>
          <a:p>
            <a:pPr algn="r"/>
            <a:r>
              <a:rPr lang="ru-RU" dirty="0" smtClean="0">
                <a:solidFill>
                  <a:srgbClr val="00B050"/>
                </a:solidFill>
              </a:rPr>
              <a:t>г</a:t>
            </a:r>
            <a:r>
              <a:rPr lang="ru-RU" dirty="0" smtClean="0">
                <a:solidFill>
                  <a:srgbClr val="00B050"/>
                </a:solidFill>
              </a:rPr>
              <a:t>. Архангельск Архангельской области</a:t>
            </a:r>
          </a:p>
          <a:p>
            <a:pPr algn="r"/>
            <a:r>
              <a:rPr lang="ru-RU" dirty="0" smtClean="0">
                <a:solidFill>
                  <a:srgbClr val="00B050"/>
                </a:solidFill>
              </a:rPr>
              <a:t>Руководитель: Куприянович Марина Олеговна, </a:t>
            </a:r>
          </a:p>
          <a:p>
            <a:pPr algn="r"/>
            <a:r>
              <a:rPr lang="ru-RU" dirty="0" smtClean="0">
                <a:solidFill>
                  <a:srgbClr val="00B050"/>
                </a:solidFill>
              </a:rPr>
              <a:t>у</a:t>
            </a:r>
            <a:r>
              <a:rPr lang="ru-RU" dirty="0" smtClean="0">
                <a:solidFill>
                  <a:srgbClr val="00B050"/>
                </a:solidFill>
              </a:rPr>
              <a:t>читель математики высшей квалификационной категории</a:t>
            </a:r>
          </a:p>
          <a:p>
            <a:pPr algn="r"/>
            <a:r>
              <a:rPr lang="ru-RU" dirty="0" smtClean="0">
                <a:solidFill>
                  <a:srgbClr val="00B050"/>
                </a:solidFill>
              </a:rPr>
              <a:t>МБОУ СШ № ! г.  Архангельска Архангельской области,</a:t>
            </a:r>
          </a:p>
          <a:p>
            <a:pPr algn="r"/>
            <a:r>
              <a:rPr lang="ru-RU" dirty="0" smtClean="0">
                <a:solidFill>
                  <a:srgbClr val="00B050"/>
                </a:solidFill>
              </a:rPr>
              <a:t>2016 год</a:t>
            </a:r>
          </a:p>
          <a:p>
            <a:pPr algn="r"/>
            <a:endParaRPr lang="ru-RU" dirty="0" smtClean="0">
              <a:solidFill>
                <a:srgbClr val="00B050"/>
              </a:solidFill>
            </a:endParaRPr>
          </a:p>
          <a:p>
            <a:pPr algn="r"/>
            <a:endParaRPr lang="ru-RU" dirty="0" smtClean="0">
              <a:solidFill>
                <a:srgbClr val="00B050"/>
              </a:solidFill>
            </a:endParaRPr>
          </a:p>
          <a:p>
            <a:endParaRPr lang="ru-RU" dirty="0" smtClean="0">
              <a:solidFill>
                <a:srgbClr val="00B050"/>
              </a:solidFill>
            </a:endParaRPr>
          </a:p>
          <a:p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  <a:ln>
            <a:solidFill>
              <a:srgbClr val="00B050"/>
            </a:solidFill>
          </a:ln>
        </p:spPr>
        <p:txBody>
          <a:bodyPr anchor="t"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Координаты середины отрезка с концами А</a:t>
            </a:r>
            <a:r>
              <a:rPr lang="ru-RU" sz="2000" dirty="0" smtClean="0"/>
              <a:t>1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en-US" sz="2000" dirty="0" smtClean="0"/>
              <a:t>1</a:t>
            </a:r>
            <a:r>
              <a:rPr lang="en-US" dirty="0" smtClean="0"/>
              <a:t>;y</a:t>
            </a:r>
            <a:r>
              <a:rPr lang="ru-RU" sz="2000" dirty="0" smtClean="0"/>
              <a:t>1</a:t>
            </a:r>
            <a:r>
              <a:rPr lang="en-US" dirty="0" smtClean="0"/>
              <a:t>;z</a:t>
            </a:r>
            <a:r>
              <a:rPr lang="ru-RU" sz="2000" dirty="0" smtClean="0"/>
              <a:t>1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и А</a:t>
            </a:r>
            <a:r>
              <a:rPr lang="ru-RU" sz="2000" dirty="0" smtClean="0"/>
              <a:t>2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sz="2000" dirty="0" smtClean="0"/>
              <a:t>2</a:t>
            </a:r>
            <a:r>
              <a:rPr lang="en-US" dirty="0" smtClean="0"/>
              <a:t>;y</a:t>
            </a:r>
            <a:r>
              <a:rPr lang="en-US" sz="2000" dirty="0" smtClean="0"/>
              <a:t>2</a:t>
            </a:r>
            <a:r>
              <a:rPr lang="en-US" dirty="0" smtClean="0"/>
              <a:t>;z</a:t>
            </a:r>
            <a:r>
              <a:rPr lang="ru-RU" sz="2000" dirty="0" smtClean="0"/>
              <a:t>2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ru-RU" dirty="0" smtClean="0"/>
              <a:t>вычисляются по формуле:</a:t>
            </a:r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4005064"/>
            <a:ext cx="1628775" cy="7715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4221088"/>
            <a:ext cx="85725" cy="447675"/>
          </a:xfrm>
          <a:prstGeom prst="rect">
            <a:avLst/>
          </a:prstGeom>
          <a:noFill/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4005064"/>
            <a:ext cx="1781175" cy="771525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4005064"/>
            <a:ext cx="1581150" cy="771525"/>
          </a:xfrm>
          <a:prstGeom prst="rect">
            <a:avLst/>
          </a:prstGeom>
          <a:noFill/>
        </p:spPr>
      </p:pic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r>
              <a:rPr lang="ru-RU" dirty="0" smtClean="0"/>
              <a:t>ЗАДАЧА № 10(2) (СТР. 60)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67544" y="5661248"/>
            <a:ext cx="3528392" cy="639762"/>
          </a:xfrm>
          <a:ln>
            <a:solidFill>
              <a:srgbClr val="00B050"/>
            </a:solidFill>
          </a:ln>
        </p:spPr>
        <p:txBody>
          <a:bodyPr/>
          <a:lstStyle/>
          <a:p>
            <a:r>
              <a:rPr lang="ru-RU" b="0" u="sng" dirty="0" smtClean="0"/>
              <a:t>ДОКАЗАТЕЛЬСТВО:</a:t>
            </a:r>
            <a:endParaRPr lang="ru-RU" b="0" u="sng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4008" y="4365104"/>
            <a:ext cx="4040188" cy="1080120"/>
          </a:xfrm>
          <a:ln>
            <a:solidFill>
              <a:srgbClr val="00B050"/>
            </a:solidFill>
          </a:ln>
        </p:spPr>
        <p:txBody>
          <a:bodyPr/>
          <a:lstStyle/>
          <a:p>
            <a:pPr>
              <a:buNone/>
            </a:pPr>
            <a:r>
              <a:rPr lang="ru-RU" u="sng" dirty="0" smtClean="0"/>
              <a:t>ДОКАЗАТЬ: </a:t>
            </a:r>
          </a:p>
          <a:p>
            <a:pPr>
              <a:buNone/>
            </a:pPr>
            <a:r>
              <a:rPr lang="en-US" dirty="0" smtClean="0"/>
              <a:t>ABCD – </a:t>
            </a:r>
            <a:r>
              <a:rPr lang="ru-RU" dirty="0" smtClean="0"/>
              <a:t>параллелограмм</a:t>
            </a:r>
          </a:p>
          <a:p>
            <a:pPr>
              <a:buNone/>
            </a:pPr>
            <a:endParaRPr lang="ru-RU" u="sng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902197"/>
          </a:xfrm>
          <a:ln>
            <a:solidFill>
              <a:srgbClr val="00B050"/>
            </a:solidFill>
          </a:ln>
        </p:spPr>
        <p:txBody>
          <a:bodyPr/>
          <a:lstStyle/>
          <a:p>
            <a:pPr>
              <a:buNone/>
            </a:pPr>
            <a:r>
              <a:rPr lang="ru-RU" u="sng" dirty="0" smtClean="0"/>
              <a:t>ДАНО:</a:t>
            </a:r>
          </a:p>
          <a:p>
            <a:pPr>
              <a:buNone/>
            </a:pPr>
            <a:r>
              <a:rPr lang="en-US" dirty="0" smtClean="0"/>
              <a:t>ABCD</a:t>
            </a:r>
            <a:r>
              <a:rPr lang="ru-RU" dirty="0" smtClean="0"/>
              <a:t> </a:t>
            </a:r>
            <a:r>
              <a:rPr lang="en-US" dirty="0" smtClean="0"/>
              <a:t>–</a:t>
            </a:r>
            <a:r>
              <a:rPr lang="ru-RU" dirty="0" smtClean="0"/>
              <a:t> четырехугольник</a:t>
            </a:r>
          </a:p>
          <a:p>
            <a:pPr>
              <a:buNone/>
            </a:pPr>
            <a:r>
              <a:rPr lang="en-US" dirty="0" smtClean="0"/>
              <a:t>A(</a:t>
            </a:r>
            <a:r>
              <a:rPr lang="ru-RU" dirty="0" smtClean="0"/>
              <a:t>2</a:t>
            </a:r>
            <a:r>
              <a:rPr lang="en-US" dirty="0" smtClean="0"/>
              <a:t>;</a:t>
            </a:r>
            <a:r>
              <a:rPr lang="ru-RU" dirty="0" smtClean="0"/>
              <a:t>1</a:t>
            </a:r>
            <a:r>
              <a:rPr lang="en-US" dirty="0" smtClean="0"/>
              <a:t>;</a:t>
            </a:r>
            <a:r>
              <a:rPr lang="ru-RU" dirty="0" smtClean="0"/>
              <a:t>3</a:t>
            </a:r>
            <a:r>
              <a:rPr lang="en-US" dirty="0" smtClean="0"/>
              <a:t>) ; B(</a:t>
            </a:r>
            <a:r>
              <a:rPr lang="ru-RU" dirty="0" smtClean="0"/>
              <a:t>1</a:t>
            </a:r>
            <a:r>
              <a:rPr lang="en-US" dirty="0" smtClean="0"/>
              <a:t>;</a:t>
            </a:r>
            <a:r>
              <a:rPr lang="ru-RU" dirty="0" smtClean="0"/>
              <a:t>0</a:t>
            </a:r>
            <a:r>
              <a:rPr lang="en-US" dirty="0" smtClean="0"/>
              <a:t>;</a:t>
            </a:r>
            <a:r>
              <a:rPr lang="ru-RU" dirty="0" smtClean="0"/>
              <a:t>7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C(</a:t>
            </a:r>
            <a:r>
              <a:rPr lang="ru-RU" dirty="0" smtClean="0"/>
              <a:t>-2</a:t>
            </a:r>
            <a:r>
              <a:rPr lang="en-US" dirty="0" smtClean="0"/>
              <a:t>; </a:t>
            </a:r>
            <a:r>
              <a:rPr lang="ru-RU" dirty="0" smtClean="0"/>
              <a:t>1</a:t>
            </a:r>
            <a:r>
              <a:rPr lang="en-US" dirty="0" smtClean="0"/>
              <a:t>;</a:t>
            </a:r>
            <a:r>
              <a:rPr lang="ru-RU" dirty="0" smtClean="0"/>
              <a:t>5</a:t>
            </a:r>
            <a:r>
              <a:rPr lang="en-US" dirty="0" smtClean="0"/>
              <a:t>) D(</a:t>
            </a:r>
            <a:r>
              <a:rPr lang="ru-RU" dirty="0" smtClean="0"/>
              <a:t>-1</a:t>
            </a:r>
            <a:r>
              <a:rPr lang="en-US" dirty="0" smtClean="0"/>
              <a:t>;</a:t>
            </a:r>
            <a:r>
              <a:rPr lang="ru-RU" dirty="0" smtClean="0"/>
              <a:t>2</a:t>
            </a:r>
            <a:r>
              <a:rPr lang="en-US" dirty="0" smtClean="0"/>
              <a:t>;</a:t>
            </a:r>
            <a:r>
              <a:rPr lang="ru-RU" dirty="0" smtClean="0"/>
              <a:t>1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6491064" cy="5793507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2400" dirty="0" smtClean="0"/>
              <a:t>1. </a:t>
            </a:r>
            <a:r>
              <a:rPr lang="en-US" sz="2000" dirty="0" smtClean="0"/>
              <a:t>AC</a:t>
            </a:r>
            <a:r>
              <a:rPr lang="ru-RU" sz="2000" dirty="0" smtClean="0"/>
              <a:t> ⋂</a:t>
            </a:r>
            <a:r>
              <a:rPr lang="en-US" sz="2000" dirty="0" smtClean="0"/>
              <a:t>BD=M</a:t>
            </a:r>
          </a:p>
          <a:p>
            <a:pPr marL="514350" indent="-514350">
              <a:buNone/>
            </a:pPr>
            <a:r>
              <a:rPr lang="ru-RU" sz="2000" dirty="0" smtClean="0"/>
              <a:t>    </a:t>
            </a:r>
            <a:r>
              <a:rPr lang="en-US" sz="2000" dirty="0" smtClean="0"/>
              <a:t>AM=MC               (</a:t>
            </a:r>
            <a:r>
              <a:rPr lang="ru-RU" sz="2000" dirty="0" smtClean="0"/>
              <a:t>По определению параллелограмма</a:t>
            </a:r>
            <a:r>
              <a:rPr lang="en-US" sz="2000" dirty="0" smtClean="0"/>
              <a:t>)</a:t>
            </a:r>
          </a:p>
          <a:p>
            <a:pPr marL="514350" indent="-514350">
              <a:buNone/>
            </a:pPr>
            <a:r>
              <a:rPr lang="ru-RU" sz="2000" dirty="0" smtClean="0"/>
              <a:t>    </a:t>
            </a:r>
            <a:r>
              <a:rPr lang="en-US" sz="2000" dirty="0" smtClean="0"/>
              <a:t>BM=MD</a:t>
            </a:r>
            <a:endParaRPr lang="ru-RU" sz="2000" dirty="0" smtClean="0"/>
          </a:p>
          <a:p>
            <a:pPr marL="514350" indent="-514350">
              <a:buNone/>
            </a:pPr>
            <a:r>
              <a:rPr lang="ru-RU" sz="2400" dirty="0" smtClean="0"/>
              <a:t>2. </a:t>
            </a:r>
            <a:r>
              <a:rPr lang="ru-RU" sz="2000" dirty="0" smtClean="0"/>
              <a:t>М – середина АС</a:t>
            </a:r>
            <a:endParaRPr lang="ru-RU" sz="2400" dirty="0" smtClean="0"/>
          </a:p>
          <a:p>
            <a:pPr marL="514350" indent="-514350">
              <a:buNone/>
            </a:pPr>
            <a:endParaRPr lang="ru-RU" sz="2400" dirty="0" smtClean="0"/>
          </a:p>
          <a:p>
            <a:pPr marL="514350" indent="-514350">
              <a:buNone/>
            </a:pPr>
            <a:r>
              <a:rPr lang="ru-RU" sz="2400" dirty="0" smtClean="0"/>
              <a:t>3. </a:t>
            </a:r>
            <a:r>
              <a:rPr lang="en-US" sz="2000" dirty="0" smtClean="0"/>
              <a:t>M – </a:t>
            </a:r>
            <a:r>
              <a:rPr lang="ru-RU" sz="2000" dirty="0" smtClean="0"/>
              <a:t>середина </a:t>
            </a:r>
            <a:r>
              <a:rPr lang="en-US" sz="2000" dirty="0" smtClean="0"/>
              <a:t>BD</a:t>
            </a:r>
            <a:endParaRPr lang="en-US" sz="2400" dirty="0" smtClean="0"/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ru-RU" sz="2400" dirty="0" smtClean="0"/>
              <a:t>4. </a:t>
            </a:r>
            <a:r>
              <a:rPr lang="ru-RU" sz="2000" dirty="0" smtClean="0"/>
              <a:t>М(0</a:t>
            </a:r>
            <a:r>
              <a:rPr lang="en-US" sz="2000" dirty="0" smtClean="0"/>
              <a:t>;1;4</a:t>
            </a:r>
            <a:r>
              <a:rPr lang="ru-RU" sz="2000" dirty="0" smtClean="0"/>
              <a:t>)</a:t>
            </a: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5.</a:t>
            </a:r>
            <a:r>
              <a:rPr lang="ru-RU" sz="2400" dirty="0" smtClean="0"/>
              <a:t> </a:t>
            </a:r>
            <a:r>
              <a:rPr lang="en-US" sz="2000" dirty="0" smtClean="0"/>
              <a:t>AC</a:t>
            </a:r>
            <a:r>
              <a:rPr lang="ru-RU" sz="2000" dirty="0" smtClean="0"/>
              <a:t> ⋂</a:t>
            </a:r>
            <a:r>
              <a:rPr lang="en-US" sz="2000" dirty="0" smtClean="0"/>
              <a:t>BD=M</a:t>
            </a:r>
          </a:p>
          <a:p>
            <a:pPr marL="514350" indent="-514350">
              <a:buNone/>
            </a:pPr>
            <a:r>
              <a:rPr lang="ru-RU" sz="2000" dirty="0" smtClean="0"/>
              <a:t>    </a:t>
            </a:r>
            <a:r>
              <a:rPr lang="en-US" sz="2000" dirty="0" smtClean="0"/>
              <a:t>AM=MC </a:t>
            </a:r>
            <a:endParaRPr lang="ru-RU" sz="2000" dirty="0" smtClean="0"/>
          </a:p>
          <a:p>
            <a:pPr marL="514350" indent="-514350">
              <a:buNone/>
            </a:pPr>
            <a:r>
              <a:rPr lang="ru-RU" sz="2000" dirty="0" smtClean="0"/>
              <a:t>    </a:t>
            </a:r>
            <a:r>
              <a:rPr lang="en-US" sz="2000" dirty="0" smtClean="0"/>
              <a:t>BM=MD</a:t>
            </a:r>
            <a:endParaRPr lang="ru-RU" sz="2000" dirty="0" smtClean="0"/>
          </a:p>
          <a:p>
            <a:pPr marL="514350" indent="-514350">
              <a:buNone/>
            </a:pPr>
            <a:r>
              <a:rPr lang="ru-RU" sz="2400" dirty="0" smtClean="0"/>
              <a:t>6. </a:t>
            </a:r>
            <a:r>
              <a:rPr lang="en-US" sz="2000" dirty="0" smtClean="0"/>
              <a:t>ABCD – </a:t>
            </a:r>
            <a:r>
              <a:rPr lang="ru-RU" sz="2000" dirty="0" smtClean="0"/>
              <a:t>параллелограмм</a:t>
            </a:r>
            <a:endParaRPr lang="ru-RU" sz="2800" dirty="0" smtClean="0"/>
          </a:p>
          <a:p>
            <a:pPr marL="514350" indent="-514350">
              <a:buNone/>
            </a:pPr>
            <a:r>
              <a:rPr lang="ru-RU" sz="2800" dirty="0" smtClean="0"/>
              <a:t>            </a:t>
            </a:r>
            <a:r>
              <a:rPr lang="en-US" sz="2800" dirty="0" smtClean="0"/>
              <a:t>#</a:t>
            </a:r>
            <a:endParaRPr lang="ru-RU" sz="2800" dirty="0" smtClean="0"/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endParaRPr lang="ru-RU" sz="2400" dirty="0" smtClean="0"/>
          </a:p>
          <a:p>
            <a:pPr marL="514350" indent="-514350">
              <a:buNone/>
            </a:pPr>
            <a:endParaRPr lang="ru-RU" sz="2400" dirty="0" smtClean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2051720" y="404664"/>
            <a:ext cx="216024" cy="108012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1988840"/>
            <a:ext cx="1368152" cy="549879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1988840"/>
            <a:ext cx="1440160" cy="554924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1946400"/>
            <a:ext cx="1512168" cy="620939"/>
          </a:xfrm>
          <a:prstGeom prst="rect">
            <a:avLst/>
          </a:prstGeom>
          <a:noFill/>
        </p:spPr>
      </p:pic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2852935"/>
            <a:ext cx="1368151" cy="549879"/>
          </a:xfrm>
          <a:prstGeom prst="rect">
            <a:avLst/>
          </a:prstGeom>
          <a:noFill/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736" y="2810080"/>
            <a:ext cx="1440160" cy="554924"/>
          </a:xfrm>
          <a:prstGeom prst="rect">
            <a:avLst/>
          </a:prstGeom>
          <a:noFill/>
        </p:spPr>
      </p:pic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24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2751370"/>
            <a:ext cx="1512168" cy="613634"/>
          </a:xfrm>
          <a:prstGeom prst="rect">
            <a:avLst/>
          </a:prstGeom>
          <a:noFill/>
        </p:spPr>
      </p:pic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ru-RU" sz="4800" dirty="0" smtClean="0">
                <a:latin typeface="+mn-lt"/>
              </a:rPr>
              <a:t>БИБЛИОГРАФИЯ</a:t>
            </a:r>
            <a:endParaRPr lang="ru-RU" sz="4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4000" dirty="0" smtClean="0"/>
              <a:t>Геометрия. 10-11 классы: учеб. для </a:t>
            </a:r>
            <a:r>
              <a:rPr lang="ru-RU" sz="4000" dirty="0" err="1" smtClean="0"/>
              <a:t>общеобразоват</a:t>
            </a:r>
            <a:r>
              <a:rPr lang="ru-RU" sz="4000" dirty="0" smtClean="0"/>
              <a:t>. учреждений: базовый и </a:t>
            </a:r>
            <a:r>
              <a:rPr lang="ru-RU" sz="4000" dirty="0" err="1" smtClean="0"/>
              <a:t>профил</a:t>
            </a:r>
            <a:r>
              <a:rPr lang="ru-RU" sz="4000" dirty="0" smtClean="0"/>
              <a:t>. уровни / А.В.Погорелов. – 9-е. изд. – М. : Просвещение, 2009. – 175 с. : ил.</a:t>
            </a:r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186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КООРДИНАТЫ СЕРЕДИНЫ ОТРЕЗКА</vt:lpstr>
      <vt:lpstr> Координаты середины отрезка с концами А1(x1;y1;z1) и А2(x2;y2;z2) вычисляются по формуле:</vt:lpstr>
      <vt:lpstr>ЗАДАЧА № 10(2) (СТР. 60)</vt:lpstr>
      <vt:lpstr>Слайд 4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КООРДИНАТЫ СЕРЕДИНЫ ОТРЕЗКА</dc:title>
  <dc:creator>12</dc:creator>
  <cp:lastModifiedBy>Lena</cp:lastModifiedBy>
  <cp:revision>7</cp:revision>
  <dcterms:created xsi:type="dcterms:W3CDTF">2016-02-07T05:41:46Z</dcterms:created>
  <dcterms:modified xsi:type="dcterms:W3CDTF">2016-02-07T11:31:02Z</dcterms:modified>
</cp:coreProperties>
</file>