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88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CED7F7B-9B50-4F21-8898-A9E30A64605E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8840808-573D-4295-A457-29952808DC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3643314"/>
            <a:ext cx="7900998" cy="2252666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120000"/>
              </a:lnSpc>
            </a:pPr>
            <a:r>
              <a:rPr lang="ru-RU" dirty="0" smtClean="0"/>
              <a:t>Презентацию подготовила: </a:t>
            </a:r>
            <a:r>
              <a:rPr lang="ru-RU" dirty="0" err="1" smtClean="0"/>
              <a:t>Керуль</a:t>
            </a:r>
            <a:r>
              <a:rPr lang="ru-RU" dirty="0" smtClean="0"/>
              <a:t> Диана,                                         ученица 10 А класса МБОУ СШ № 1                                     </a:t>
            </a:r>
            <a:r>
              <a:rPr lang="ru-RU" dirty="0" smtClean="0"/>
              <a:t>   г. </a:t>
            </a:r>
            <a:r>
              <a:rPr lang="ru-RU" dirty="0" smtClean="0"/>
              <a:t>Архангельска Архангельской области</a:t>
            </a:r>
          </a:p>
          <a:p>
            <a:pPr algn="r"/>
            <a:r>
              <a:rPr lang="ru-RU" dirty="0" smtClean="0"/>
              <a:t>Руководитель: Куприянович Марина Олеговна, учитель математики </a:t>
            </a:r>
            <a:endParaRPr lang="ru-RU" dirty="0" smtClean="0"/>
          </a:p>
          <a:p>
            <a:pPr algn="r"/>
            <a:r>
              <a:rPr lang="ru-RU" dirty="0" smtClean="0"/>
              <a:t>высшей </a:t>
            </a:r>
            <a:r>
              <a:rPr lang="ru-RU" dirty="0" smtClean="0"/>
              <a:t>квалификационной категории </a:t>
            </a:r>
            <a:endParaRPr lang="ru-RU" dirty="0" smtClean="0"/>
          </a:p>
          <a:p>
            <a:pPr algn="r"/>
            <a:r>
              <a:rPr lang="ru-RU" dirty="0" smtClean="0"/>
              <a:t>МБОУ </a:t>
            </a:r>
            <a:r>
              <a:rPr lang="ru-RU" dirty="0" smtClean="0"/>
              <a:t>СШ № 1 </a:t>
            </a:r>
            <a:endParaRPr lang="ru-RU" dirty="0" smtClean="0"/>
          </a:p>
          <a:p>
            <a:pPr algn="r"/>
            <a:r>
              <a:rPr lang="ru-RU" dirty="0" smtClean="0"/>
              <a:t>г</a:t>
            </a:r>
            <a:r>
              <a:rPr lang="ru-RU" dirty="0" smtClean="0"/>
              <a:t>. Архангельска Архангельской области,</a:t>
            </a:r>
          </a:p>
          <a:p>
            <a:pPr algn="r"/>
            <a:r>
              <a:rPr lang="ru-RU" dirty="0" smtClean="0"/>
              <a:t>2016 год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Расстояние между двумя </a:t>
            </a:r>
            <a:r>
              <a:rPr lang="ru-RU" dirty="0" smtClean="0"/>
              <a:t>точками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Расстоянием между двумя точками</a:t>
            </a:r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3356992"/>
            <a:ext cx="4320480" cy="172819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Называется длина отрезка, соединяющего эти точки. </a:t>
            </a:r>
            <a:endParaRPr lang="ru-RU" sz="2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6012160" y="3212976"/>
            <a:ext cx="0" cy="165618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6012160" y="4869160"/>
            <a:ext cx="2232248" cy="838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4932040" y="4869160"/>
            <a:ext cx="1080120" cy="1080120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43" idx="7"/>
            <a:endCxn id="21" idx="3"/>
          </p:cNvCxnSpPr>
          <p:nvPr/>
        </p:nvCxnSpPr>
        <p:spPr>
          <a:xfrm flipV="1">
            <a:off x="5595928" y="3516824"/>
            <a:ext cx="1804560" cy="137251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16016" y="5805264"/>
            <a:ext cx="216024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х</a:t>
            </a:r>
            <a:endParaRPr lang="ru-RU" sz="32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8172400" y="4869160"/>
            <a:ext cx="7200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у</a:t>
            </a:r>
            <a:endParaRPr lang="ru-RU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796136" y="3068960"/>
            <a:ext cx="144016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z</a:t>
            </a:r>
            <a:endParaRPr lang="ru-RU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364088" y="4725144"/>
            <a:ext cx="288032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</a:t>
            </a:r>
            <a:endParaRPr lang="ru-RU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7236296" y="3284984"/>
            <a:ext cx="144016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</a:t>
            </a:r>
            <a:endParaRPr lang="ru-RU" sz="1100" dirty="0"/>
          </a:p>
        </p:txBody>
      </p:sp>
      <p:sp>
        <p:nvSpPr>
          <p:cNvPr id="21" name="Овал 20"/>
          <p:cNvSpPr/>
          <p:nvPr/>
        </p:nvSpPr>
        <p:spPr>
          <a:xfrm flipH="1" flipV="1">
            <a:off x="7308304" y="3501008"/>
            <a:ext cx="108000" cy="108000"/>
          </a:xfrm>
          <a:prstGeom prst="ellipse">
            <a:avLst/>
          </a:prstGeom>
          <a:ln w="6350"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/>
          </a:p>
        </p:txBody>
      </p:sp>
      <p:sp>
        <p:nvSpPr>
          <p:cNvPr id="43" name="Овал 42"/>
          <p:cNvSpPr/>
          <p:nvPr/>
        </p:nvSpPr>
        <p:spPr>
          <a:xfrm flipH="1" flipV="1">
            <a:off x="5580112" y="4797152"/>
            <a:ext cx="108000" cy="108000"/>
          </a:xfrm>
          <a:prstGeom prst="ellipse">
            <a:avLst/>
          </a:prstGeom>
          <a:ln w="6350"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flipV="1">
            <a:off x="1691680" y="2204864"/>
            <a:ext cx="0" cy="165618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1691680" y="3861048"/>
            <a:ext cx="2232248" cy="838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395536" y="3861048"/>
            <a:ext cx="1296144" cy="1224136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15" idx="7"/>
            <a:endCxn id="14" idx="3"/>
          </p:cNvCxnSpPr>
          <p:nvPr/>
        </p:nvCxnSpPr>
        <p:spPr>
          <a:xfrm flipV="1">
            <a:off x="1275448" y="2508712"/>
            <a:ext cx="1804560" cy="1372512"/>
          </a:xfrm>
          <a:prstGeom prst="line">
            <a:avLst/>
          </a:prstGeom>
          <a:ln w="1905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9512" y="4869160"/>
            <a:ext cx="216024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х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51920" y="3861048"/>
            <a:ext cx="7200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у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475656" y="2060848"/>
            <a:ext cx="144016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z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43608" y="3717032"/>
            <a:ext cx="288032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</a:t>
            </a:r>
            <a:endParaRPr lang="ru-RU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2915816" y="2276872"/>
            <a:ext cx="144016" cy="2616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B</a:t>
            </a:r>
            <a:endParaRPr lang="ru-RU" sz="1100" dirty="0"/>
          </a:p>
        </p:txBody>
      </p:sp>
      <p:sp>
        <p:nvSpPr>
          <p:cNvPr id="14" name="Овал 13"/>
          <p:cNvSpPr/>
          <p:nvPr/>
        </p:nvSpPr>
        <p:spPr>
          <a:xfrm flipH="1" flipV="1">
            <a:off x="2987824" y="2492896"/>
            <a:ext cx="108000" cy="108000"/>
          </a:xfrm>
          <a:prstGeom prst="ellipse">
            <a:avLst/>
          </a:prstGeom>
          <a:ln w="6350"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/>
          </a:p>
        </p:txBody>
      </p:sp>
      <p:sp>
        <p:nvSpPr>
          <p:cNvPr id="15" name="Овал 14"/>
          <p:cNvSpPr/>
          <p:nvPr/>
        </p:nvSpPr>
        <p:spPr>
          <a:xfrm flipH="1" flipV="1">
            <a:off x="1259632" y="3789040"/>
            <a:ext cx="108000" cy="108000"/>
          </a:xfrm>
          <a:prstGeom prst="ellipse">
            <a:avLst/>
          </a:prstGeom>
          <a:ln w="6350"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/>
          </a:p>
        </p:txBody>
      </p:sp>
      <p:sp>
        <p:nvSpPr>
          <p:cNvPr id="17" name="TextBox 16"/>
          <p:cNvSpPr txBox="1"/>
          <p:nvPr/>
        </p:nvSpPr>
        <p:spPr>
          <a:xfrm>
            <a:off x="5076056" y="1844824"/>
            <a:ext cx="32403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MV Boli" pitchFamily="2" charset="0"/>
                <a:cs typeface="MV Boli" pitchFamily="2" charset="0"/>
              </a:rPr>
              <a:t>A(</a:t>
            </a:r>
            <a:r>
              <a:rPr lang="en-US" sz="2800" b="1" dirty="0" err="1" smtClean="0">
                <a:latin typeface="MV Boli" pitchFamily="2" charset="0"/>
                <a:cs typeface="MV Boli" pitchFamily="2" charset="0"/>
              </a:rPr>
              <a:t>x</a:t>
            </a:r>
            <a:r>
              <a:rPr lang="en-US" sz="1050" b="1" dirty="0" err="1" smtClean="0">
                <a:latin typeface="MV Boli" pitchFamily="2" charset="0"/>
                <a:cs typeface="MV Boli" pitchFamily="2" charset="0"/>
              </a:rPr>
              <a:t>A</a:t>
            </a:r>
            <a:r>
              <a:rPr lang="en-US" sz="2800" b="1" dirty="0" err="1" smtClean="0">
                <a:latin typeface="MV Boli" pitchFamily="2" charset="0"/>
                <a:cs typeface="MV Boli" pitchFamily="2" charset="0"/>
              </a:rPr>
              <a:t>;y</a:t>
            </a:r>
            <a:r>
              <a:rPr lang="en-US" sz="1050" b="1" dirty="0" err="1" smtClean="0">
                <a:latin typeface="MV Boli" pitchFamily="2" charset="0"/>
                <a:cs typeface="MV Boli" pitchFamily="2" charset="0"/>
              </a:rPr>
              <a:t>A</a:t>
            </a:r>
            <a:r>
              <a:rPr lang="en-US" sz="2800" b="1" dirty="0" err="1" smtClean="0">
                <a:latin typeface="MV Boli" pitchFamily="2" charset="0"/>
                <a:cs typeface="MV Boli" pitchFamily="2" charset="0"/>
              </a:rPr>
              <a:t>;z</a:t>
            </a:r>
            <a:r>
              <a:rPr lang="en-US" sz="1050" b="1" dirty="0" err="1" smtClean="0">
                <a:latin typeface="MV Boli" pitchFamily="2" charset="0"/>
                <a:cs typeface="MV Boli" pitchFamily="2" charset="0"/>
              </a:rPr>
              <a:t>A</a:t>
            </a:r>
            <a:r>
              <a:rPr lang="en-US" sz="2800" b="1" dirty="0" smtClean="0">
                <a:latin typeface="MV Boli" pitchFamily="2" charset="0"/>
                <a:cs typeface="MV Boli" pitchFamily="2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MV Boli" pitchFamily="2" charset="0"/>
                <a:cs typeface="MV Boli" pitchFamily="2" charset="0"/>
              </a:rPr>
              <a:t>B(</a:t>
            </a:r>
            <a:r>
              <a:rPr lang="en-US" sz="2800" b="1" dirty="0" err="1" smtClean="0">
                <a:latin typeface="MV Boli" pitchFamily="2" charset="0"/>
                <a:cs typeface="MV Boli" pitchFamily="2" charset="0"/>
              </a:rPr>
              <a:t>x</a:t>
            </a:r>
            <a:r>
              <a:rPr lang="en-US" sz="1050" b="1" dirty="0" err="1" smtClean="0">
                <a:latin typeface="MV Boli" pitchFamily="2" charset="0"/>
                <a:cs typeface="MV Boli" pitchFamily="2" charset="0"/>
              </a:rPr>
              <a:t>B</a:t>
            </a:r>
            <a:r>
              <a:rPr lang="en-US" sz="2800" b="1" dirty="0" err="1" smtClean="0">
                <a:latin typeface="MV Boli" pitchFamily="2" charset="0"/>
                <a:cs typeface="MV Boli" pitchFamily="2" charset="0"/>
              </a:rPr>
              <a:t>;y</a:t>
            </a:r>
            <a:r>
              <a:rPr lang="en-US" sz="1050" b="1" dirty="0" err="1" smtClean="0">
                <a:latin typeface="MV Boli" pitchFamily="2" charset="0"/>
                <a:cs typeface="MV Boli" pitchFamily="2" charset="0"/>
              </a:rPr>
              <a:t>B</a:t>
            </a:r>
            <a:r>
              <a:rPr lang="en-US" sz="2800" b="1" dirty="0" err="1" smtClean="0">
                <a:latin typeface="MV Boli" pitchFamily="2" charset="0"/>
                <a:cs typeface="MV Boli" pitchFamily="2" charset="0"/>
              </a:rPr>
              <a:t>;z</a:t>
            </a:r>
            <a:r>
              <a:rPr lang="en-US" sz="1050" b="1" dirty="0" err="1" smtClean="0">
                <a:latin typeface="MV Boli" pitchFamily="2" charset="0"/>
                <a:cs typeface="MV Boli" pitchFamily="2" charset="0"/>
              </a:rPr>
              <a:t>B</a:t>
            </a:r>
            <a:r>
              <a:rPr lang="en-US" sz="2800" b="1" dirty="0" smtClean="0">
                <a:latin typeface="MV Boli" pitchFamily="2" charset="0"/>
                <a:cs typeface="MV Boli" pitchFamily="2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latin typeface="MV Boli" pitchFamily="2" charset="0"/>
                <a:cs typeface="MV Boli" pitchFamily="2" charset="0"/>
              </a:rPr>
              <a:t>AB-</a:t>
            </a:r>
            <a:r>
              <a:rPr lang="ru-RU" sz="2400" b="1" dirty="0" smtClean="0">
                <a:latin typeface="Segoe Script" pitchFamily="34" charset="0"/>
                <a:cs typeface="MV Boli" pitchFamily="2" charset="0"/>
              </a:rPr>
              <a:t>расстояние между двумя точками </a:t>
            </a:r>
            <a:r>
              <a:rPr lang="en-US" sz="2800" b="1" dirty="0" smtClean="0">
                <a:latin typeface="MV Boli" pitchFamily="2" charset="0"/>
                <a:cs typeface="MV Boli" pitchFamily="2" charset="0"/>
              </a:rPr>
              <a:t>A </a:t>
            </a:r>
            <a:r>
              <a:rPr lang="ru-RU" sz="2400" b="1" dirty="0" smtClean="0">
                <a:latin typeface="Segoe Script" pitchFamily="34" charset="0"/>
                <a:cs typeface="MV Boli" pitchFamily="2" charset="0"/>
              </a:rPr>
              <a:t>и</a:t>
            </a:r>
            <a:r>
              <a:rPr lang="en-US" sz="2800" b="1" dirty="0" smtClean="0">
                <a:latin typeface="MV Boli" pitchFamily="2" charset="0"/>
                <a:cs typeface="MV Boli" pitchFamily="2" charset="0"/>
              </a:rPr>
              <a:t> B</a:t>
            </a:r>
            <a:endParaRPr lang="ru-RU" sz="2800" b="1" dirty="0"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Формула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844823"/>
            <a:ext cx="7776864" cy="33547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Script" pitchFamily="34" charset="0"/>
              </a:rPr>
              <a:t>Расстояние между точками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A(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x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;y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;z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)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Script" pitchFamily="34" charset="0"/>
                <a:cs typeface="MV Boli" pitchFamily="2" charset="0"/>
              </a:rPr>
              <a:t>и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B(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x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;y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2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;z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)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 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Script" pitchFamily="34" charset="0"/>
                <a:cs typeface="MV Boli" pitchFamily="2" charset="0"/>
              </a:rPr>
              <a:t>вычисляется по формуле </a:t>
            </a:r>
            <a:r>
              <a:rPr lang="ru-RU" sz="2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Script" pitchFamily="34" charset="0"/>
                <a:cs typeface="MV Boli" pitchFamily="2" charset="0"/>
              </a:rPr>
              <a:t>:</a:t>
            </a:r>
            <a:endParaRPr lang="ru-RU" sz="24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egoe Script" pitchFamily="34" charset="0"/>
              <a:cs typeface="MV Boli" pitchFamily="2" charset="0"/>
            </a:endParaRPr>
          </a:p>
          <a:p>
            <a:pPr algn="ctr"/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AB</a:t>
            </a:r>
            <a:r>
              <a:rPr lang="en-US" sz="2400" b="1" cap="all" baseline="4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2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=(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x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-x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)</a:t>
            </a:r>
            <a:r>
              <a:rPr lang="en-US" sz="2400" b="1" cap="all" baseline="4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2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+(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y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-y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)</a:t>
            </a:r>
            <a:r>
              <a:rPr lang="en-US" sz="2400" b="1" cap="all" baseline="4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2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+(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z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-z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)</a:t>
            </a:r>
            <a:r>
              <a:rPr lang="en-US" sz="2400" b="1" cap="all" baseline="4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2</a:t>
            </a:r>
            <a:endParaRPr lang="en-US" sz="3200" b="1" cap="all" baseline="40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V Boli" pitchFamily="2" charset="0"/>
              <a:cs typeface="MV Boli" pitchFamily="2" charset="0"/>
            </a:endParaRPr>
          </a:p>
          <a:p>
            <a:pPr algn="ctr"/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Segoe Script" pitchFamily="34" charset="0"/>
                <a:cs typeface="MV Boli" pitchFamily="2" charset="0"/>
              </a:rPr>
              <a:t>или</a:t>
            </a: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Segoe Script" pitchFamily="34" charset="0"/>
              <a:cs typeface="MV Boli" pitchFamily="2" charset="0"/>
            </a:endParaRPr>
          </a:p>
          <a:p>
            <a:pPr algn="ctr"/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AB=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  <a:sym typeface="Symbol"/>
              </a:rPr>
              <a:t>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(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x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-x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)</a:t>
            </a:r>
            <a:r>
              <a:rPr lang="en-US" sz="2400" b="1" cap="all" baseline="4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2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+(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y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-y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)</a:t>
            </a:r>
            <a:r>
              <a:rPr lang="en-US" sz="2400" b="1" cap="all" baseline="4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2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+(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z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A</a:t>
            </a:r>
            <a:r>
              <a:rPr lang="en-US" sz="32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-z</a:t>
            </a:r>
            <a:r>
              <a:rPr lang="en-US" sz="1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B</a:t>
            </a: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)</a:t>
            </a:r>
            <a:r>
              <a:rPr lang="en-US" sz="2400" b="1" cap="all" baseline="400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MV Boli" pitchFamily="2" charset="0"/>
                <a:cs typeface="MV Boli" pitchFamily="2" charset="0"/>
              </a:rPr>
              <a:t>2</a:t>
            </a:r>
            <a:endParaRPr lang="en-US" sz="3200" b="1" cap="all" baseline="4000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MV Boli" pitchFamily="2" charset="0"/>
              <a:cs typeface="MV Boli" pitchFamily="2" charset="0"/>
            </a:endParaRPr>
          </a:p>
          <a:p>
            <a:r>
              <a:rPr lang="ru-RU" sz="3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 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627784" y="4077072"/>
            <a:ext cx="5400600" cy="0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7884368" y="4077072"/>
            <a:ext cx="144016" cy="216024"/>
          </a:xfrm>
          <a:prstGeom prst="line">
            <a:avLst/>
          </a:prstGeom>
          <a:ln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2132856"/>
            <a:ext cx="61926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ЗАДАЧА №7</a:t>
            </a:r>
            <a:endParaRPr lang="ru-RU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Условие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55600" indent="-273050"/>
            <a:r>
              <a:rPr lang="ru-RU" sz="4000" dirty="0" smtClean="0">
                <a:latin typeface="Arial Narrow" pitchFamily="34" charset="0"/>
              </a:rPr>
              <a:t>На оси </a:t>
            </a:r>
            <a:r>
              <a:rPr lang="ru-RU" sz="4000" dirty="0" err="1" smtClean="0">
                <a:latin typeface="Arial Narrow" pitchFamily="34" charset="0"/>
              </a:rPr>
              <a:t>х</a:t>
            </a:r>
            <a:r>
              <a:rPr lang="ru-RU" sz="4000" dirty="0" smtClean="0">
                <a:latin typeface="Arial Narrow" pitchFamily="34" charset="0"/>
              </a:rPr>
              <a:t> найдите </a:t>
            </a:r>
            <a:r>
              <a:rPr lang="ru-RU" sz="4000" dirty="0" smtClean="0">
                <a:latin typeface="Corbel" pitchFamily="34" charset="0"/>
              </a:rPr>
              <a:t>точку</a:t>
            </a:r>
            <a:r>
              <a:rPr lang="ru-RU" sz="4000" dirty="0" smtClean="0">
                <a:latin typeface="Arial Narrow" pitchFamily="34" charset="0"/>
              </a:rPr>
              <a:t> С (х;0;0), равноудалённую от двух точек А (1;2;3), В (-2;1;3)</a:t>
            </a:r>
            <a:endParaRPr lang="ru-RU" sz="32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Прямая соединительная линия 63"/>
          <p:cNvCxnSpPr/>
          <p:nvPr/>
        </p:nvCxnSpPr>
        <p:spPr>
          <a:xfrm>
            <a:off x="2987824" y="3284984"/>
            <a:ext cx="72008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flipH="1">
            <a:off x="2699792" y="3284984"/>
            <a:ext cx="1008112" cy="100811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2915816" y="4293096"/>
            <a:ext cx="504056" cy="50405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1475656" y="4797152"/>
            <a:ext cx="144016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3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Дано: </a:t>
            </a:r>
          </a:p>
          <a:p>
            <a:pPr>
              <a:buNone/>
            </a:pPr>
            <a:r>
              <a:rPr lang="ru-RU" sz="3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А (1;2;3); </a:t>
            </a:r>
          </a:p>
          <a:p>
            <a:pPr>
              <a:buNone/>
            </a:pPr>
            <a:r>
              <a:rPr lang="ru-RU" sz="3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В (-2;1;3)</a:t>
            </a:r>
          </a:p>
          <a:p>
            <a:r>
              <a:rPr lang="ru-RU" sz="3600" dirty="0" smtClean="0">
                <a:ln>
                  <a:solidFill>
                    <a:schemeClr val="bg2">
                      <a:lumMod val="50000"/>
                    </a:schemeClr>
                  </a:solidFill>
                </a:ln>
              </a:rPr>
              <a:t>Найти: С(х;0;0)</a:t>
            </a:r>
          </a:p>
          <a:p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979712" y="1700808"/>
            <a:ext cx="0" cy="2592288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1979712" y="4293096"/>
            <a:ext cx="2232248" cy="838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899592" y="4293096"/>
            <a:ext cx="1080120" cy="1080120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83568" y="5229200"/>
            <a:ext cx="216024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х</a:t>
            </a:r>
            <a:endParaRPr lang="ru-RU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139952" y="4293096"/>
            <a:ext cx="7200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у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63688" y="1556792"/>
            <a:ext cx="144016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z</a:t>
            </a:r>
            <a:endParaRPr lang="ru-RU" sz="3200" b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699792" y="422108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403648" y="4725144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>
            <a:off x="1979712" y="350100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1979712" y="3068960"/>
            <a:ext cx="1224136" cy="1224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2915816" y="2132856"/>
            <a:ext cx="0" cy="266429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707904" y="2132856"/>
            <a:ext cx="0" cy="11521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2" name="Овал 71"/>
          <p:cNvSpPr/>
          <p:nvPr/>
        </p:nvSpPr>
        <p:spPr>
          <a:xfrm>
            <a:off x="2843808" y="2060848"/>
            <a:ext cx="144016" cy="117727"/>
          </a:xfrm>
          <a:prstGeom prst="ellips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gradFill flip="none" rotWithShape="1">
                <a:gsLst>
                  <a:gs pos="0">
                    <a:sysClr val="windowText" lastClr="000000">
                      <a:tint val="66000"/>
                      <a:satMod val="160000"/>
                    </a:sysClr>
                  </a:gs>
                  <a:gs pos="50000">
                    <a:sysClr val="windowText" lastClr="000000">
                      <a:tint val="44500"/>
                      <a:satMod val="160000"/>
                    </a:sysClr>
                  </a:gs>
                  <a:gs pos="100000">
                    <a:sysClr val="windowText" lastClr="000000">
                      <a:tint val="23500"/>
                      <a:satMod val="160000"/>
                    </a:sys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</p:txBody>
      </p:sp>
      <p:sp>
        <p:nvSpPr>
          <p:cNvPr id="74" name="Овал 73"/>
          <p:cNvSpPr/>
          <p:nvPr/>
        </p:nvSpPr>
        <p:spPr>
          <a:xfrm>
            <a:off x="3635896" y="2060848"/>
            <a:ext cx="144016" cy="117727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gradFill flip="none" rotWithShape="1">
                <a:gsLst>
                  <a:gs pos="0">
                    <a:sysClr val="windowText" lastClr="000000">
                      <a:tint val="66000"/>
                      <a:satMod val="160000"/>
                    </a:sysClr>
                  </a:gs>
                  <a:gs pos="50000">
                    <a:sysClr val="windowText" lastClr="000000">
                      <a:tint val="44500"/>
                      <a:satMod val="160000"/>
                    </a:sysClr>
                  </a:gs>
                  <a:gs pos="100000">
                    <a:sysClr val="windowText" lastClr="000000">
                      <a:tint val="23500"/>
                      <a:satMod val="160000"/>
                    </a:sys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627784" y="4221088"/>
            <a:ext cx="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1763688" y="3429000"/>
            <a:ext cx="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77" name="TextBox 76"/>
          <p:cNvSpPr txBox="1"/>
          <p:nvPr/>
        </p:nvSpPr>
        <p:spPr>
          <a:xfrm>
            <a:off x="1403648" y="4725144"/>
            <a:ext cx="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78" name="TextBox 77"/>
          <p:cNvSpPr txBox="1"/>
          <p:nvPr/>
        </p:nvSpPr>
        <p:spPr>
          <a:xfrm>
            <a:off x="2627784" y="1844824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</a:t>
            </a:r>
            <a:endParaRPr lang="ru-RU" dirty="0"/>
          </a:p>
        </p:txBody>
      </p:sp>
      <p:sp>
        <p:nvSpPr>
          <p:cNvPr id="79" name="TextBox 78"/>
          <p:cNvSpPr txBox="1"/>
          <p:nvPr/>
        </p:nvSpPr>
        <p:spPr>
          <a:xfrm>
            <a:off x="3491880" y="1844824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1907704" y="4221088"/>
            <a:ext cx="720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0</a:t>
            </a: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72" grpId="0" animBg="1"/>
      <p:bldP spid="74" grpId="0" animBg="1"/>
      <p:bldP spid="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1475656" y="4365104"/>
            <a:ext cx="2160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0</a:t>
            </a:r>
            <a:endParaRPr lang="ru-RU" sz="9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Решение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51920" y="1527048"/>
            <a:ext cx="5112568" cy="4782272"/>
          </a:xfrm>
        </p:spPr>
        <p:txBody>
          <a:bodyPr>
            <a:normAutofit fontScale="77500" lnSpcReduction="20000"/>
          </a:bodyPr>
          <a:lstStyle/>
          <a:p>
            <a:pPr marL="514350" indent="-514350" algn="ctr">
              <a:buNone/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1)</a:t>
            </a:r>
            <a:r>
              <a:rPr lang="ru-RU" i="1" dirty="0" smtClean="0"/>
              <a:t>   Т.к точка С равноудалена от точек А и В, то АС=ВС и АС</a:t>
            </a:r>
            <a:r>
              <a:rPr lang="ru-RU" i="1" baseline="40000" dirty="0" smtClean="0"/>
              <a:t>2</a:t>
            </a:r>
            <a:r>
              <a:rPr lang="ru-RU" i="1" dirty="0" smtClean="0"/>
              <a:t>=ВС</a:t>
            </a:r>
            <a:r>
              <a:rPr lang="ru-RU" i="1" baseline="40000" dirty="0" smtClean="0"/>
              <a:t>2</a:t>
            </a:r>
          </a:p>
          <a:p>
            <a:pPr marL="514350" indent="-514350" algn="ctr">
              <a:buNone/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2)</a:t>
            </a:r>
            <a:r>
              <a:rPr lang="ru-RU" i="1" dirty="0" smtClean="0"/>
              <a:t>  АС</a:t>
            </a:r>
            <a:r>
              <a:rPr lang="ru-RU" i="1" baseline="40000" dirty="0" smtClean="0"/>
              <a:t>2</a:t>
            </a:r>
            <a:r>
              <a:rPr lang="ru-RU" i="1" dirty="0" smtClean="0"/>
              <a:t>=(1-х)</a:t>
            </a:r>
            <a:r>
              <a:rPr lang="ru-RU" i="1" baseline="40000" dirty="0" smtClean="0"/>
              <a:t>2</a:t>
            </a:r>
            <a:r>
              <a:rPr lang="ru-RU" i="1" dirty="0" smtClean="0"/>
              <a:t>+(2-0)</a:t>
            </a:r>
            <a:r>
              <a:rPr lang="ru-RU" i="1" baseline="40000" dirty="0" smtClean="0"/>
              <a:t>2</a:t>
            </a:r>
            <a:r>
              <a:rPr lang="ru-RU" i="1" dirty="0" smtClean="0"/>
              <a:t>+(3-0)</a:t>
            </a:r>
            <a:r>
              <a:rPr lang="ru-RU" i="1" baseline="40000" dirty="0" smtClean="0"/>
              <a:t>2</a:t>
            </a:r>
          </a:p>
          <a:p>
            <a:pPr marL="514350" indent="-514350" algn="ctr">
              <a:buNone/>
            </a:pPr>
            <a:r>
              <a:rPr lang="ru-RU" i="1" dirty="0" smtClean="0"/>
              <a:t>      АС</a:t>
            </a:r>
            <a:r>
              <a:rPr lang="ru-RU" i="1" baseline="40000" dirty="0" smtClean="0"/>
              <a:t>2</a:t>
            </a:r>
            <a:r>
              <a:rPr lang="ru-RU" i="1" dirty="0" smtClean="0"/>
              <a:t>=1-2х+х</a:t>
            </a:r>
            <a:r>
              <a:rPr lang="ru-RU" i="1" baseline="40000" dirty="0" smtClean="0"/>
              <a:t>2</a:t>
            </a:r>
            <a:r>
              <a:rPr lang="ru-RU" i="1" dirty="0" smtClean="0"/>
              <a:t>+4+9</a:t>
            </a:r>
          </a:p>
          <a:p>
            <a:pPr marL="514350" indent="-514350" algn="ctr">
              <a:buNone/>
            </a:pPr>
            <a:r>
              <a:rPr lang="ru-RU" i="1" dirty="0" smtClean="0"/>
              <a:t>      АС</a:t>
            </a:r>
            <a:r>
              <a:rPr lang="ru-RU" i="1" baseline="40000" dirty="0" smtClean="0"/>
              <a:t>2</a:t>
            </a:r>
            <a:r>
              <a:rPr lang="ru-RU" i="1" dirty="0" smtClean="0"/>
              <a:t>=14-2х+х</a:t>
            </a:r>
            <a:r>
              <a:rPr lang="ru-RU" i="1" baseline="40000" dirty="0" smtClean="0"/>
              <a:t>2</a:t>
            </a:r>
          </a:p>
          <a:p>
            <a:pPr marL="514350" indent="-514350" algn="ctr">
              <a:buNone/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3)</a:t>
            </a:r>
            <a:r>
              <a:rPr lang="ru-RU" i="1" dirty="0" smtClean="0"/>
              <a:t> ВС</a:t>
            </a:r>
            <a:r>
              <a:rPr lang="ru-RU" i="1" baseline="40000" dirty="0" smtClean="0"/>
              <a:t>2</a:t>
            </a:r>
            <a:r>
              <a:rPr lang="ru-RU" i="1" dirty="0" smtClean="0"/>
              <a:t> =(-2-х)</a:t>
            </a:r>
            <a:r>
              <a:rPr lang="ru-RU" i="1" baseline="40000" dirty="0" smtClean="0"/>
              <a:t>2</a:t>
            </a:r>
            <a:r>
              <a:rPr lang="ru-RU" i="1" dirty="0" smtClean="0"/>
              <a:t>+(1-0)</a:t>
            </a:r>
            <a:r>
              <a:rPr lang="ru-RU" i="1" baseline="40000" dirty="0" smtClean="0"/>
              <a:t>2</a:t>
            </a:r>
            <a:r>
              <a:rPr lang="ru-RU" i="1" dirty="0" smtClean="0"/>
              <a:t>+(3-0)</a:t>
            </a:r>
            <a:r>
              <a:rPr lang="ru-RU" i="1" baseline="40000" dirty="0" smtClean="0"/>
              <a:t>2</a:t>
            </a:r>
          </a:p>
          <a:p>
            <a:pPr marL="514350" indent="-514350" algn="ctr">
              <a:buNone/>
            </a:pPr>
            <a:r>
              <a:rPr lang="ru-RU" i="1" dirty="0" smtClean="0"/>
              <a:t>ВС</a:t>
            </a:r>
            <a:r>
              <a:rPr lang="ru-RU" i="1" baseline="40000" dirty="0" smtClean="0"/>
              <a:t>2</a:t>
            </a:r>
            <a:r>
              <a:rPr lang="ru-RU" i="1" dirty="0" smtClean="0"/>
              <a:t>=4+4х+х</a:t>
            </a:r>
            <a:r>
              <a:rPr lang="ru-RU" i="1" baseline="40000" dirty="0" smtClean="0"/>
              <a:t>2</a:t>
            </a:r>
            <a:r>
              <a:rPr lang="ru-RU" i="1" dirty="0" smtClean="0"/>
              <a:t>+1+9</a:t>
            </a:r>
          </a:p>
          <a:p>
            <a:pPr marL="514350" indent="-514350" algn="ctr">
              <a:buNone/>
            </a:pPr>
            <a:r>
              <a:rPr lang="ru-RU" i="1" dirty="0" smtClean="0"/>
              <a:t>ВС</a:t>
            </a:r>
            <a:r>
              <a:rPr lang="ru-RU" i="1" baseline="40000" dirty="0" smtClean="0"/>
              <a:t>2</a:t>
            </a:r>
            <a:r>
              <a:rPr lang="ru-RU" i="1" dirty="0" smtClean="0"/>
              <a:t>=14+4х+х</a:t>
            </a:r>
            <a:r>
              <a:rPr lang="ru-RU" i="1" baseline="40000" dirty="0" smtClean="0"/>
              <a:t>2</a:t>
            </a:r>
          </a:p>
          <a:p>
            <a:pPr marL="514350" indent="-514350" algn="ctr">
              <a:buNone/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4)</a:t>
            </a:r>
            <a:r>
              <a:rPr lang="ru-RU" i="1" dirty="0" smtClean="0"/>
              <a:t> АС</a:t>
            </a:r>
            <a:r>
              <a:rPr lang="ru-RU" i="1" baseline="40000" dirty="0" smtClean="0"/>
              <a:t>2</a:t>
            </a:r>
            <a:r>
              <a:rPr lang="ru-RU" i="1" dirty="0" smtClean="0"/>
              <a:t>=ВС</a:t>
            </a:r>
            <a:r>
              <a:rPr lang="ru-RU" i="1" baseline="40000" dirty="0" smtClean="0"/>
              <a:t>2</a:t>
            </a:r>
          </a:p>
          <a:p>
            <a:pPr marL="514350" indent="-514350" algn="ctr">
              <a:buNone/>
            </a:pPr>
            <a:r>
              <a:rPr lang="ru-RU" i="1" dirty="0" smtClean="0"/>
              <a:t> 14-2х+х</a:t>
            </a:r>
            <a:r>
              <a:rPr lang="ru-RU" i="1" baseline="40000" dirty="0" smtClean="0"/>
              <a:t>2</a:t>
            </a:r>
            <a:r>
              <a:rPr lang="ru-RU" i="1" dirty="0" smtClean="0"/>
              <a:t>=14+4х+х</a:t>
            </a:r>
            <a:r>
              <a:rPr lang="ru-RU" i="1" baseline="40000" dirty="0" smtClean="0"/>
              <a:t>2</a:t>
            </a:r>
          </a:p>
          <a:p>
            <a:pPr marL="514350" indent="-514350" algn="ctr">
              <a:buNone/>
            </a:pPr>
            <a:r>
              <a:rPr lang="ru-RU" i="1" dirty="0" smtClean="0"/>
              <a:t>14-14=4х+х</a:t>
            </a:r>
            <a:r>
              <a:rPr lang="ru-RU" i="1" baseline="40000" dirty="0" smtClean="0"/>
              <a:t>2</a:t>
            </a:r>
            <a:r>
              <a:rPr lang="ru-RU" i="1" dirty="0" smtClean="0"/>
              <a:t>+2х-х</a:t>
            </a:r>
            <a:r>
              <a:rPr lang="ru-RU" i="1" baseline="40000" dirty="0" smtClean="0"/>
              <a:t>2</a:t>
            </a:r>
          </a:p>
          <a:p>
            <a:pPr marL="514350" indent="-514350" algn="ctr">
              <a:buNone/>
            </a:pPr>
            <a:r>
              <a:rPr lang="ru-RU" i="1" dirty="0" smtClean="0"/>
              <a:t>6х=0</a:t>
            </a:r>
          </a:p>
          <a:p>
            <a:pPr marL="514350" indent="-514350" algn="ctr">
              <a:buNone/>
            </a:pPr>
            <a:r>
              <a:rPr lang="ru-RU" i="1" dirty="0" smtClean="0"/>
              <a:t>х=0</a:t>
            </a:r>
          </a:p>
          <a:p>
            <a:pPr marL="514350" indent="-514350" algn="ctr">
              <a:buNone/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5) </a:t>
            </a:r>
            <a:r>
              <a:rPr lang="ru-RU" i="1" dirty="0" smtClean="0"/>
              <a:t>С(0;0;0)</a:t>
            </a:r>
          </a:p>
          <a:p>
            <a:pPr marL="514350" indent="-514350" algn="ctr">
              <a:buNone/>
            </a:pPr>
            <a:r>
              <a:rPr lang="ru-RU" i="1" dirty="0" smtClean="0"/>
              <a:t>Ответ: С(0;0;0)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endParaRPr lang="ru-RU" baseline="40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2555776" y="3429000"/>
            <a:ext cx="72008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2267744" y="3429000"/>
            <a:ext cx="1008112" cy="100811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H="1">
            <a:off x="2483768" y="4437112"/>
            <a:ext cx="504056" cy="50405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043608" y="4941168"/>
            <a:ext cx="1440160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547664" y="1844824"/>
            <a:ext cx="0" cy="2592288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1547664" y="4437112"/>
            <a:ext cx="2232248" cy="838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467544" y="4437112"/>
            <a:ext cx="1080120" cy="1080120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1520" y="5373216"/>
            <a:ext cx="216024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х</a:t>
            </a:r>
            <a:endParaRPr lang="ru-RU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707904" y="4437112"/>
            <a:ext cx="72008" cy="27699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у</a:t>
            </a:r>
            <a:endParaRPr lang="ru-RU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331640" y="1700808"/>
            <a:ext cx="144016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z</a:t>
            </a:r>
            <a:endParaRPr lang="ru-RU" sz="3200" b="1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267744" y="436510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971600" y="4869160"/>
            <a:ext cx="144016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6200000">
            <a:off x="1547664" y="364502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1547664" y="3212976"/>
            <a:ext cx="1224136" cy="1224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2483768" y="2276872"/>
            <a:ext cx="0" cy="2664296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3275856" y="2276872"/>
            <a:ext cx="0" cy="11521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2411760" y="2204864"/>
            <a:ext cx="144016" cy="117727"/>
          </a:xfrm>
          <a:prstGeom prst="ellipse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gradFill flip="none" rotWithShape="1">
                <a:gsLst>
                  <a:gs pos="0">
                    <a:sysClr val="windowText" lastClr="000000">
                      <a:tint val="66000"/>
                      <a:satMod val="160000"/>
                    </a:sysClr>
                  </a:gs>
                  <a:gs pos="50000">
                    <a:sysClr val="windowText" lastClr="000000">
                      <a:tint val="44500"/>
                      <a:satMod val="160000"/>
                    </a:sysClr>
                  </a:gs>
                  <a:gs pos="100000">
                    <a:sysClr val="windowText" lastClr="000000">
                      <a:tint val="23500"/>
                      <a:satMod val="160000"/>
                    </a:sys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203848" y="2204864"/>
            <a:ext cx="144016" cy="117727"/>
          </a:xfrm>
          <a:prstGeom prst="ellipse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gradFill flip="none" rotWithShape="1">
                <a:gsLst>
                  <a:gs pos="0">
                    <a:sysClr val="windowText" lastClr="000000">
                      <a:tint val="66000"/>
                      <a:satMod val="160000"/>
                    </a:sysClr>
                  </a:gs>
                  <a:gs pos="50000">
                    <a:sysClr val="windowText" lastClr="000000">
                      <a:tint val="44500"/>
                      <a:satMod val="160000"/>
                    </a:sysClr>
                  </a:gs>
                  <a:gs pos="100000">
                    <a:sysClr val="windowText" lastClr="000000">
                      <a:tint val="23500"/>
                      <a:satMod val="160000"/>
                    </a:sys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95736" y="4365104"/>
            <a:ext cx="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1331640" y="3573016"/>
            <a:ext cx="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971600" y="4869160"/>
            <a:ext cx="72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1</a:t>
            </a:r>
            <a:endParaRPr lang="ru-RU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2195736" y="198884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059832" y="198884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</a:t>
            </a:r>
            <a:endParaRPr lang="ru-RU" sz="1400" dirty="0"/>
          </a:p>
        </p:txBody>
      </p:sp>
      <p:sp>
        <p:nvSpPr>
          <p:cNvPr id="27" name="Овал 26"/>
          <p:cNvSpPr/>
          <p:nvPr/>
        </p:nvSpPr>
        <p:spPr>
          <a:xfrm>
            <a:off x="1475656" y="4365104"/>
            <a:ext cx="144016" cy="117727"/>
          </a:xfrm>
          <a:prstGeom prst="ellipse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gradFill flip="none" rotWithShape="1">
                <a:gsLst>
                  <a:gs pos="0">
                    <a:sysClr val="windowText" lastClr="000000">
                      <a:tint val="66000"/>
                      <a:satMod val="160000"/>
                    </a:sysClr>
                  </a:gs>
                  <a:gs pos="50000">
                    <a:sysClr val="windowText" lastClr="000000">
                      <a:tint val="44500"/>
                      <a:satMod val="160000"/>
                    </a:sysClr>
                  </a:gs>
                  <a:gs pos="100000">
                    <a:sysClr val="windowText" lastClr="000000">
                      <a:tint val="23500"/>
                      <a:satMod val="160000"/>
                    </a:sysClr>
                  </a:gs>
                </a:gsLst>
                <a:path path="circle">
                  <a:fillToRect l="50000" t="50000" r="50000" b="50000"/>
                </a:path>
                <a:tileRect/>
              </a:gra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59632" y="4221088"/>
            <a:ext cx="216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0"/>
                            </p:stCondLst>
                            <p:childTnLst>
                              <p:par>
                                <p:cTn id="6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Библиография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tabLst>
                <a:tab pos="273050" algn="l"/>
              </a:tabLst>
            </a:pPr>
            <a:r>
              <a:rPr lang="ru" sz="2000" dirty="0" smtClean="0"/>
              <a:t>ПОГОРЕЛОВ А.В.</a:t>
            </a:r>
          </a:p>
          <a:p>
            <a:pPr>
              <a:spcBef>
                <a:spcPts val="0"/>
              </a:spcBef>
              <a:buNone/>
              <a:tabLst>
                <a:tab pos="273050" algn="l"/>
              </a:tabLst>
            </a:pPr>
            <a:r>
              <a:rPr lang="ru" sz="2000" dirty="0" smtClean="0"/>
              <a:t>    Г</a:t>
            </a:r>
            <a:r>
              <a:rPr lang="ru" sz="1800" dirty="0" smtClean="0"/>
              <a:t>ЕОМЕТРИЯ : УЧЕБ. ДЛЯ 10-11 КЛ. ОБЩЕОБРАЗОВАТ. УЧРЕЖДЕНИЙ </a:t>
            </a:r>
            <a:r>
              <a:rPr lang="ru" sz="2000" dirty="0" smtClean="0"/>
              <a:t>А. В. ПОГОРЕЛОВ. - 8-Е ИЗД. - М. : ПРОСВЕЩЕНИЕ,  </a:t>
            </a:r>
            <a:endParaRPr lang="ru" sz="2000" dirty="0" smtClean="0"/>
          </a:p>
          <a:p>
            <a:pPr>
              <a:spcBef>
                <a:spcPts val="0"/>
              </a:spcBef>
              <a:buNone/>
              <a:tabLst>
                <a:tab pos="273050" algn="l"/>
              </a:tabLst>
            </a:pPr>
            <a:r>
              <a:rPr lang="ru" sz="2000" dirty="0" smtClean="0"/>
              <a:t> </a:t>
            </a:r>
            <a:r>
              <a:rPr lang="ru" sz="2000" dirty="0" smtClean="0"/>
              <a:t>  </a:t>
            </a:r>
            <a:r>
              <a:rPr lang="ru" sz="2000" dirty="0" smtClean="0"/>
              <a:t> </a:t>
            </a:r>
            <a:r>
              <a:rPr lang="ru" sz="2000" dirty="0" smtClean="0"/>
              <a:t>2008. - 175 С.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462</TotalTime>
  <Words>266</Words>
  <Application>Microsoft Office PowerPoint</Application>
  <PresentationFormat>Экран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Расстояние между двумя точками</vt:lpstr>
      <vt:lpstr>Расстоянием между двумя точками</vt:lpstr>
      <vt:lpstr>Слайд 3</vt:lpstr>
      <vt:lpstr>Формула.</vt:lpstr>
      <vt:lpstr>Слайд 5</vt:lpstr>
      <vt:lpstr>Условие</vt:lpstr>
      <vt:lpstr>Слайд 7</vt:lpstr>
      <vt:lpstr>Решение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Расстояние между двумя точками.</dc:title>
  <dc:creator>Любищ</dc:creator>
  <cp:lastModifiedBy>Lena</cp:lastModifiedBy>
  <cp:revision>13</cp:revision>
  <dcterms:created xsi:type="dcterms:W3CDTF">2016-02-06T10:26:55Z</dcterms:created>
  <dcterms:modified xsi:type="dcterms:W3CDTF">2016-02-07T13:33:10Z</dcterms:modified>
</cp:coreProperties>
</file>