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1214422"/>
            <a:ext cx="5026976" cy="14287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Координаты середины отрезка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857628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Работу </a:t>
            </a:r>
            <a:r>
              <a:rPr lang="ru-RU" sz="1600" dirty="0" smtClean="0"/>
              <a:t>выполнила: </a:t>
            </a:r>
            <a:r>
              <a:rPr lang="ru-RU" sz="1600" dirty="0" err="1" smtClean="0"/>
              <a:t>Сенчукова</a:t>
            </a:r>
            <a:r>
              <a:rPr lang="ru-RU" sz="1600" dirty="0" smtClean="0"/>
              <a:t>  Анастасия, </a:t>
            </a:r>
            <a:endParaRPr lang="ru-RU" sz="1600" dirty="0"/>
          </a:p>
          <a:p>
            <a:pPr algn="r"/>
            <a:r>
              <a:rPr lang="ru-RU" sz="1600" dirty="0" smtClean="0"/>
              <a:t>ученица </a:t>
            </a:r>
            <a:r>
              <a:rPr lang="ru-RU" sz="1600" dirty="0"/>
              <a:t>10 </a:t>
            </a:r>
            <a:r>
              <a:rPr lang="ru-RU" sz="1600" dirty="0" smtClean="0"/>
              <a:t>а класса  МБОУ </a:t>
            </a:r>
            <a:r>
              <a:rPr lang="ru-RU" sz="1600" dirty="0"/>
              <a:t>СШ №1</a:t>
            </a:r>
          </a:p>
          <a:p>
            <a:pPr algn="r"/>
            <a:r>
              <a:rPr lang="ru-RU" sz="1600" dirty="0"/>
              <a:t>г. </a:t>
            </a:r>
            <a:r>
              <a:rPr lang="ru-RU" sz="1600" dirty="0" smtClean="0"/>
              <a:t>Архангельска Архангельской области</a:t>
            </a:r>
          </a:p>
          <a:p>
            <a:pPr algn="r"/>
            <a:r>
              <a:rPr lang="ru-RU" sz="1600" dirty="0" smtClean="0"/>
              <a:t>Руководитель: Куприянович Марина Олеговна,</a:t>
            </a:r>
          </a:p>
          <a:p>
            <a:pPr algn="r"/>
            <a:r>
              <a:rPr lang="ru-RU" sz="1600" dirty="0" smtClean="0"/>
              <a:t>учитель математики</a:t>
            </a:r>
          </a:p>
          <a:p>
            <a:pPr algn="r"/>
            <a:r>
              <a:rPr lang="ru-RU" sz="1600" dirty="0" smtClean="0"/>
              <a:t> высшей квалификационной категории </a:t>
            </a:r>
          </a:p>
          <a:p>
            <a:pPr algn="r"/>
            <a:r>
              <a:rPr lang="ru-RU" sz="1600" dirty="0" smtClean="0"/>
              <a:t>МБОУ СШ № 1</a:t>
            </a:r>
          </a:p>
          <a:p>
            <a:pPr algn="r"/>
            <a:r>
              <a:rPr lang="ru-RU" sz="1600" dirty="0" smtClean="0"/>
              <a:t> г. Архангельска Архангельской области,</a:t>
            </a:r>
          </a:p>
          <a:p>
            <a:pPr algn="r"/>
            <a:r>
              <a:rPr lang="ru-RU" sz="1600" dirty="0" smtClean="0"/>
              <a:t>2016 год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93940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8352928" cy="7920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Решение:</a:t>
            </a:r>
            <a:endParaRPr lang="ru-RU" sz="4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sz="3600" dirty="0" smtClean="0"/>
                  <a:t>1.АС-диагональ четырехугольника АВCD.</a:t>
                </a:r>
              </a:p>
              <a:p>
                <a:pPr marL="0" indent="0">
                  <a:buNone/>
                </a:pPr>
                <a:r>
                  <a:rPr lang="ru-RU" sz="3600" dirty="0"/>
                  <a:t>х </a:t>
                </a:r>
                <a:r>
                  <a:rPr lang="ru-RU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2+(−2)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/>
                  <a:t> = 0, </a:t>
                </a:r>
                <a:r>
                  <a:rPr lang="ru-RU" sz="3600" dirty="0"/>
                  <a:t>y </a:t>
                </a:r>
                <a:r>
                  <a:rPr lang="ru-RU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1+1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/>
                  <a:t> = 1, </a:t>
                </a:r>
                <a:r>
                  <a:rPr lang="ru-RU" sz="3600" dirty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3+5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3600" b="0" i="1" smtClean="0">
                        <a:latin typeface="Cambria Math"/>
                      </a:rPr>
                      <m:t>=4</m:t>
                    </m:r>
                  </m:oMath>
                </a14:m>
                <a:endParaRPr lang="ru-RU" sz="3600" b="0" dirty="0" smtClean="0"/>
              </a:p>
              <a:p>
                <a:pPr marL="0" indent="0">
                  <a:buNone/>
                </a:pPr>
                <a:r>
                  <a:rPr lang="ru-RU" sz="3600" dirty="0" smtClean="0"/>
                  <a:t>2.BD-диагональ </a:t>
                </a:r>
                <a:r>
                  <a:rPr lang="ru-RU" sz="3600" dirty="0"/>
                  <a:t>четырехугольника АВCD.</a:t>
                </a:r>
              </a:p>
              <a:p>
                <a:pPr marL="0" indent="0">
                  <a:buNone/>
                </a:pPr>
                <a:r>
                  <a:rPr lang="ru-RU" sz="3600" dirty="0"/>
                  <a:t>х </a:t>
                </a:r>
                <a:r>
                  <a:rPr lang="ru-RU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1+(−1)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/>
                  <a:t> = 0, </a:t>
                </a:r>
                <a:r>
                  <a:rPr lang="ru-RU" sz="3600" dirty="0"/>
                  <a:t>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0+2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/>
                  <a:t> = 1, </a:t>
                </a:r>
                <a:r>
                  <a:rPr lang="ru-RU" sz="3600" dirty="0"/>
                  <a:t>z </a:t>
                </a:r>
                <a:r>
                  <a:rPr lang="ru-RU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7+1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/>
                  <a:t> = 4</a:t>
                </a:r>
                <a:endParaRPr lang="ru-RU" sz="3600" dirty="0"/>
              </a:p>
              <a:p>
                <a:pPr marL="0" indent="0">
                  <a:buNone/>
                </a:pPr>
                <a:r>
                  <a:rPr lang="ru-RU" sz="3600" dirty="0"/>
                  <a:t>3.Координаты середин отрезков AC и BD равны.</a:t>
                </a:r>
              </a:p>
              <a:p>
                <a:pPr marL="0" indent="0">
                  <a:buNone/>
                </a:pPr>
                <a:r>
                  <a:rPr lang="ru-RU" sz="3600" dirty="0"/>
                  <a:t>4. AC и BD пересекаются и точкой пересечения делятся пополам (определение параллелограмма).</a:t>
                </a:r>
              </a:p>
              <a:p>
                <a:pPr marL="0" indent="0">
                  <a:buNone/>
                </a:pPr>
                <a:r>
                  <a:rPr lang="ru-RU" sz="3600" dirty="0"/>
                  <a:t>5. АВCD – параллелограмм.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 cstate="print"/>
                <a:stretch>
                  <a:fillRect l="-1702" t="-3210" r="-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3295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Задача 11.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Докажите</a:t>
            </a:r>
            <a:r>
              <a:rPr lang="ru-RU" sz="3600" dirty="0"/>
              <a:t>, что четырехугольник ABCD является ромбом, если</a:t>
            </a:r>
            <a:r>
              <a:rPr lang="ru-RU" sz="3600" dirty="0" smtClean="0"/>
              <a:t>:</a:t>
            </a:r>
          </a:p>
          <a:p>
            <a:pPr marL="0" indent="0">
              <a:buNone/>
            </a:pPr>
            <a:r>
              <a:rPr lang="ru-RU" sz="3600" dirty="0"/>
              <a:t>1) А(6;7;8), В(8;2;6), С(4;3;2), D(2;8;4);</a:t>
            </a:r>
          </a:p>
          <a:p>
            <a:pPr marL="0" indent="0">
              <a:buNone/>
            </a:pPr>
            <a:r>
              <a:rPr lang="ru-RU" sz="3600" dirty="0"/>
              <a:t>2) А(0;2;0), В(1;0;0), С(2;0;2), D(1;2;2).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038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Дано:                                </a:t>
            </a:r>
            <a:r>
              <a:rPr lang="ru-RU" sz="3200" dirty="0" smtClean="0"/>
              <a:t>     Доказать</a:t>
            </a:r>
            <a:r>
              <a:rPr lang="ru-RU" sz="3200" dirty="0"/>
              <a:t>:</a:t>
            </a:r>
          </a:p>
          <a:p>
            <a:pPr marL="0" indent="0">
              <a:buNone/>
            </a:pPr>
            <a:r>
              <a:rPr lang="ru-RU" sz="3200" dirty="0" smtClean="0"/>
              <a:t>АВСD-четырехугольник   АВСD-ромб</a:t>
            </a:r>
          </a:p>
          <a:p>
            <a:pPr marL="0" indent="0">
              <a:buNone/>
            </a:pPr>
            <a:r>
              <a:rPr lang="ru-RU" sz="3200" dirty="0"/>
              <a:t>А(6;7;8</a:t>
            </a:r>
            <a:r>
              <a:rPr lang="ru-RU" sz="3200" dirty="0" smtClean="0"/>
              <a:t>),</a:t>
            </a:r>
          </a:p>
          <a:p>
            <a:pPr marL="0" indent="0">
              <a:buNone/>
            </a:pPr>
            <a:r>
              <a:rPr lang="ru-RU" sz="3200" dirty="0" smtClean="0"/>
              <a:t>В(8;2;6</a:t>
            </a:r>
            <a:r>
              <a:rPr lang="ru-RU" sz="3200" dirty="0"/>
              <a:t>),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С(4;3;2</a:t>
            </a:r>
            <a:r>
              <a:rPr lang="ru-RU" sz="3200" dirty="0"/>
              <a:t>),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D(2;8;4).</a:t>
            </a:r>
            <a:endParaRPr lang="ru-RU" sz="3200" dirty="0"/>
          </a:p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852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25446"/>
          </a:xfrm>
        </p:spPr>
        <p:txBody>
          <a:bodyPr/>
          <a:lstStyle/>
          <a:p>
            <a:pPr algn="ctr"/>
            <a:r>
              <a:rPr lang="ru-RU" dirty="0" smtClean="0"/>
              <a:t>Решение: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908720"/>
                <a:ext cx="8229600" cy="532859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1.АС-диагональ четырехугольника АВCD.</a:t>
                </a:r>
              </a:p>
              <a:p>
                <a:pPr marL="0" indent="0">
                  <a:buNone/>
                </a:pPr>
                <a:r>
                  <a:rPr lang="ru-RU" sz="2400" dirty="0"/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6+4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= 5, </a:t>
                </a:r>
                <a:r>
                  <a:rPr lang="ru-RU" sz="2400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7+3 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= 5, </a:t>
                </a:r>
                <a:r>
                  <a:rPr lang="ru-RU" sz="2400" dirty="0"/>
                  <a:t>z </a:t>
                </a:r>
                <a:r>
                  <a:rPr lang="ru-RU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8+2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= 5</a:t>
                </a:r>
                <a:endParaRPr lang="ru-RU" sz="2400" dirty="0"/>
              </a:p>
              <a:p>
                <a:pPr marL="0" indent="0">
                  <a:buNone/>
                </a:pPr>
                <a:r>
                  <a:rPr lang="ru-RU" sz="2400" dirty="0"/>
                  <a:t>2.BD-диагональ четырехугольника АВCD.</a:t>
                </a:r>
              </a:p>
              <a:p>
                <a:pPr marL="0" indent="0">
                  <a:buNone/>
                </a:pPr>
                <a:r>
                  <a:rPr lang="ru-RU" sz="2400" dirty="0"/>
                  <a:t>х </a:t>
                </a:r>
                <a:r>
                  <a:rPr lang="ru-RU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8+2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= 5, </a:t>
                </a:r>
                <a:r>
                  <a:rPr lang="ru-RU" sz="2400" dirty="0"/>
                  <a:t>у </a:t>
                </a:r>
                <a:r>
                  <a:rPr lang="ru-RU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2+8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ru-RU" sz="2400" dirty="0" smtClean="0"/>
                  <a:t>, </a:t>
                </a:r>
                <a:r>
                  <a:rPr lang="ru-RU" sz="2400" dirty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6+4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= 5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3.Координаты </a:t>
                </a:r>
                <a:r>
                  <a:rPr lang="ru-RU" sz="2400" dirty="0"/>
                  <a:t>середин отрезков AC и BD равны.</a:t>
                </a:r>
              </a:p>
              <a:p>
                <a:pPr marL="0" indent="0">
                  <a:buNone/>
                </a:pPr>
                <a:r>
                  <a:rPr lang="ru-RU" sz="2400" dirty="0"/>
                  <a:t>4. AC и BD пересекаются и точкой пересечения делятся пополам (определение параллелограмма).</a:t>
                </a:r>
              </a:p>
              <a:p>
                <a:pPr marL="0" indent="0">
                  <a:buNone/>
                </a:pPr>
                <a:r>
                  <a:rPr lang="ru-RU" sz="2400" dirty="0"/>
                  <a:t>5. </a:t>
                </a:r>
                <a:r>
                  <a:rPr lang="ru-RU" sz="2400" dirty="0" smtClean="0"/>
                  <a:t>АВ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=(8-6)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+(2-7)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+(6-8)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=2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+(-5)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+(-2)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=33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А</a:t>
                </a:r>
                <a:r>
                  <a:rPr lang="en-US" sz="2400" dirty="0" smtClean="0"/>
                  <a:t>D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=(2-6)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+(8-7)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+(4-8)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=(-4)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+1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+(-4)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=33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АВ=</a:t>
                </a:r>
                <a:r>
                  <a:rPr lang="en-US" sz="2400" dirty="0" smtClean="0"/>
                  <a:t>AD</a:t>
                </a:r>
                <a:r>
                  <a:rPr lang="ru-RU" sz="2400" dirty="0" smtClean="0"/>
                  <a:t>, значит </a:t>
                </a:r>
                <a:r>
                  <a:rPr lang="en-US" sz="2400" dirty="0" smtClean="0"/>
                  <a:t>BC=CD        BC = CD = AB = AD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6.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Ромб – параллелограмм, у которого все стороны равны.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7. А</a:t>
                </a:r>
                <a:r>
                  <a:rPr lang="en-US" sz="2400" dirty="0" smtClean="0"/>
                  <a:t>BCD-</a:t>
                </a:r>
                <a:r>
                  <a:rPr lang="ru-RU" sz="2400" dirty="0" smtClean="0"/>
                  <a:t>ромб.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908720"/>
                <a:ext cx="8229600" cy="5328592"/>
              </a:xfrm>
              <a:blipFill rotWithShape="1">
                <a:blip r:embed="rId2" cstate="print"/>
                <a:stretch>
                  <a:fillRect l="-889" t="-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 вправо 3"/>
          <p:cNvSpPr/>
          <p:nvPr/>
        </p:nvSpPr>
        <p:spPr>
          <a:xfrm>
            <a:off x="3281562" y="4901353"/>
            <a:ext cx="444271" cy="207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9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Дано:                                    </a:t>
            </a:r>
            <a:r>
              <a:rPr lang="ru-RU" sz="3200" dirty="0" smtClean="0"/>
              <a:t> Доказать</a:t>
            </a:r>
            <a:r>
              <a:rPr lang="ru-RU" sz="3200" dirty="0"/>
              <a:t>:</a:t>
            </a:r>
          </a:p>
          <a:p>
            <a:pPr marL="0" indent="0">
              <a:buNone/>
            </a:pPr>
            <a:r>
              <a:rPr lang="ru-RU" sz="3200" dirty="0"/>
              <a:t>АВСD-четырехугольник   АВСD-ромб</a:t>
            </a:r>
          </a:p>
          <a:p>
            <a:pPr marL="0" indent="0">
              <a:buNone/>
            </a:pPr>
            <a:r>
              <a:rPr lang="ru-RU" sz="3200" dirty="0"/>
              <a:t>А(0;2;0),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В(1;0;0</a:t>
            </a:r>
            <a:r>
              <a:rPr lang="ru-RU" sz="3200" dirty="0"/>
              <a:t>),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С(2;0;2),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D(1;2;2).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629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pPr algn="ctr"/>
            <a:r>
              <a:rPr lang="ru-RU" dirty="0" smtClean="0"/>
              <a:t>Решение: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2600" dirty="0" smtClean="0"/>
                  <a:t>1.АС-диагональ четырехугольника АВCD.</a:t>
                </a:r>
              </a:p>
              <a:p>
                <a:pPr marL="0" indent="0">
                  <a:buNone/>
                </a:pPr>
                <a:r>
                  <a:rPr lang="ru-RU" sz="2600" dirty="0"/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b="0" i="1" smtClean="0">
                            <a:latin typeface="Cambria Math"/>
                          </a:rPr>
                          <m:t>0+2</m:t>
                        </m:r>
                      </m:num>
                      <m:den>
                        <m:r>
                          <a:rPr lang="ru-RU" sz="2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ru-RU" sz="2600" dirty="0" smtClean="0"/>
                  <a:t>, </a:t>
                </a:r>
                <a:r>
                  <a:rPr lang="ru-RU" sz="2600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b="0" i="1" smtClean="0">
                            <a:latin typeface="Cambria Math"/>
                          </a:rPr>
                          <m:t>2+0</m:t>
                        </m:r>
                      </m:num>
                      <m:den>
                        <m:r>
                          <a:rPr lang="ru-RU" sz="2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600" dirty="0" smtClean="0"/>
                  <a:t> = 1, 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b="0" i="1" smtClean="0">
                            <a:latin typeface="Cambria Math"/>
                          </a:rPr>
                          <m:t>0+2</m:t>
                        </m:r>
                      </m:num>
                      <m:den>
                        <m:r>
                          <a:rPr lang="ru-RU" sz="2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600" b="0" i="1" smtClean="0">
                        <a:latin typeface="Cambria Math"/>
                      </a:rPr>
                      <m:t>=1</m:t>
                    </m:r>
                  </m:oMath>
                </a14:m>
                <a:endParaRPr lang="ru-RU" sz="2600" b="0" dirty="0" smtClean="0"/>
              </a:p>
              <a:p>
                <a:pPr marL="0" indent="0">
                  <a:buNone/>
                </a:pPr>
                <a:r>
                  <a:rPr lang="ru-RU" sz="2600" dirty="0" smtClean="0"/>
                  <a:t>2.BD-диагональ </a:t>
                </a:r>
                <a:r>
                  <a:rPr lang="ru-RU" sz="2600" dirty="0"/>
                  <a:t>четырехугольника АВCD.</a:t>
                </a:r>
              </a:p>
              <a:p>
                <a:pPr marL="0" indent="0">
                  <a:buNone/>
                </a:pPr>
                <a:r>
                  <a:rPr lang="ru-RU" sz="2600" dirty="0"/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b="0" i="1" smtClean="0">
                            <a:latin typeface="Cambria Math"/>
                          </a:rPr>
                          <m:t>1+1</m:t>
                        </m:r>
                      </m:num>
                      <m:den>
                        <m:r>
                          <a:rPr lang="ru-RU" sz="2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ru-RU" sz="2600" dirty="0" smtClean="0"/>
                  <a:t>, </a:t>
                </a:r>
                <a:r>
                  <a:rPr lang="ru-RU" sz="2600" dirty="0"/>
                  <a:t>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b="0" i="1" smtClean="0">
                            <a:latin typeface="Cambria Math"/>
                          </a:rPr>
                          <m:t>0+2</m:t>
                        </m:r>
                      </m:num>
                      <m:den>
                        <m:r>
                          <a:rPr lang="ru-RU" sz="2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ru-RU" sz="2600" dirty="0" smtClean="0"/>
                  <a:t>, </a:t>
                </a:r>
                <a:r>
                  <a:rPr lang="ru-RU" sz="2600" dirty="0"/>
                  <a:t>z </a:t>
                </a:r>
                <a:r>
                  <a:rPr lang="ru-RU" sz="2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b="0" i="1" smtClean="0">
                            <a:latin typeface="Cambria Math"/>
                          </a:rPr>
                          <m:t>0+2</m:t>
                        </m:r>
                      </m:num>
                      <m:den>
                        <m:r>
                          <a:rPr lang="ru-RU" sz="2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600" b="0" i="1" smtClean="0">
                        <a:latin typeface="Cambria Math"/>
                      </a:rPr>
                      <m:t>=1</m:t>
                    </m:r>
                  </m:oMath>
                </a14:m>
                <a:endParaRPr lang="ru-RU" sz="2600" b="0" dirty="0" smtClean="0"/>
              </a:p>
              <a:p>
                <a:pPr marL="0" indent="0">
                  <a:buNone/>
                </a:pPr>
                <a:r>
                  <a:rPr lang="ru-RU" sz="2600" dirty="0" smtClean="0"/>
                  <a:t>3.Координаты </a:t>
                </a:r>
                <a:r>
                  <a:rPr lang="ru-RU" sz="2600" dirty="0"/>
                  <a:t>середин отрезков AC и BD равны.</a:t>
                </a:r>
              </a:p>
              <a:p>
                <a:pPr marL="0" indent="0">
                  <a:buNone/>
                </a:pPr>
                <a:r>
                  <a:rPr lang="ru-RU" sz="2600" dirty="0"/>
                  <a:t>4. AC и BD пересекаются и точкой пересечения делятся пополам (определение параллелограмма).</a:t>
                </a:r>
              </a:p>
              <a:p>
                <a:pPr marL="0" indent="0">
                  <a:buNone/>
                </a:pPr>
                <a:r>
                  <a:rPr lang="ru-RU" sz="2600" dirty="0"/>
                  <a:t>5. АВ</a:t>
                </a:r>
                <a:r>
                  <a:rPr lang="ru-RU" sz="2600" baseline="30000" dirty="0"/>
                  <a:t>2</a:t>
                </a:r>
                <a:r>
                  <a:rPr lang="ru-RU" sz="2600" dirty="0" smtClean="0"/>
                  <a:t>=(0-1)</a:t>
                </a:r>
                <a:r>
                  <a:rPr lang="ru-RU" sz="2600" baseline="30000" dirty="0" smtClean="0"/>
                  <a:t>2</a:t>
                </a:r>
                <a:r>
                  <a:rPr lang="ru-RU" sz="2600" dirty="0" smtClean="0"/>
                  <a:t>+(2-0)</a:t>
                </a:r>
                <a:r>
                  <a:rPr lang="ru-RU" sz="2600" baseline="30000" dirty="0" smtClean="0"/>
                  <a:t>2</a:t>
                </a:r>
                <a:r>
                  <a:rPr lang="ru-RU" sz="2600" dirty="0" smtClean="0"/>
                  <a:t>+(0-0)</a:t>
                </a:r>
                <a:r>
                  <a:rPr lang="ru-RU" sz="2600" baseline="30000" dirty="0" smtClean="0"/>
                  <a:t>2</a:t>
                </a:r>
                <a:r>
                  <a:rPr lang="ru-RU" sz="2600" dirty="0" smtClean="0"/>
                  <a:t>=(-1)</a:t>
                </a:r>
                <a:r>
                  <a:rPr lang="ru-RU" sz="2600" baseline="30000" dirty="0" smtClean="0"/>
                  <a:t>2</a:t>
                </a:r>
                <a:r>
                  <a:rPr lang="ru-RU" sz="2600" dirty="0" smtClean="0"/>
                  <a:t>+2</a:t>
                </a:r>
                <a:r>
                  <a:rPr lang="ru-RU" sz="2600" baseline="30000" dirty="0" smtClean="0"/>
                  <a:t>2</a:t>
                </a:r>
                <a:r>
                  <a:rPr lang="ru-RU" sz="2600" dirty="0" smtClean="0"/>
                  <a:t>=5</a:t>
                </a:r>
              </a:p>
              <a:p>
                <a:pPr marL="0" indent="0">
                  <a:buNone/>
                </a:pPr>
                <a:r>
                  <a:rPr lang="ru-RU" sz="2600" dirty="0"/>
                  <a:t>А</a:t>
                </a:r>
                <a:r>
                  <a:rPr lang="en-US" sz="2600" dirty="0"/>
                  <a:t>D</a:t>
                </a:r>
                <a:r>
                  <a:rPr lang="ru-RU" sz="2600" baseline="30000" dirty="0"/>
                  <a:t>2</a:t>
                </a:r>
                <a:r>
                  <a:rPr lang="ru-RU" sz="2600" dirty="0" smtClean="0"/>
                  <a:t>=(0-1)</a:t>
                </a:r>
                <a:r>
                  <a:rPr lang="ru-RU" sz="2600" baseline="30000" dirty="0" smtClean="0"/>
                  <a:t>2</a:t>
                </a:r>
                <a:r>
                  <a:rPr lang="ru-RU" sz="2600" dirty="0" smtClean="0"/>
                  <a:t>+(2-2)</a:t>
                </a:r>
                <a:r>
                  <a:rPr lang="ru-RU" sz="2600" baseline="30000" dirty="0" smtClean="0"/>
                  <a:t>2</a:t>
                </a:r>
                <a:r>
                  <a:rPr lang="ru-RU" sz="2600" dirty="0" smtClean="0"/>
                  <a:t>+(0-2)</a:t>
                </a:r>
                <a:r>
                  <a:rPr lang="ru-RU" sz="2600" baseline="30000" dirty="0" smtClean="0"/>
                  <a:t>2</a:t>
                </a:r>
                <a:r>
                  <a:rPr lang="ru-RU" sz="2600" dirty="0" smtClean="0"/>
                  <a:t>=(-1)</a:t>
                </a:r>
                <a:r>
                  <a:rPr lang="ru-RU" sz="2600" baseline="30000" dirty="0" smtClean="0"/>
                  <a:t>2</a:t>
                </a:r>
                <a:r>
                  <a:rPr lang="ru-RU" sz="2600" dirty="0" smtClean="0"/>
                  <a:t>+(-2)</a:t>
                </a:r>
                <a:r>
                  <a:rPr lang="ru-RU" sz="2600" baseline="30000" dirty="0" smtClean="0"/>
                  <a:t>2</a:t>
                </a:r>
                <a:r>
                  <a:rPr lang="ru-RU" sz="2600" dirty="0" smtClean="0"/>
                  <a:t>=5</a:t>
                </a:r>
                <a:endParaRPr lang="ru-RU" sz="2600" dirty="0"/>
              </a:p>
              <a:p>
                <a:pPr marL="0" indent="0">
                  <a:buNone/>
                </a:pPr>
                <a:r>
                  <a:rPr lang="ru-RU" sz="2600" dirty="0" smtClean="0"/>
                  <a:t>АВ=AD</a:t>
                </a:r>
                <a:r>
                  <a:rPr lang="ru-RU" sz="2600" dirty="0"/>
                  <a:t>, значит BC=CD        BC = CD = AB = AD</a:t>
                </a:r>
              </a:p>
              <a:p>
                <a:pPr marL="0" indent="0">
                  <a:buNone/>
                </a:pPr>
                <a:r>
                  <a:rPr lang="ru-RU" sz="2600" dirty="0"/>
                  <a:t>6. Ромб – параллелограмм, у которого все стороны равны.</a:t>
                </a:r>
              </a:p>
              <a:p>
                <a:pPr marL="0" indent="0">
                  <a:buNone/>
                </a:pPr>
                <a:r>
                  <a:rPr lang="ru-RU" sz="2600" dirty="0"/>
                  <a:t>7. АBCD-ромб.</a:t>
                </a: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 cstate="print"/>
                <a:stretch>
                  <a:fillRect l="-1064" t="-2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 вправо 3"/>
          <p:cNvSpPr/>
          <p:nvPr/>
        </p:nvSpPr>
        <p:spPr>
          <a:xfrm>
            <a:off x="3425877" y="484766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1603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Геометрия</a:t>
            </a:r>
            <a:r>
              <a:rPr lang="ru-RU" dirty="0"/>
              <a:t>. 10-11 классы : учеб. для </a:t>
            </a:r>
            <a:r>
              <a:rPr lang="ru-RU" dirty="0" err="1"/>
              <a:t>общеобразоват</a:t>
            </a:r>
            <a:r>
              <a:rPr lang="ru-RU" dirty="0"/>
              <a:t>. учреждений : базовый и </a:t>
            </a:r>
            <a:r>
              <a:rPr lang="ru-RU" dirty="0" err="1"/>
              <a:t>профил</a:t>
            </a:r>
            <a:r>
              <a:rPr lang="ru-RU" dirty="0"/>
              <a:t>. уровни / А.В. Погорелов – 10-е. изд. – М. : Просвещение, 2010. – 175 с. : ИЛ- ISBN 987-5-09-023333-0.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836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91550" cy="1066801"/>
          </a:xfrm>
        </p:spPr>
        <p:txBody>
          <a:bodyPr/>
          <a:lstStyle/>
          <a:p>
            <a:pPr algn="ctr"/>
            <a:r>
              <a:rPr lang="ru-RU" dirty="0" smtClean="0"/>
              <a:t>Координаты середины отрезка.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sz="3600" dirty="0" smtClean="0"/>
                  <a:t>Координаты середины отрезка с концами А</a:t>
                </a:r>
                <a:r>
                  <a:rPr lang="ru-RU" sz="3600" baseline="-25000" dirty="0" smtClean="0"/>
                  <a:t>1</a:t>
                </a:r>
                <a:r>
                  <a:rPr lang="ru-RU" sz="3600" dirty="0" smtClean="0"/>
                  <a:t> (х</a:t>
                </a:r>
                <a:r>
                  <a:rPr lang="ru-RU" sz="3600" baseline="-25000" dirty="0" smtClean="0"/>
                  <a:t>1</a:t>
                </a:r>
                <a:r>
                  <a:rPr lang="ru-RU" sz="3600" dirty="0" smtClean="0"/>
                  <a:t>;</a:t>
                </a:r>
                <a:r>
                  <a:rPr lang="en-US" sz="3600" dirty="0" smtClean="0"/>
                  <a:t>y</a:t>
                </a:r>
                <a:r>
                  <a:rPr lang="en-US" sz="3600" baseline="-25000" dirty="0" smtClean="0"/>
                  <a:t>1</a:t>
                </a:r>
                <a:r>
                  <a:rPr lang="ru-RU" sz="3600" dirty="0" smtClean="0"/>
                  <a:t>;</a:t>
                </a:r>
                <a:r>
                  <a:rPr lang="en-US" sz="3600" dirty="0" smtClean="0"/>
                  <a:t>z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/>
                  <a:t>) </a:t>
                </a:r>
                <a:r>
                  <a:rPr lang="ru-RU" sz="3600" dirty="0" smtClean="0"/>
                  <a:t>и А</a:t>
                </a:r>
                <a:r>
                  <a:rPr lang="ru-RU" sz="3600" baseline="-25000" dirty="0" smtClean="0"/>
                  <a:t>2</a:t>
                </a:r>
                <a:r>
                  <a:rPr lang="ru-RU" sz="3600" dirty="0" smtClean="0"/>
                  <a:t> (х</a:t>
                </a:r>
                <a:r>
                  <a:rPr lang="ru-RU" sz="3600" baseline="-25000" dirty="0" smtClean="0"/>
                  <a:t>1</a:t>
                </a:r>
                <a:r>
                  <a:rPr lang="ru-RU" sz="3600" dirty="0" smtClean="0"/>
                  <a:t>;</a:t>
                </a:r>
                <a:r>
                  <a:rPr lang="en-US" sz="3600" dirty="0" smtClean="0"/>
                  <a:t>y</a:t>
                </a:r>
                <a:r>
                  <a:rPr lang="en-US" sz="3600" baseline="-25000" dirty="0" smtClean="0"/>
                  <a:t>1</a:t>
                </a:r>
                <a:r>
                  <a:rPr lang="ru-RU" sz="3600" dirty="0"/>
                  <a:t>;</a:t>
                </a:r>
                <a:r>
                  <a:rPr lang="en-US" sz="3600" dirty="0" smtClean="0"/>
                  <a:t>z</a:t>
                </a:r>
                <a:r>
                  <a:rPr lang="en-US" sz="3600" baseline="-25000" dirty="0" smtClean="0"/>
                  <a:t>1</a:t>
                </a:r>
                <a:r>
                  <a:rPr lang="ru-RU" sz="3600" dirty="0" smtClean="0"/>
                  <a:t>) вычисляется по формулам 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baseline="-25000" smtClean="0">
                            <a:latin typeface="Cambria Math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baseline="-2500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6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3600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600" b="0" i="1" baseline="-25000" smtClean="0">
                            <a:latin typeface="Cambria Math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600" b="0" i="1" baseline="-2500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/>
                  <a:t> ,z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3600" b="0" i="1" baseline="-25000" smtClean="0">
                            <a:latin typeface="Cambria Math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3600" b="0" i="1" baseline="-2500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ru-RU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 cstate="print"/>
                <a:stretch>
                  <a:fillRect l="-2128" t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5380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Задача 9.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Докажите, что четырехугольник ABCD с вершинами в точках А(1;3;2), В(0;2;4), </a:t>
            </a:r>
            <a:r>
              <a:rPr lang="ru-RU" sz="3600" dirty="0" smtClean="0"/>
              <a:t>С(1;1;4</a:t>
            </a:r>
            <a:r>
              <a:rPr lang="ru-RU" sz="3600" dirty="0"/>
              <a:t>), D(2;2;2) является параллелограммом.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564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Дано:                                     Доказать:</a:t>
            </a:r>
          </a:p>
          <a:p>
            <a:pPr marL="0" indent="0">
              <a:buNone/>
            </a:pPr>
            <a:r>
              <a:rPr lang="ru-RU" sz="2800" dirty="0" smtClean="0"/>
              <a:t>АВС</a:t>
            </a:r>
            <a:r>
              <a:rPr lang="en-US" sz="2800" dirty="0" smtClean="0"/>
              <a:t>D-</a:t>
            </a:r>
            <a:r>
              <a:rPr lang="ru-RU" sz="2800" dirty="0" smtClean="0"/>
              <a:t>четырехугольник    АВС</a:t>
            </a:r>
            <a:r>
              <a:rPr lang="en-US" sz="2800" dirty="0" smtClean="0"/>
              <a:t>D</a:t>
            </a:r>
            <a:r>
              <a:rPr lang="ru-RU" sz="2800" dirty="0" smtClean="0"/>
              <a:t>-параллелограмм</a:t>
            </a:r>
          </a:p>
          <a:p>
            <a:pPr marL="0" indent="0">
              <a:buNone/>
            </a:pPr>
            <a:r>
              <a:rPr lang="ru-RU" sz="2800" dirty="0" smtClean="0"/>
              <a:t>А(1;3;2)</a:t>
            </a:r>
          </a:p>
          <a:p>
            <a:pPr marL="0" indent="0">
              <a:buNone/>
            </a:pPr>
            <a:r>
              <a:rPr lang="ru-RU" sz="2800" dirty="0" smtClean="0"/>
              <a:t>В(0;2;4)</a:t>
            </a:r>
          </a:p>
          <a:p>
            <a:pPr marL="0" indent="0">
              <a:buNone/>
            </a:pPr>
            <a:r>
              <a:rPr lang="ru-RU" sz="2800" dirty="0" smtClean="0"/>
              <a:t>С(1;1;4) </a:t>
            </a:r>
          </a:p>
          <a:p>
            <a:pPr marL="0" indent="0">
              <a:buNone/>
            </a:pPr>
            <a:r>
              <a:rPr lang="ru-RU" sz="2800" dirty="0" smtClean="0"/>
              <a:t>D(2;2;2)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4156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328223" cy="75212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Решение:</a:t>
            </a:r>
            <a:endParaRPr lang="ru-RU" sz="4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1.АС-диагональ четырехугольника АВ</a:t>
                </a:r>
                <a:r>
                  <a:rPr lang="en-US" sz="2800" dirty="0" smtClean="0"/>
                  <a:t>CD</a:t>
                </a:r>
                <a:r>
                  <a:rPr lang="ru-RU" sz="2800" dirty="0" smtClean="0"/>
                  <a:t>.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1+1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 = 1, </a:t>
                </a:r>
                <a:r>
                  <a:rPr lang="en-US" sz="2800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3+1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= 2</a:t>
                </a:r>
                <a:r>
                  <a:rPr lang="ru-RU" sz="2800" dirty="0" smtClean="0"/>
                  <a:t>, </a:t>
                </a:r>
                <a:r>
                  <a:rPr lang="en-US" sz="2800" dirty="0" smtClean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2+4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 = 3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2.</a:t>
                </a:r>
                <a:r>
                  <a:rPr lang="en-US" sz="2800" dirty="0" smtClean="0"/>
                  <a:t>BD-</a:t>
                </a:r>
                <a:r>
                  <a:rPr lang="ru-RU" sz="2800" dirty="0"/>
                  <a:t>диагональ четырехугольника АВ</a:t>
                </a:r>
                <a:r>
                  <a:rPr lang="en-US" sz="2800" dirty="0"/>
                  <a:t>CD</a:t>
                </a:r>
                <a:r>
                  <a:rPr lang="ru-RU" sz="2800" dirty="0"/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pl-PL" sz="2800" dirty="0"/>
                  <a:t>х </a:t>
                </a:r>
                <a:r>
                  <a:rPr lang="pl-PL" sz="2800" dirty="0" smtClean="0"/>
                  <a:t>=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0+2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 = 1, 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2+2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 = 2, </a:t>
                </a:r>
                <a:r>
                  <a:rPr lang="en-US" sz="2800" dirty="0" smtClean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4+2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= 3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3.</a:t>
                </a:r>
                <a:r>
                  <a:rPr lang="ru-RU" sz="2800" dirty="0" smtClean="0"/>
                  <a:t> Координаты середин отрезков </a:t>
                </a:r>
                <a:r>
                  <a:rPr lang="en-US" sz="2800" dirty="0" smtClean="0"/>
                  <a:t>AC </a:t>
                </a:r>
                <a:r>
                  <a:rPr lang="ru-RU" sz="2800" dirty="0" smtClean="0"/>
                  <a:t>и </a:t>
                </a:r>
                <a:r>
                  <a:rPr lang="en-US" sz="2800" dirty="0" smtClean="0"/>
                  <a:t>BD </a:t>
                </a:r>
                <a:r>
                  <a:rPr lang="ru-RU" sz="2800" dirty="0" smtClean="0"/>
                  <a:t>равны.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4. </a:t>
                </a:r>
                <a:r>
                  <a:rPr lang="en-US" sz="2800" dirty="0"/>
                  <a:t>AC </a:t>
                </a:r>
                <a:r>
                  <a:rPr lang="ru-RU" sz="2800" dirty="0"/>
                  <a:t>и </a:t>
                </a:r>
                <a:r>
                  <a:rPr lang="en-US" sz="2800" dirty="0"/>
                  <a:t>BD </a:t>
                </a:r>
                <a:r>
                  <a:rPr lang="ru-RU" sz="2800" dirty="0" smtClean="0"/>
                  <a:t>пересекаются и точкой пересечения делятся пополам (определение параллелограмма).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5</a:t>
                </a:r>
                <a:r>
                  <a:rPr lang="ru-RU" sz="2800" dirty="0"/>
                  <a:t>. АВ</a:t>
                </a:r>
                <a:r>
                  <a:rPr lang="en-US" sz="2800" dirty="0" smtClean="0"/>
                  <a:t>CD</a:t>
                </a:r>
                <a:r>
                  <a:rPr lang="ru-RU" sz="2800" dirty="0" smtClean="0"/>
                  <a:t> – параллелограмм. </a:t>
                </a: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 cstate="print"/>
                <a:stretch>
                  <a:fillRect l="-1418" t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8523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Задача 10.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Докажите</a:t>
            </a:r>
            <a:r>
              <a:rPr lang="ru-RU" sz="3200" dirty="0"/>
              <a:t>, что четырехугольник ABCD является параллелограммом, если</a:t>
            </a:r>
            <a:r>
              <a:rPr lang="ru-RU" sz="3200" dirty="0" smtClean="0"/>
              <a:t>:</a:t>
            </a:r>
          </a:p>
          <a:p>
            <a:r>
              <a:rPr lang="ru-RU" sz="3200" dirty="0"/>
              <a:t>1) А(0;2;-3), В(-1;1;1), С(2;-2;-1), D(3;-1;-5);</a:t>
            </a:r>
          </a:p>
          <a:p>
            <a:r>
              <a:rPr lang="ru-RU" sz="3200" dirty="0"/>
              <a:t>2) А(2;1; 3), В(1;0;7), С(-2;1;5), D(-1;2;1).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461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813690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Дано:                                      Доказать:</a:t>
            </a:r>
          </a:p>
          <a:p>
            <a:pPr marL="0" indent="0">
              <a:buNone/>
            </a:pPr>
            <a:r>
              <a:rPr lang="ru-RU" sz="2800" dirty="0" smtClean="0"/>
              <a:t>АВС</a:t>
            </a:r>
            <a:r>
              <a:rPr lang="en-US" sz="2800" dirty="0" smtClean="0"/>
              <a:t>D-</a:t>
            </a:r>
            <a:r>
              <a:rPr lang="ru-RU" sz="2800" dirty="0" smtClean="0"/>
              <a:t>четырехугольник   АВС</a:t>
            </a:r>
            <a:r>
              <a:rPr lang="en-US" sz="2800" dirty="0" smtClean="0"/>
              <a:t>D</a:t>
            </a:r>
            <a:r>
              <a:rPr lang="ru-RU" sz="2800" dirty="0" smtClean="0"/>
              <a:t>-параллелограмм</a:t>
            </a:r>
          </a:p>
          <a:p>
            <a:pPr marL="0" indent="0">
              <a:buNone/>
            </a:pPr>
            <a:r>
              <a:rPr lang="ru-RU" sz="2800" dirty="0" smtClean="0"/>
              <a:t>А(0;2;-3),</a:t>
            </a:r>
          </a:p>
          <a:p>
            <a:pPr marL="0" indent="0">
              <a:buNone/>
            </a:pPr>
            <a:r>
              <a:rPr lang="ru-RU" sz="2800" dirty="0" smtClean="0"/>
              <a:t>В(-1;1;1),</a:t>
            </a:r>
          </a:p>
          <a:p>
            <a:pPr marL="0" indent="0">
              <a:buNone/>
            </a:pPr>
            <a:r>
              <a:rPr lang="ru-RU" sz="2800" dirty="0" smtClean="0"/>
              <a:t>С(2;-2;-1),</a:t>
            </a:r>
          </a:p>
          <a:p>
            <a:pPr marL="0" indent="0">
              <a:buNone/>
            </a:pPr>
            <a:r>
              <a:rPr lang="ru-RU" sz="2800" dirty="0" smtClean="0"/>
              <a:t>D(3;-1;-5).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201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Решение:</a:t>
            </a:r>
            <a:endParaRPr lang="ru-RU" sz="4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412776"/>
                <a:ext cx="8229600" cy="47811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1.АС-диагональ четырехугольника АВCD.</a:t>
                </a:r>
              </a:p>
              <a:p>
                <a:pPr marL="0" indent="0">
                  <a:buNone/>
                </a:pPr>
                <a:r>
                  <a:rPr lang="ru-RU" sz="2800" dirty="0"/>
                  <a:t>х </a:t>
                </a:r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0+2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 = 1, </a:t>
                </a:r>
                <a:r>
                  <a:rPr lang="ru-RU" sz="2800" dirty="0"/>
                  <a:t>y </a:t>
                </a:r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2+(−2)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 = 0, </a:t>
                </a:r>
                <a:r>
                  <a:rPr lang="ru-RU" sz="2800" dirty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−3−1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 = -2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2.BD-диагональ </a:t>
                </a:r>
                <a:r>
                  <a:rPr lang="ru-RU" sz="2800" dirty="0"/>
                  <a:t>четырехугольника АВCD.</a:t>
                </a:r>
              </a:p>
              <a:p>
                <a:pPr marL="0" indent="0">
                  <a:buNone/>
                </a:pPr>
                <a:r>
                  <a:rPr lang="ru-RU" sz="2800" dirty="0"/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−1+3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 = 1, </a:t>
                </a:r>
                <a:r>
                  <a:rPr lang="ru-RU" sz="2800" dirty="0"/>
                  <a:t>у </a:t>
                </a:r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1+(−1)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 = 0, </a:t>
                </a:r>
                <a:r>
                  <a:rPr lang="ru-RU" sz="2800" dirty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1+(−5)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 = -2.  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3.Координаты </a:t>
                </a:r>
                <a:r>
                  <a:rPr lang="ru-RU" sz="2800" dirty="0"/>
                  <a:t>середин отрезков AC и BD равны.</a:t>
                </a:r>
              </a:p>
              <a:p>
                <a:pPr marL="0" indent="0">
                  <a:buNone/>
                </a:pPr>
                <a:r>
                  <a:rPr lang="ru-RU" sz="2800" dirty="0"/>
                  <a:t>4. AC и BD пересекаются и точкой пересечения делятся пополам (определение параллелограмма).</a:t>
                </a:r>
              </a:p>
              <a:p>
                <a:pPr marL="0" indent="0">
                  <a:buNone/>
                </a:pPr>
                <a:r>
                  <a:rPr lang="ru-RU" sz="2800" dirty="0"/>
                  <a:t>5. АВCD – параллелограмм.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412776"/>
                <a:ext cx="8229600" cy="4781128"/>
              </a:xfrm>
              <a:blipFill rotWithShape="1">
                <a:blip r:embed="rId2" cstate="print"/>
                <a:stretch>
                  <a:fillRect l="-1556" t="-1148" b="-3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8680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Дано:                                </a:t>
            </a:r>
            <a:r>
              <a:rPr lang="ru-RU" sz="2800" dirty="0" smtClean="0"/>
              <a:t>      </a:t>
            </a:r>
            <a:r>
              <a:rPr lang="ru-RU" sz="2800" dirty="0"/>
              <a:t>Доказать:</a:t>
            </a:r>
          </a:p>
          <a:p>
            <a:pPr marL="0" indent="0">
              <a:buNone/>
            </a:pPr>
            <a:r>
              <a:rPr lang="ru-RU" sz="2800" dirty="0"/>
              <a:t>АВСD-четырехугольник   АВСD-параллелограмм</a:t>
            </a:r>
          </a:p>
          <a:p>
            <a:pPr marL="0" indent="0">
              <a:buNone/>
            </a:pPr>
            <a:r>
              <a:rPr lang="ru-RU" sz="2800" dirty="0"/>
              <a:t>А(2;1; 3</a:t>
            </a:r>
            <a:r>
              <a:rPr lang="ru-RU" sz="2800" dirty="0" smtClean="0"/>
              <a:t>),</a:t>
            </a:r>
          </a:p>
          <a:p>
            <a:pPr marL="0" indent="0">
              <a:buNone/>
            </a:pPr>
            <a:r>
              <a:rPr lang="ru-RU" sz="2800" dirty="0" smtClean="0"/>
              <a:t>В(1;0;7</a:t>
            </a:r>
            <a:r>
              <a:rPr lang="ru-RU" sz="2800" dirty="0"/>
              <a:t>),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</a:t>
            </a:r>
            <a:r>
              <a:rPr lang="ru-RU" sz="2800" dirty="0"/>
              <a:t>(-2;1;5),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D</a:t>
            </a:r>
            <a:r>
              <a:rPr lang="ru-RU" sz="2800" dirty="0"/>
              <a:t>(-1;2;1)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044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71</TotalTime>
  <Words>311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Soho</vt:lpstr>
      <vt:lpstr>Координаты середины отрезка</vt:lpstr>
      <vt:lpstr>Координаты середины отрезка.</vt:lpstr>
      <vt:lpstr>Задача 9.</vt:lpstr>
      <vt:lpstr>Слайд 4</vt:lpstr>
      <vt:lpstr>Решение:</vt:lpstr>
      <vt:lpstr>Задача 10.</vt:lpstr>
      <vt:lpstr>Слайд 7</vt:lpstr>
      <vt:lpstr>Решение:</vt:lpstr>
      <vt:lpstr>Слайд 9</vt:lpstr>
      <vt:lpstr>Решение:</vt:lpstr>
      <vt:lpstr>Задача 11.</vt:lpstr>
      <vt:lpstr>Слайд 12</vt:lpstr>
      <vt:lpstr>Решение: </vt:lpstr>
      <vt:lpstr>Слайд 14</vt:lpstr>
      <vt:lpstr>Решение:</vt:lpstr>
      <vt:lpstr>Библиография.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Координаты середины отрезка.</dc:title>
  <dc:creator>USER</dc:creator>
  <cp:lastModifiedBy>Lena</cp:lastModifiedBy>
  <cp:revision>12</cp:revision>
  <dcterms:created xsi:type="dcterms:W3CDTF">2016-02-07T09:44:14Z</dcterms:created>
  <dcterms:modified xsi:type="dcterms:W3CDTF">2016-02-07T18:35:26Z</dcterms:modified>
</cp:coreProperties>
</file>