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57" r:id="rId3"/>
    <p:sldId id="256" r:id="rId4"/>
    <p:sldId id="259" r:id="rId5"/>
    <p:sldId id="260" r:id="rId6"/>
    <p:sldId id="261" r:id="rId7"/>
    <p:sldId id="262" r:id="rId8"/>
    <p:sldId id="263" r:id="rId9"/>
    <p:sldId id="264" r:id="rId10"/>
    <p:sldId id="265" r:id="rId11"/>
    <p:sldId id="266" r:id="rId12"/>
    <p:sldId id="267" r:id="rId13"/>
    <p:sldId id="270" r:id="rId14"/>
    <p:sldId id="269" r:id="rId15"/>
    <p:sldId id="273" r:id="rId16"/>
    <p:sldId id="271" r:id="rId17"/>
    <p:sldId id="289" r:id="rId18"/>
    <p:sldId id="274" r:id="rId19"/>
    <p:sldId id="272" r:id="rId20"/>
    <p:sldId id="275" r:id="rId21"/>
    <p:sldId id="276" r:id="rId22"/>
    <p:sldId id="268" r:id="rId23"/>
    <p:sldId id="277" r:id="rId24"/>
    <p:sldId id="278"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006600"/>
    <a:srgbClr val="0000FF"/>
    <a:srgbClr val="00CC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p:cViewPr>
        <p:scale>
          <a:sx n="50" d="100"/>
          <a:sy n="50" d="100"/>
        </p:scale>
        <p:origin x="-1638" y="-294"/>
      </p:cViewPr>
      <p:guideLst>
        <p:guide orient="horz" pos="2160"/>
        <p:guide pos="2880"/>
      </p:guideLst>
    </p:cSldViewPr>
  </p:slideViewPr>
  <p:outlineViewPr>
    <p:cViewPr>
      <p:scale>
        <a:sx n="33" d="100"/>
        <a:sy n="33" d="100"/>
      </p:scale>
      <p:origin x="0" y="43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98E341-0321-4115-B67A-E6238F7E6BD2}" type="datetimeFigureOut">
              <a:rPr lang="ru-RU" smtClean="0"/>
              <a:t>07.02.2016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A86653-0B02-40C5-856D-B52B7DC43EB9}" type="slidenum">
              <a:rPr lang="ru-RU" smtClean="0"/>
              <a:t>‹#›</a:t>
            </a:fld>
            <a:endParaRPr lang="ru-RU"/>
          </a:p>
        </p:txBody>
      </p:sp>
    </p:spTree>
    <p:extLst>
      <p:ext uri="{BB962C8B-B14F-4D97-AF65-F5344CB8AC3E}">
        <p14:creationId xmlns:p14="http://schemas.microsoft.com/office/powerpoint/2010/main" val="69586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9A86653-0B02-40C5-856D-B52B7DC43EB9}" type="slidenum">
              <a:rPr lang="ru-RU" smtClean="0"/>
              <a:t>1</a:t>
            </a:fld>
            <a:endParaRPr lang="ru-RU"/>
          </a:p>
        </p:txBody>
      </p:sp>
    </p:spTree>
    <p:extLst>
      <p:ext uri="{BB962C8B-B14F-4D97-AF65-F5344CB8AC3E}">
        <p14:creationId xmlns:p14="http://schemas.microsoft.com/office/powerpoint/2010/main" val="345453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9A86653-0B02-40C5-856D-B52B7DC43EB9}" type="slidenum">
              <a:rPr lang="ru-RU" smtClean="0"/>
              <a:t>18</a:t>
            </a:fld>
            <a:endParaRPr lang="ru-RU"/>
          </a:p>
        </p:txBody>
      </p:sp>
    </p:spTree>
    <p:extLst>
      <p:ext uri="{BB962C8B-B14F-4D97-AF65-F5344CB8AC3E}">
        <p14:creationId xmlns:p14="http://schemas.microsoft.com/office/powerpoint/2010/main" val="3464462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07.02.2016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07.02.2016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07.02.2016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07.02.2016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07.02.2016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07.02.2016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07.02.2016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07.02.2016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motivatequotes.com/wp-content/uploads/2013/12/1472071_10151889757309652_2092874037_n.jpg" TargetMode="External"/><Relationship Id="rId3" Type="http://schemas.openxmlformats.org/officeDocument/2006/relationships/hyperlink" Target="https://s-media-cache-ak0.pinimg.com/564x/1d/7e/21/1d7e21755f74df7e6ea9f288289e6e30.jpg" TargetMode="External"/><Relationship Id="rId7" Type="http://schemas.openxmlformats.org/officeDocument/2006/relationships/hyperlink" Target="http://imageproxy.jxs.cz/~nd06/jxs/cz~/659/243/44ff658082_101558295_o2.jpg" TargetMode="External"/><Relationship Id="rId2" Type="http://schemas.openxmlformats.org/officeDocument/2006/relationships/hyperlink" Target="http://ecx.images-amazon.com/images/I/51vVtKQNIWL._SX258_BO1,204,203,200_.jpg" TargetMode="External"/><Relationship Id="rId1" Type="http://schemas.openxmlformats.org/officeDocument/2006/relationships/slideLayout" Target="../slideLayouts/slideLayout1.xml"/><Relationship Id="rId6" Type="http://schemas.openxmlformats.org/officeDocument/2006/relationships/hyperlink" Target="http://imageproxy.jxs.cz/~nd06/jxs/cz~/809/293/889d699288_101593351_o2.jpg" TargetMode="External"/><Relationship Id="rId11" Type="http://schemas.openxmlformats.org/officeDocument/2006/relationships/hyperlink" Target="http://www.tuttartpitturasculturapoesiamusica.com/2013/03/Tatyana-Markovtsev.html" TargetMode="External"/><Relationship Id="rId5" Type="http://schemas.openxmlformats.org/officeDocument/2006/relationships/hyperlink" Target="http://imageproxy.jxs.cz/~nd06/jxs/cz~/090/235/b7751fcc33_101593342_o2.jpg" TargetMode="External"/><Relationship Id="rId10" Type="http://schemas.openxmlformats.org/officeDocument/2006/relationships/hyperlink" Target="http://www.coolnsmart.com/positive_quotes/page/6/" TargetMode="External"/><Relationship Id="rId4" Type="http://schemas.openxmlformats.org/officeDocument/2006/relationships/hyperlink" Target="https://elkedaginspiratie.files.wordpress.com/2012/03/smile.jpg" TargetMode="External"/><Relationship Id="rId9" Type="http://schemas.openxmlformats.org/officeDocument/2006/relationships/hyperlink" Target="https://s-media-cache-ak0.pinimg.com/736x/43/fa/88/43fa8843e7e3005bf4e7eac92231eb7e.jp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gifsla.ru/images/8/fony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1" cy="68762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607505"/>
            <a:ext cx="4065293" cy="5485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5238031" y="404664"/>
            <a:ext cx="3555653" cy="1938992"/>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sz="6000" b="1" dirty="0" smtClean="0">
                <a:ln w="11430"/>
                <a:effectLst>
                  <a:glow rad="228600">
                    <a:schemeClr val="accent4">
                      <a:satMod val="175000"/>
                      <a:alpha val="40000"/>
                    </a:schemeClr>
                  </a:glow>
                  <a:outerShdw blurRad="80000" dist="40000" dir="5040000" algn="tl">
                    <a:srgbClr val="000000">
                      <a:alpha val="30000"/>
                    </a:srgbClr>
                  </a:outerShdw>
                </a:effectLst>
                <a:latin typeface="Arial Black" panose="020B0A04020102020204" pitchFamily="34" charset="0"/>
              </a:rPr>
              <a:t>Touch</a:t>
            </a:r>
          </a:p>
          <a:p>
            <a:pPr algn="r"/>
            <a:r>
              <a:rPr lang="en-US" sz="6000" b="1" dirty="0" smtClean="0">
                <a:ln w="11430"/>
                <a:effectLst>
                  <a:glow rad="228600">
                    <a:schemeClr val="accent4">
                      <a:satMod val="175000"/>
                      <a:alpha val="40000"/>
                    </a:schemeClr>
                  </a:glow>
                  <a:outerShdw blurRad="80000" dist="40000" dir="5040000" algn="tl">
                    <a:srgbClr val="000000">
                      <a:alpha val="30000"/>
                    </a:srgbClr>
                  </a:outerShdw>
                </a:effectLst>
                <a:latin typeface="Arial Black" panose="020B0A04020102020204" pitchFamily="34" charset="0"/>
              </a:rPr>
              <a:t>Eternity</a:t>
            </a:r>
          </a:p>
        </p:txBody>
      </p:sp>
      <p:sp>
        <p:nvSpPr>
          <p:cNvPr id="7" name="Прямоугольник 6"/>
          <p:cNvSpPr/>
          <p:nvPr/>
        </p:nvSpPr>
        <p:spPr>
          <a:xfrm>
            <a:off x="-65283" y="4581128"/>
            <a:ext cx="8856685" cy="212365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defRPr/>
            </a:pPr>
            <a:r>
              <a:rPr lang="ru-RU" sz="1600" b="1" spc="50" dirty="0">
                <a:ln w="11430"/>
                <a:effectLst>
                  <a:outerShdw blurRad="76200" dist="50800" dir="5400000" algn="tl" rotWithShape="0">
                    <a:srgbClr val="000000">
                      <a:alpha val="65000"/>
                    </a:srgbClr>
                  </a:outerShdw>
                </a:effectLst>
                <a:latin typeface="Arial Black" panose="020B0A04020102020204" pitchFamily="34" charset="0"/>
              </a:rPr>
              <a:t>Автор:</a:t>
            </a:r>
          </a:p>
          <a:p>
            <a:pPr algn="r">
              <a:defRPr/>
            </a:pPr>
            <a:r>
              <a:rPr lang="ru-RU" sz="1600" b="1" spc="50" dirty="0">
                <a:ln w="11430"/>
                <a:effectLst>
                  <a:outerShdw blurRad="76200" dist="50800" dir="5400000" algn="tl" rotWithShape="0">
                    <a:srgbClr val="000000">
                      <a:alpha val="65000"/>
                    </a:srgbClr>
                  </a:outerShdw>
                </a:effectLst>
                <a:latin typeface="Arial Black" panose="020B0A04020102020204" pitchFamily="34" charset="0"/>
              </a:rPr>
              <a:t>Ольга Михайловна Степанова</a:t>
            </a:r>
          </a:p>
          <a:p>
            <a:pPr algn="r">
              <a:defRPr/>
            </a:pPr>
            <a:r>
              <a:rPr lang="ru-RU" sz="1600" b="1" spc="50" dirty="0">
                <a:ln w="11430"/>
                <a:effectLst>
                  <a:outerShdw blurRad="76200" dist="50800" dir="5400000" algn="tl" rotWithShape="0">
                    <a:srgbClr val="000000">
                      <a:alpha val="65000"/>
                    </a:srgbClr>
                  </a:outerShdw>
                </a:effectLst>
                <a:latin typeface="Arial Black" panose="020B0A04020102020204" pitchFamily="34" charset="0"/>
              </a:rPr>
              <a:t>учитель английского языка </a:t>
            </a:r>
          </a:p>
          <a:p>
            <a:pPr algn="r">
              <a:defRPr/>
            </a:pPr>
            <a:r>
              <a:rPr lang="ru-RU" sz="1600" b="1" spc="50" dirty="0">
                <a:ln w="11430"/>
                <a:effectLst>
                  <a:outerShdw blurRad="76200" dist="50800" dir="5400000" algn="tl" rotWithShape="0">
                    <a:srgbClr val="000000">
                      <a:alpha val="65000"/>
                    </a:srgbClr>
                  </a:outerShdw>
                </a:effectLst>
                <a:latin typeface="Arial Black" panose="020B0A04020102020204" pitchFamily="34" charset="0"/>
              </a:rPr>
              <a:t>МБОУ «</a:t>
            </a:r>
            <a:r>
              <a:rPr lang="ru-RU" sz="1600" b="1" spc="50" dirty="0" err="1">
                <a:ln w="11430"/>
                <a:effectLst>
                  <a:outerShdw blurRad="76200" dist="50800" dir="5400000" algn="tl" rotWithShape="0">
                    <a:srgbClr val="000000">
                      <a:alpha val="65000"/>
                    </a:srgbClr>
                  </a:outerShdw>
                </a:effectLst>
                <a:latin typeface="Arial Black" panose="020B0A04020102020204" pitchFamily="34" charset="0"/>
              </a:rPr>
              <a:t>Цивильская</a:t>
            </a:r>
            <a:r>
              <a:rPr lang="ru-RU" sz="1600" b="1" spc="50" dirty="0">
                <a:ln w="11430"/>
                <a:effectLst>
                  <a:outerShdw blurRad="76200" dist="50800" dir="5400000" algn="tl" rotWithShape="0">
                    <a:srgbClr val="000000">
                      <a:alpha val="65000"/>
                    </a:srgbClr>
                  </a:outerShdw>
                </a:effectLst>
                <a:latin typeface="Arial Black" panose="020B0A04020102020204" pitchFamily="34" charset="0"/>
              </a:rPr>
              <a:t> СОШ</a:t>
            </a:r>
            <a:r>
              <a:rPr lang="en-US" sz="1600" b="1" spc="50" dirty="0">
                <a:ln w="11430"/>
                <a:effectLst>
                  <a:outerShdw blurRad="76200" dist="50800" dir="5400000" algn="tl" rotWithShape="0">
                    <a:srgbClr val="000000">
                      <a:alpha val="65000"/>
                    </a:srgbClr>
                  </a:outerShdw>
                </a:effectLst>
                <a:latin typeface="Arial Black" panose="020B0A04020102020204" pitchFamily="34" charset="0"/>
              </a:rPr>
              <a:t> </a:t>
            </a:r>
            <a:r>
              <a:rPr lang="ru-RU" sz="1600" b="1" spc="50" dirty="0" smtClean="0">
                <a:ln w="11430"/>
                <a:effectLst>
                  <a:outerShdw blurRad="76200" dist="50800" dir="5400000" algn="tl" rotWithShape="0">
                    <a:srgbClr val="000000">
                      <a:alpha val="65000"/>
                    </a:srgbClr>
                  </a:outerShdw>
                </a:effectLst>
                <a:latin typeface="Arial Black" panose="020B0A04020102020204" pitchFamily="34" charset="0"/>
              </a:rPr>
              <a:t>№</a:t>
            </a:r>
            <a:r>
              <a:rPr lang="en-US" sz="1600" b="1" spc="50" dirty="0" smtClean="0">
                <a:ln w="11430"/>
                <a:effectLst>
                  <a:outerShdw blurRad="76200" dist="50800" dir="5400000" algn="tl" rotWithShape="0">
                    <a:srgbClr val="000000">
                      <a:alpha val="65000"/>
                    </a:srgbClr>
                  </a:outerShdw>
                </a:effectLst>
                <a:latin typeface="Arial Black" panose="020B0A04020102020204" pitchFamily="34" charset="0"/>
              </a:rPr>
              <a:t>1 </a:t>
            </a:r>
            <a:endParaRPr lang="ru-RU" sz="1600" b="1" spc="50" dirty="0" smtClean="0">
              <a:ln w="11430"/>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1600" b="1" spc="50" dirty="0" smtClean="0">
                <a:ln w="11430"/>
                <a:effectLst>
                  <a:outerShdw blurRad="76200" dist="50800" dir="5400000" algn="tl" rotWithShape="0">
                    <a:srgbClr val="000000">
                      <a:alpha val="65000"/>
                    </a:srgbClr>
                  </a:outerShdw>
                </a:effectLst>
                <a:latin typeface="Arial Black" panose="020B0A04020102020204" pitchFamily="34" charset="0"/>
              </a:rPr>
              <a:t>имени Героя Советского Союза </a:t>
            </a:r>
            <a:endParaRPr lang="en-US" sz="1600" b="1" spc="50" dirty="0" smtClean="0">
              <a:ln w="11430"/>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1600" b="1" spc="50" dirty="0" smtClean="0">
                <a:ln w="11430"/>
                <a:effectLst>
                  <a:outerShdw blurRad="76200" dist="50800" dir="5400000" algn="tl" rotWithShape="0">
                    <a:srgbClr val="000000">
                      <a:alpha val="65000"/>
                    </a:srgbClr>
                  </a:outerShdw>
                </a:effectLst>
                <a:latin typeface="Arial Black" panose="020B0A04020102020204" pitchFamily="34" charset="0"/>
              </a:rPr>
              <a:t>М.В</a:t>
            </a:r>
            <a:r>
              <a:rPr lang="ru-RU" sz="1600" b="1" spc="50" dirty="0">
                <a:ln w="11430"/>
                <a:effectLst>
                  <a:outerShdw blurRad="76200" dist="50800" dir="5400000" algn="tl" rotWithShape="0">
                    <a:srgbClr val="000000">
                      <a:alpha val="65000"/>
                    </a:srgbClr>
                  </a:outerShdw>
                </a:effectLst>
                <a:latin typeface="Arial Black" panose="020B0A04020102020204" pitchFamily="34" charset="0"/>
              </a:rPr>
              <a:t>. Силантьева</a:t>
            </a:r>
            <a:r>
              <a:rPr lang="ru-RU" sz="1600" b="1" spc="50" dirty="0" smtClean="0">
                <a:ln w="11430"/>
                <a:effectLst>
                  <a:outerShdw blurRad="76200" dist="50800" dir="5400000" algn="tl" rotWithShape="0">
                    <a:srgbClr val="000000">
                      <a:alpha val="65000"/>
                    </a:srgbClr>
                  </a:outerShdw>
                </a:effectLst>
                <a:latin typeface="Arial Black" panose="020B0A04020102020204" pitchFamily="34" charset="0"/>
              </a:rPr>
              <a:t>»</a:t>
            </a:r>
          </a:p>
          <a:p>
            <a:pPr algn="r">
              <a:defRPr/>
            </a:pPr>
            <a:r>
              <a:rPr lang="ru-RU" sz="1600" b="1" spc="50" dirty="0" smtClean="0">
                <a:ln w="11430"/>
                <a:effectLst>
                  <a:outerShdw blurRad="76200" dist="50800" dir="5400000" algn="tl" rotWithShape="0">
                    <a:srgbClr val="000000">
                      <a:alpha val="65000"/>
                    </a:srgbClr>
                  </a:outerShdw>
                </a:effectLst>
                <a:latin typeface="Arial Black" panose="020B0A04020102020204" pitchFamily="34" charset="0"/>
              </a:rPr>
              <a:t>города </a:t>
            </a:r>
            <a:r>
              <a:rPr lang="ru-RU" sz="1600" b="1" spc="50" dirty="0">
                <a:ln w="11430"/>
                <a:effectLst>
                  <a:outerShdw blurRad="76200" dist="50800" dir="5400000" algn="tl" rotWithShape="0">
                    <a:srgbClr val="000000">
                      <a:alpha val="65000"/>
                    </a:srgbClr>
                  </a:outerShdw>
                </a:effectLst>
                <a:latin typeface="Arial Black" panose="020B0A04020102020204" pitchFamily="34" charset="0"/>
              </a:rPr>
              <a:t>Цивильск Чувашской </a:t>
            </a:r>
            <a:r>
              <a:rPr lang="ru-RU" sz="1600" b="1" spc="50" dirty="0" smtClean="0">
                <a:ln w="11430"/>
                <a:effectLst>
                  <a:outerShdw blurRad="76200" dist="50800" dir="5400000" algn="tl" rotWithShape="0">
                    <a:srgbClr val="000000">
                      <a:alpha val="65000"/>
                    </a:srgbClr>
                  </a:outerShdw>
                </a:effectLst>
                <a:latin typeface="Arial Black" panose="020B0A04020102020204" pitchFamily="34" charset="0"/>
              </a:rPr>
              <a:t>Республики</a:t>
            </a:r>
            <a:endParaRPr lang="ru-RU" sz="1600" b="1" spc="50" dirty="0">
              <a:ln w="11430"/>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2000" b="1" spc="50" dirty="0" smtClean="0">
                <a:ln w="11430"/>
                <a:effectLst>
                  <a:outerShdw blurRad="76200" dist="50800" dir="5400000" algn="tl" rotWithShape="0">
                    <a:srgbClr val="000000">
                      <a:alpha val="65000"/>
                    </a:srgbClr>
                  </a:outerShdw>
                </a:effectLst>
                <a:latin typeface="Arial Black" panose="020B0A04020102020204" pitchFamily="34" charset="0"/>
              </a:rPr>
              <a:t>201</a:t>
            </a:r>
            <a:r>
              <a:rPr lang="en-US" sz="2000" b="1" spc="50" dirty="0" smtClean="0">
                <a:ln w="11430"/>
                <a:effectLst>
                  <a:outerShdw blurRad="76200" dist="50800" dir="5400000" algn="tl" rotWithShape="0">
                    <a:srgbClr val="000000">
                      <a:alpha val="65000"/>
                    </a:srgbClr>
                  </a:outerShdw>
                </a:effectLst>
                <a:latin typeface="Arial Black" panose="020B0A04020102020204" pitchFamily="34" charset="0"/>
              </a:rPr>
              <a:t>6</a:t>
            </a:r>
            <a:endParaRPr lang="ru-RU" sz="2000" b="1" spc="50" dirty="0">
              <a:ln w="11430"/>
              <a:effectLst>
                <a:outerShdw blurRad="76200" dist="50800" dir="5400000" algn="tl" rotWithShape="0">
                  <a:srgbClr val="000000">
                    <a:alpha val="65000"/>
                  </a:srgbClr>
                </a:outerShdw>
              </a:effectLst>
              <a:latin typeface="Arial Black" panose="020B0A04020102020204" pitchFamily="34" charset="0"/>
            </a:endParaRPr>
          </a:p>
        </p:txBody>
      </p:sp>
      <p:sp>
        <p:nvSpPr>
          <p:cNvPr id="2" name="Прямоугольник 1"/>
          <p:cNvSpPr/>
          <p:nvPr/>
        </p:nvSpPr>
        <p:spPr>
          <a:xfrm>
            <a:off x="4221684" y="2837964"/>
            <a:ext cx="4572000" cy="1200329"/>
          </a:xfrm>
          <a:prstGeom prst="rect">
            <a:avLst/>
          </a:prstGeom>
        </p:spPr>
        <p:txBody>
          <a:bodyPr>
            <a:spAutoFit/>
          </a:bodyPr>
          <a:lstStyle/>
          <a:p>
            <a:pPr algn="r"/>
            <a:r>
              <a:rPr lang="en-US" sz="2400" b="1" dirty="0" smtClean="0">
                <a:ln w="11430"/>
                <a:effectLst>
                  <a:glow rad="228600">
                    <a:schemeClr val="accent4">
                      <a:satMod val="175000"/>
                      <a:alpha val="40000"/>
                    </a:schemeClr>
                  </a:glow>
                  <a:outerShdw blurRad="80000" dist="40000" dir="5040000" algn="tl">
                    <a:srgbClr val="000000">
                      <a:alpha val="30000"/>
                    </a:srgbClr>
                  </a:outerShdw>
                </a:effectLst>
                <a:latin typeface="Arial Black" panose="020B0A04020102020204" pitchFamily="34" charset="0"/>
              </a:rPr>
              <a:t>Beauty  and  Wisdom Gallery </a:t>
            </a:r>
          </a:p>
          <a:p>
            <a:pPr algn="r"/>
            <a:r>
              <a:rPr lang="en-US" sz="2400" b="1" dirty="0" smtClean="0">
                <a:ln w="11430"/>
                <a:effectLst>
                  <a:glow rad="228600">
                    <a:schemeClr val="accent4">
                      <a:satMod val="175000"/>
                      <a:alpha val="40000"/>
                    </a:schemeClr>
                  </a:glow>
                  <a:outerShdw blurRad="80000" dist="40000" dir="5040000" algn="tl">
                    <a:srgbClr val="000000">
                      <a:alpha val="30000"/>
                    </a:srgbClr>
                  </a:outerShdw>
                </a:effectLst>
                <a:latin typeface="Arial Black" panose="020B0A04020102020204" pitchFamily="34" charset="0"/>
              </a:rPr>
              <a:t>for 8-11 Formers</a:t>
            </a:r>
            <a:endParaRPr lang="ru-RU" sz="2400" b="1" dirty="0">
              <a:ln w="11430"/>
              <a:effectLst>
                <a:glow rad="228600">
                  <a:schemeClr val="accent4">
                    <a:satMod val="175000"/>
                    <a:alpha val="40000"/>
                  </a:schemeClr>
                </a:glow>
                <a:outerShdw blurRad="80000" dist="40000" dir="5040000" algn="tl">
                  <a:srgbClr val="000000">
                    <a:alpha val="30000"/>
                  </a:srgbClr>
                </a:outerShdw>
              </a:effectLst>
              <a:latin typeface="Arial Black" panose="020B0A04020102020204" pitchFamily="34" charset="0"/>
            </a:endParaRPr>
          </a:p>
        </p:txBody>
      </p:sp>
    </p:spTree>
    <p:extLst>
      <p:ext uri="{BB962C8B-B14F-4D97-AF65-F5344CB8AC3E}">
        <p14:creationId xmlns:p14="http://schemas.microsoft.com/office/powerpoint/2010/main" val="28919331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http://file.mobilmusic.ru/27/2c/8e/515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54783"/>
            <a:ext cx="4481184" cy="626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876720" y="148626"/>
            <a:ext cx="4051256" cy="6432530"/>
          </a:xfrm>
          <a:prstGeom prst="rect">
            <a:avLst/>
          </a:prstGeom>
        </p:spPr>
        <p:txBody>
          <a:bodyPr wrap="square">
            <a:spAutoFit/>
          </a:bodyPr>
          <a:lstStyle/>
          <a:p>
            <a:pPr algn="r"/>
            <a:r>
              <a:rPr lang="en-US" sz="5400" b="1" dirty="0">
                <a:ln w="19050">
                  <a:solidFill>
                    <a:schemeClr val="tx2">
                      <a:tint val="1000"/>
                    </a:schemeClr>
                  </a:solidFill>
                  <a:prstDash val="solid"/>
                </a:ln>
                <a:solidFill>
                  <a:srgbClr val="00CC00"/>
                </a:solidFill>
                <a:effectLst>
                  <a:outerShdw blurRad="50000" dist="50800" dir="7500000" algn="tl">
                    <a:srgbClr val="000000">
                      <a:shade val="5000"/>
                      <a:alpha val="35000"/>
                    </a:srgbClr>
                  </a:outerShdw>
                </a:effectLst>
                <a:latin typeface="Arial Black" panose="020B0A04020102020204" pitchFamily="34" charset="0"/>
              </a:rPr>
              <a:t>"The future depends on what you do today." </a:t>
            </a:r>
            <a:r>
              <a:rPr lang="en-US" sz="4000" b="1" i="1" dirty="0" smtClean="0">
                <a:ln w="19050">
                  <a:solidFill>
                    <a:schemeClr val="tx2">
                      <a:tint val="1000"/>
                    </a:schemeClr>
                  </a:solidFill>
                  <a:prstDash val="solid"/>
                </a:ln>
                <a:solidFill>
                  <a:srgbClr val="00CC00"/>
                </a:solidFill>
                <a:effectLst>
                  <a:outerShdw blurRad="50000" dist="50800" dir="7500000" algn="tl">
                    <a:srgbClr val="000000">
                      <a:shade val="5000"/>
                      <a:alpha val="35000"/>
                    </a:srgbClr>
                  </a:outerShdw>
                </a:effectLst>
                <a:latin typeface="Arial Black" panose="020B0A04020102020204" pitchFamily="34" charset="0"/>
              </a:rPr>
              <a:t>Mahatma Gandhi</a:t>
            </a:r>
            <a:endParaRPr lang="ru-RU" sz="4000" b="1" i="1" dirty="0">
              <a:ln w="19050">
                <a:solidFill>
                  <a:schemeClr val="tx2">
                    <a:tint val="1000"/>
                  </a:schemeClr>
                </a:solidFill>
                <a:prstDash val="solid"/>
              </a:ln>
              <a:solidFill>
                <a:srgbClr val="00CC00"/>
              </a:solidFill>
              <a:effectLst>
                <a:outerShdw blurRad="50000" dist="50800" dir="7500000" algn="tl">
                  <a:srgbClr val="000000">
                    <a:shade val="5000"/>
                    <a:alpha val="35000"/>
                  </a:srgbClr>
                </a:outerShdw>
              </a:effectLst>
              <a:latin typeface="Arial Black" panose="020B0A04020102020204" pitchFamily="34" charset="0"/>
            </a:endParaRPr>
          </a:p>
        </p:txBody>
      </p:sp>
    </p:spTree>
    <p:extLst>
      <p:ext uri="{BB962C8B-B14F-4D97-AF65-F5344CB8AC3E}">
        <p14:creationId xmlns:p14="http://schemas.microsoft.com/office/powerpoint/2010/main" val="27292364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http://file.mobilmusic.ru/27/2c/8e/515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876720" y="354783"/>
            <a:ext cx="4051256" cy="6001643"/>
          </a:xfrm>
          <a:prstGeom prst="rect">
            <a:avLst/>
          </a:prstGeom>
        </p:spPr>
        <p:txBody>
          <a:bodyPr wrap="square">
            <a:spAutoFit/>
          </a:bodyPr>
          <a:lstStyle/>
          <a:p>
            <a:pPr algn="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The longer you live </a:t>
            </a:r>
            <a:endParaRPr lang="ru-RU"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a:p>
            <a:pPr algn="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in the past</a:t>
            </a: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a:t>
            </a: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 </a:t>
            </a: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t</a:t>
            </a: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he  less future </a:t>
            </a:r>
          </a:p>
          <a:p>
            <a:pPr algn="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You</a:t>
            </a:r>
          </a:p>
          <a:p>
            <a:pPr algn="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 have </a:t>
            </a:r>
          </a:p>
          <a:p>
            <a:pPr algn="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to enjoy.</a:t>
            </a:r>
            <a:endParaRPr lang="ru-RU"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844" y="354783"/>
            <a:ext cx="4527876" cy="62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6789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http://file.mobilmusic.ru/27/2c/8e/515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665"/>
            <a:ext cx="4553708"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877236" y="404665"/>
            <a:ext cx="3978732" cy="7478970"/>
          </a:xfrm>
          <a:prstGeom prst="rect">
            <a:avLst/>
          </a:prstGeom>
        </p:spPr>
        <p:txBody>
          <a:bodyPr wrap="square">
            <a:spAutoFit/>
          </a:bodyPr>
          <a:lstStyle/>
          <a:p>
            <a:pPr algn="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The positive thinker sees the invisible, feels the intangible and achieves the impossible. </a:t>
            </a:r>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a:p>
            <a:pPr algn="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 </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Winston Churchill</a:t>
            </a:r>
          </a:p>
          <a:p>
            <a:pPr algn="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a:p>
            <a:pPr algn="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Tree>
    <p:extLst>
      <p:ext uri="{BB962C8B-B14F-4D97-AF65-F5344CB8AC3E}">
        <p14:creationId xmlns:p14="http://schemas.microsoft.com/office/powerpoint/2010/main" val="13548841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file.mobilmusic.ru/27/2c/8e/515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753488" y="260648"/>
            <a:ext cx="4030472" cy="618630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3600" b="1" spc="50" dirty="0">
                <a:ln w="11430"/>
                <a:solidFill>
                  <a:srgbClr val="CC00CC"/>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Nobody can go back and </a:t>
            </a:r>
            <a:endParaRPr lang="en-US" sz="3600" b="1" spc="50" dirty="0" smtClean="0">
              <a:ln w="11430"/>
              <a:solidFill>
                <a:srgbClr val="CC00CC"/>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endParaRPr>
          </a:p>
          <a:p>
            <a:pPr algn="r"/>
            <a:r>
              <a:rPr lang="en-US" sz="3600" b="1" spc="50" dirty="0" smtClean="0">
                <a:ln w="11430"/>
                <a:solidFill>
                  <a:srgbClr val="CC00CC"/>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start </a:t>
            </a:r>
          </a:p>
          <a:p>
            <a:pPr algn="r"/>
            <a:r>
              <a:rPr lang="en-US" sz="3600" b="1" spc="50" dirty="0" smtClean="0">
                <a:ln w="11430"/>
                <a:solidFill>
                  <a:srgbClr val="CC00CC"/>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a </a:t>
            </a:r>
            <a:r>
              <a:rPr lang="en-US" sz="3600" b="1" spc="50" dirty="0">
                <a:ln w="11430"/>
                <a:solidFill>
                  <a:srgbClr val="CC00CC"/>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new beginning, but anyone can start today and make a new ending. </a:t>
            </a:r>
            <a:endParaRPr lang="en-US" sz="3600" b="1" spc="50" dirty="0" smtClean="0">
              <a:ln w="11430"/>
              <a:solidFill>
                <a:srgbClr val="CC00CC"/>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endParaRPr>
          </a:p>
          <a:p>
            <a:pPr algn="r"/>
            <a:r>
              <a:rPr lang="en-US" sz="3600" b="1" spc="50" dirty="0" smtClean="0">
                <a:ln w="11430"/>
                <a:solidFill>
                  <a:srgbClr val="CC00CC"/>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 </a:t>
            </a:r>
            <a:r>
              <a:rPr lang="en-US" sz="3600" b="1" spc="50" dirty="0">
                <a:ln w="11430"/>
                <a:solidFill>
                  <a:srgbClr val="CC00CC"/>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Maria </a:t>
            </a:r>
            <a:r>
              <a:rPr lang="en-US" sz="3600" b="1" spc="50" dirty="0" smtClean="0">
                <a:ln w="11430"/>
                <a:solidFill>
                  <a:srgbClr val="CC00CC"/>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Robinson</a:t>
            </a:r>
            <a:endParaRPr lang="en-US" sz="3600" b="1" spc="50" dirty="0">
              <a:ln w="11430"/>
              <a:solidFill>
                <a:srgbClr val="CC00CC"/>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79" b="7851"/>
          <a:stretch/>
        </p:blipFill>
        <p:spPr bwMode="auto">
          <a:xfrm>
            <a:off x="323528" y="260648"/>
            <a:ext cx="4429960"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8976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http://file.mobilmusic.ru/27/2c/8e/515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81000"/>
            <a:ext cx="4562475"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958009" y="179249"/>
            <a:ext cx="3825949" cy="600164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Don’t be the slave of a negative character. Be the master of a positive character. </a:t>
            </a:r>
            <a:endPar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endParaRPr>
          </a:p>
          <a:p>
            <a:pPr algn="r"/>
            <a:r>
              <a:rPr lang="en-US"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 </a:t>
            </a:r>
            <a:r>
              <a:rPr lang="en-US" sz="3200" b="1" i="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Dr</a:t>
            </a:r>
            <a:r>
              <a:rPr lang="en-US"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 </a:t>
            </a:r>
            <a:r>
              <a:rPr lang="en-US" sz="32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T.P.Chia</a:t>
            </a:r>
            <a:endParaRPr lang="en-US"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endParaRPr>
          </a:p>
        </p:txBody>
      </p:sp>
    </p:spTree>
    <p:extLst>
      <p:ext uri="{BB962C8B-B14F-4D97-AF65-F5344CB8AC3E}">
        <p14:creationId xmlns:p14="http://schemas.microsoft.com/office/powerpoint/2010/main" val="2209257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file.mobilmusic.ru/27/2c/8e/515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406"/>
          <a:stretch/>
        </p:blipFill>
        <p:spPr bwMode="auto">
          <a:xfrm>
            <a:off x="395536" y="314197"/>
            <a:ext cx="4447406" cy="6284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842942" y="314197"/>
            <a:ext cx="3941018" cy="600164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anose="020B0A04020102020204" pitchFamily="34" charset="0"/>
              </a:rPr>
              <a:t>“Luck is a dividend of sweat. The more you sweat, the luckier you get.”</a:t>
            </a:r>
          </a:p>
          <a:p>
            <a:pPr algn="r"/>
            <a:r>
              <a:rPr lang="en-US" sz="4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anose="020B0A04020102020204" pitchFamily="34" charset="0"/>
              </a:rPr>
              <a:t>– Ray Kroc</a:t>
            </a:r>
            <a:endParaRPr lang="ru-RU" sz="4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anose="020B0A04020102020204" pitchFamily="34" charset="0"/>
            </a:endParaRPr>
          </a:p>
        </p:txBody>
      </p:sp>
    </p:spTree>
    <p:extLst>
      <p:ext uri="{BB962C8B-B14F-4D97-AF65-F5344CB8AC3E}">
        <p14:creationId xmlns:p14="http://schemas.microsoft.com/office/powerpoint/2010/main" val="20226005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file.mobilmusic.ru/27/2c/8e/515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85"/>
          <a:stretch/>
        </p:blipFill>
        <p:spPr bwMode="auto">
          <a:xfrm>
            <a:off x="395536" y="352358"/>
            <a:ext cx="4345424" cy="6172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740960" y="352358"/>
            <a:ext cx="4043000" cy="6247864"/>
          </a:xfrm>
          <a:prstGeom prst="rect">
            <a:avLst/>
          </a:prstGeom>
        </p:spPr>
        <p:txBody>
          <a:bodyPr wrap="square">
            <a:spAutoFit/>
          </a:bodyPr>
          <a:lstStyle/>
          <a:p>
            <a:pPr algn="r"/>
            <a:r>
              <a:rPr lang="en-US" sz="4000" dirty="0">
                <a:solidFill>
                  <a:srgbClr val="FF0000"/>
                </a:solidFill>
                <a:latin typeface="Arial Black" panose="020B0A04020102020204" pitchFamily="34" charset="0"/>
              </a:rPr>
              <a:t>“The quickest way to double </a:t>
            </a:r>
            <a:endParaRPr lang="en-US" sz="4000" dirty="0" smtClean="0">
              <a:solidFill>
                <a:srgbClr val="FF0000"/>
              </a:solidFill>
              <a:latin typeface="Arial Black" panose="020B0A04020102020204" pitchFamily="34" charset="0"/>
            </a:endParaRPr>
          </a:p>
          <a:p>
            <a:pPr algn="r"/>
            <a:r>
              <a:rPr lang="en-US" sz="4000" dirty="0" smtClean="0">
                <a:solidFill>
                  <a:srgbClr val="FF0000"/>
                </a:solidFill>
                <a:latin typeface="Arial Black" panose="020B0A04020102020204" pitchFamily="34" charset="0"/>
              </a:rPr>
              <a:t>your </a:t>
            </a:r>
            <a:r>
              <a:rPr lang="en-US" sz="4000" dirty="0">
                <a:solidFill>
                  <a:srgbClr val="FF0000"/>
                </a:solidFill>
                <a:latin typeface="Arial Black" panose="020B0A04020102020204" pitchFamily="34" charset="0"/>
              </a:rPr>
              <a:t>money </a:t>
            </a:r>
            <a:endParaRPr lang="en-US" sz="4000" dirty="0" smtClean="0">
              <a:solidFill>
                <a:srgbClr val="FF0000"/>
              </a:solidFill>
              <a:latin typeface="Arial Black" panose="020B0A04020102020204" pitchFamily="34" charset="0"/>
            </a:endParaRPr>
          </a:p>
          <a:p>
            <a:pPr algn="r"/>
            <a:r>
              <a:rPr lang="en-US" sz="4000" dirty="0" smtClean="0">
                <a:solidFill>
                  <a:srgbClr val="FF0000"/>
                </a:solidFill>
                <a:latin typeface="Arial Black" panose="020B0A04020102020204" pitchFamily="34" charset="0"/>
              </a:rPr>
              <a:t>is </a:t>
            </a:r>
            <a:r>
              <a:rPr lang="en-US" sz="4000" dirty="0">
                <a:solidFill>
                  <a:srgbClr val="FF0000"/>
                </a:solidFill>
                <a:latin typeface="Arial Black" panose="020B0A04020102020204" pitchFamily="34" charset="0"/>
              </a:rPr>
              <a:t>to fold it over and </a:t>
            </a:r>
            <a:endParaRPr lang="en-US" sz="4000" dirty="0" smtClean="0">
              <a:solidFill>
                <a:srgbClr val="FF0000"/>
              </a:solidFill>
              <a:latin typeface="Arial Black" panose="020B0A04020102020204" pitchFamily="34" charset="0"/>
            </a:endParaRPr>
          </a:p>
          <a:p>
            <a:pPr algn="r"/>
            <a:r>
              <a:rPr lang="en-US" sz="4000" dirty="0" smtClean="0">
                <a:solidFill>
                  <a:srgbClr val="FF0000"/>
                </a:solidFill>
                <a:latin typeface="Arial Black" panose="020B0A04020102020204" pitchFamily="34" charset="0"/>
              </a:rPr>
              <a:t>put </a:t>
            </a:r>
            <a:r>
              <a:rPr lang="en-US" sz="4000" dirty="0">
                <a:solidFill>
                  <a:srgbClr val="FF0000"/>
                </a:solidFill>
                <a:latin typeface="Arial Black" panose="020B0A04020102020204" pitchFamily="34" charset="0"/>
              </a:rPr>
              <a:t>it back </a:t>
            </a:r>
            <a:endParaRPr lang="en-US" sz="4000" dirty="0" smtClean="0">
              <a:solidFill>
                <a:srgbClr val="FF0000"/>
              </a:solidFill>
              <a:latin typeface="Arial Black" panose="020B0A04020102020204" pitchFamily="34" charset="0"/>
            </a:endParaRPr>
          </a:p>
          <a:p>
            <a:pPr algn="r"/>
            <a:r>
              <a:rPr lang="en-US" sz="4000" dirty="0" smtClean="0">
                <a:solidFill>
                  <a:srgbClr val="FF0000"/>
                </a:solidFill>
                <a:latin typeface="Arial Black" panose="020B0A04020102020204" pitchFamily="34" charset="0"/>
              </a:rPr>
              <a:t>in </a:t>
            </a:r>
            <a:r>
              <a:rPr lang="en-US" sz="4000" dirty="0">
                <a:solidFill>
                  <a:srgbClr val="FF0000"/>
                </a:solidFill>
                <a:latin typeface="Arial Black" panose="020B0A04020102020204" pitchFamily="34" charset="0"/>
              </a:rPr>
              <a:t>your pocket.”</a:t>
            </a:r>
          </a:p>
          <a:p>
            <a:pPr algn="r"/>
            <a:r>
              <a:rPr lang="en-US" sz="3600" i="1" dirty="0">
                <a:solidFill>
                  <a:srgbClr val="FF0000"/>
                </a:solidFill>
                <a:latin typeface="Arial Black" panose="020B0A04020102020204" pitchFamily="34" charset="0"/>
              </a:rPr>
              <a:t>– Will Rogers</a:t>
            </a:r>
            <a:endParaRPr lang="ru-RU" sz="3600" i="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200357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http://file.mobilmusic.ru/27/2c/8e/515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4538529"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862057" y="332656"/>
            <a:ext cx="4065919" cy="6186309"/>
          </a:xfrm>
          <a:prstGeom prst="rect">
            <a:avLst/>
          </a:prstGeom>
        </p:spPr>
        <p:txBody>
          <a:bodyPr wrap="square">
            <a:spAutoFit/>
          </a:bodyPr>
          <a:lstStyle/>
          <a:p>
            <a:pPr algn="r"/>
            <a:r>
              <a:rPr lang="en-US" sz="3600" b="1" dirty="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Arial Black" panose="020B0A04020102020204" pitchFamily="34" charset="0"/>
              </a:rPr>
              <a:t>“We plant seeds that will flower as results in our lives, so best to remove the weeds of anger, avarice, envy and doubt...” </a:t>
            </a:r>
            <a:r>
              <a:rPr lang="en-US" sz="3600" b="1" i="1" dirty="0" smtClean="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Arial Black" panose="020B0A04020102020204" pitchFamily="34" charset="0"/>
              </a:rPr>
              <a:t>Dorothy </a:t>
            </a:r>
            <a:r>
              <a:rPr lang="en-US" sz="3600" b="1" i="1" dirty="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Arial Black" panose="020B0A04020102020204" pitchFamily="34" charset="0"/>
              </a:rPr>
              <a:t>Day</a:t>
            </a:r>
            <a:endParaRPr lang="ru-RU" sz="3600" b="1" i="1" dirty="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Arial Black" panose="020B0A04020102020204" pitchFamily="34" charset="0"/>
            </a:endParaRPr>
          </a:p>
        </p:txBody>
      </p:sp>
    </p:spTree>
    <p:extLst>
      <p:ext uri="{BB962C8B-B14F-4D97-AF65-F5344CB8AC3E}">
        <p14:creationId xmlns:p14="http://schemas.microsoft.com/office/powerpoint/2010/main" val="23672627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file.mobilmusic.ru/27/2c/8e/5153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775648" y="332656"/>
            <a:ext cx="3936304" cy="618630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sz="3600" b="1" dirty="0">
                <a:ln w="11430"/>
                <a:solidFill>
                  <a:schemeClr val="accent5">
                    <a:lumMod val="40000"/>
                    <a:lumOff val="60000"/>
                  </a:schemeClr>
                </a:solidFill>
                <a:effectLst>
                  <a:outerShdw blurRad="80000" dist="40000" dir="5040000" algn="tl">
                    <a:srgbClr val="000000">
                      <a:alpha val="30000"/>
                    </a:srgbClr>
                  </a:outerShdw>
                </a:effectLst>
                <a:latin typeface="Arial Black" panose="020B0A04020102020204" pitchFamily="34" charset="0"/>
              </a:rPr>
              <a:t>“Though no one can go back and make a brand new start, anyone can start from now and make a brand new ending.”</a:t>
            </a:r>
          </a:p>
          <a:p>
            <a:pPr algn="r"/>
            <a:r>
              <a:rPr lang="en-US" sz="3600" b="1" i="1" dirty="0">
                <a:ln w="11430"/>
                <a:solidFill>
                  <a:schemeClr val="accent5">
                    <a:lumMod val="40000"/>
                    <a:lumOff val="60000"/>
                  </a:schemeClr>
                </a:solidFill>
                <a:effectLst>
                  <a:outerShdw blurRad="80000" dist="40000" dir="5040000" algn="tl">
                    <a:srgbClr val="000000">
                      <a:alpha val="30000"/>
                    </a:srgbClr>
                  </a:outerShdw>
                </a:effectLst>
                <a:latin typeface="Arial Black" panose="020B0A04020102020204" pitchFamily="34" charset="0"/>
              </a:rPr>
              <a:t>– Carl Bard</a:t>
            </a:r>
            <a:endParaRPr lang="ru-RU" sz="3600" b="1" i="1" dirty="0">
              <a:ln w="11430"/>
              <a:solidFill>
                <a:schemeClr val="accent5">
                  <a:lumMod val="40000"/>
                  <a:lumOff val="60000"/>
                </a:schemeClr>
              </a:solidFill>
              <a:effectLst>
                <a:outerShdw blurRad="80000" dist="40000" dir="5040000" algn="tl">
                  <a:srgbClr val="000000">
                    <a:alpha val="30000"/>
                  </a:srgbClr>
                </a:outerShdw>
              </a:effectLst>
              <a:latin typeface="Arial Black" panose="020B0A04020102020204" pitchFamily="34" charset="0"/>
            </a:endParaRPr>
          </a:p>
        </p:txBody>
      </p:sp>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5283"/>
          <a:stretch/>
        </p:blipFill>
        <p:spPr bwMode="auto">
          <a:xfrm>
            <a:off x="323528" y="400844"/>
            <a:ext cx="4248472" cy="6056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37092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file.mobilmusic.ru/27/2c/8e/515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28"/>
          <a:stretch/>
        </p:blipFill>
        <p:spPr bwMode="auto">
          <a:xfrm>
            <a:off x="395536" y="260648"/>
            <a:ext cx="4330105" cy="632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725640" y="260648"/>
            <a:ext cx="4058319" cy="594008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sz="4800" b="1" dirty="0">
                <a:ln w="11430"/>
                <a:solidFill>
                  <a:srgbClr val="FFFF00"/>
                </a:solidFill>
                <a:effectLst>
                  <a:outerShdw blurRad="80000" dist="40000" dir="5040000" algn="tl">
                    <a:srgbClr val="000000">
                      <a:alpha val="30000"/>
                    </a:srgbClr>
                  </a:outerShdw>
                </a:effectLst>
                <a:latin typeface="Arial Black" panose="020B0A04020102020204" pitchFamily="34" charset="0"/>
              </a:rPr>
              <a:t>“The journey of a thousand miles begins </a:t>
            </a:r>
            <a:endParaRPr lang="en-US" sz="4800" b="1" dirty="0" smtClean="0">
              <a:ln w="11430"/>
              <a:solidFill>
                <a:srgbClr val="FFFF00"/>
              </a:solidFill>
              <a:effectLst>
                <a:outerShdw blurRad="80000" dist="40000" dir="5040000" algn="tl">
                  <a:srgbClr val="000000">
                    <a:alpha val="30000"/>
                  </a:srgbClr>
                </a:outerShdw>
              </a:effectLst>
              <a:latin typeface="Arial Black" panose="020B0A04020102020204" pitchFamily="34" charset="0"/>
            </a:endParaRPr>
          </a:p>
          <a:p>
            <a:pPr algn="r"/>
            <a:r>
              <a:rPr lang="en-US" sz="4800" b="1" dirty="0" smtClean="0">
                <a:ln w="11430"/>
                <a:solidFill>
                  <a:srgbClr val="FFFF00"/>
                </a:solidFill>
                <a:effectLst>
                  <a:outerShdw blurRad="80000" dist="40000" dir="5040000" algn="tl">
                    <a:srgbClr val="000000">
                      <a:alpha val="30000"/>
                    </a:srgbClr>
                  </a:outerShdw>
                </a:effectLst>
                <a:latin typeface="Arial Black" panose="020B0A04020102020204" pitchFamily="34" charset="0"/>
              </a:rPr>
              <a:t>with </a:t>
            </a:r>
            <a:r>
              <a:rPr lang="en-US" sz="4800" b="1" dirty="0">
                <a:ln w="11430"/>
                <a:solidFill>
                  <a:srgbClr val="FFFF00"/>
                </a:solidFill>
                <a:effectLst>
                  <a:outerShdw blurRad="80000" dist="40000" dir="5040000" algn="tl">
                    <a:srgbClr val="000000">
                      <a:alpha val="30000"/>
                    </a:srgbClr>
                  </a:outerShdw>
                </a:effectLst>
                <a:latin typeface="Arial Black" panose="020B0A04020102020204" pitchFamily="34" charset="0"/>
              </a:rPr>
              <a:t>one step.”</a:t>
            </a:r>
          </a:p>
          <a:p>
            <a:pPr algn="r"/>
            <a:r>
              <a:rPr lang="en-US" sz="4400" b="1" i="1" dirty="0">
                <a:ln w="11430"/>
                <a:solidFill>
                  <a:srgbClr val="FFFF00"/>
                </a:solidFill>
                <a:effectLst>
                  <a:outerShdw blurRad="80000" dist="40000" dir="5040000" algn="tl">
                    <a:srgbClr val="000000">
                      <a:alpha val="30000"/>
                    </a:srgbClr>
                  </a:outerShdw>
                </a:effectLst>
                <a:latin typeface="Arial Black" panose="020B0A04020102020204" pitchFamily="34" charset="0"/>
              </a:rPr>
              <a:t>– Lao Tzu</a:t>
            </a:r>
            <a:endParaRPr lang="ru-RU" sz="4400" b="1" i="1" dirty="0">
              <a:ln w="11430"/>
              <a:solidFill>
                <a:srgbClr val="FFFF00"/>
              </a:solidFill>
              <a:effectLst>
                <a:outerShdw blurRad="80000" dist="40000" dir="5040000" algn="tl">
                  <a:srgbClr val="000000">
                    <a:alpha val="30000"/>
                  </a:srgbClr>
                </a:outerShdw>
              </a:effectLst>
              <a:latin typeface="Arial Black" panose="020B0A04020102020204" pitchFamily="34" charset="0"/>
            </a:endParaRPr>
          </a:p>
        </p:txBody>
      </p:sp>
    </p:spTree>
    <p:extLst>
      <p:ext uri="{BB962C8B-B14F-4D97-AF65-F5344CB8AC3E}">
        <p14:creationId xmlns:p14="http://schemas.microsoft.com/office/powerpoint/2010/main" val="28303873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188640"/>
            <a:ext cx="8424936" cy="6494085"/>
          </a:xfrm>
          <a:prstGeom prst="rect">
            <a:avLst/>
          </a:prstGeom>
        </p:spPr>
        <p:txBody>
          <a:bodyPr wrap="square">
            <a:spAutoFit/>
          </a:bodyPr>
          <a:lstStyle/>
          <a:p>
            <a:pPr algn="ctr"/>
            <a:r>
              <a:rPr lang="en-US" sz="3200" dirty="0">
                <a:solidFill>
                  <a:srgbClr val="0000FF"/>
                </a:solidFill>
                <a:latin typeface="Arial Black" panose="020B0A04020102020204" pitchFamily="34" charset="0"/>
              </a:rPr>
              <a:t>Russian painter </a:t>
            </a:r>
            <a:endParaRPr lang="en-US" sz="3200" dirty="0" smtClean="0">
              <a:solidFill>
                <a:srgbClr val="0000FF"/>
              </a:solidFill>
              <a:latin typeface="Arial Black" panose="020B0A04020102020204" pitchFamily="34" charset="0"/>
            </a:endParaRPr>
          </a:p>
          <a:p>
            <a:pPr algn="ctr"/>
            <a:r>
              <a:rPr lang="en-US" sz="3200" dirty="0" err="1" smtClean="0">
                <a:solidFill>
                  <a:srgbClr val="FF0000"/>
                </a:solidFill>
                <a:latin typeface="Arial Black" panose="020B0A04020102020204" pitchFamily="34" charset="0"/>
              </a:rPr>
              <a:t>Татьяна</a:t>
            </a:r>
            <a:r>
              <a:rPr lang="en-US" sz="3200" dirty="0" smtClean="0">
                <a:solidFill>
                  <a:srgbClr val="FF0000"/>
                </a:solidFill>
                <a:latin typeface="Arial Black" panose="020B0A04020102020204" pitchFamily="34" charset="0"/>
              </a:rPr>
              <a:t> </a:t>
            </a:r>
            <a:r>
              <a:rPr lang="en-US" sz="3200" dirty="0" err="1">
                <a:solidFill>
                  <a:srgbClr val="FF0000"/>
                </a:solidFill>
                <a:latin typeface="Arial Black" panose="020B0A04020102020204" pitchFamily="34" charset="0"/>
              </a:rPr>
              <a:t>Марковцева</a:t>
            </a:r>
            <a:r>
              <a:rPr lang="en-US" sz="3200" dirty="0">
                <a:solidFill>
                  <a:srgbClr val="FF0000"/>
                </a:solidFill>
                <a:latin typeface="Arial Black" panose="020B0A04020102020204" pitchFamily="34" charset="0"/>
              </a:rPr>
              <a:t> </a:t>
            </a:r>
            <a:r>
              <a:rPr lang="en-US" sz="3200" dirty="0">
                <a:solidFill>
                  <a:srgbClr val="0000FF"/>
                </a:solidFill>
                <a:latin typeface="Arial Black" panose="020B0A04020102020204" pitchFamily="34" charset="0"/>
              </a:rPr>
              <a:t>is becoming one of the most interesting </a:t>
            </a:r>
            <a:endParaRPr lang="en-US" sz="3200" dirty="0" smtClean="0">
              <a:solidFill>
                <a:srgbClr val="0000FF"/>
              </a:solidFill>
              <a:latin typeface="Arial Black" panose="020B0A04020102020204" pitchFamily="34" charset="0"/>
            </a:endParaRPr>
          </a:p>
          <a:p>
            <a:pPr algn="ctr"/>
            <a:r>
              <a:rPr lang="en-US" sz="3200" dirty="0" smtClean="0">
                <a:solidFill>
                  <a:srgbClr val="0000FF"/>
                </a:solidFill>
                <a:latin typeface="Arial Black" panose="020B0A04020102020204" pitchFamily="34" charset="0"/>
              </a:rPr>
              <a:t>artists-Minimalists </a:t>
            </a:r>
            <a:r>
              <a:rPr lang="en-US" sz="3200" dirty="0">
                <a:solidFill>
                  <a:srgbClr val="0000FF"/>
                </a:solidFill>
                <a:latin typeface="Arial Black" panose="020B0A04020102020204" pitchFamily="34" charset="0"/>
              </a:rPr>
              <a:t>of today. </a:t>
            </a:r>
            <a:endParaRPr lang="en-US" sz="3200" dirty="0" smtClean="0">
              <a:solidFill>
                <a:srgbClr val="0000FF"/>
              </a:solidFill>
              <a:latin typeface="Arial Black" panose="020B0A04020102020204" pitchFamily="34" charset="0"/>
            </a:endParaRPr>
          </a:p>
          <a:p>
            <a:pPr algn="ctr"/>
            <a:r>
              <a:rPr lang="en-US" sz="3200" dirty="0" smtClean="0">
                <a:solidFill>
                  <a:srgbClr val="006600"/>
                </a:solidFill>
                <a:latin typeface="Arial Black" panose="020B0A04020102020204" pitchFamily="34" charset="0"/>
              </a:rPr>
              <a:t>She </a:t>
            </a:r>
            <a:r>
              <a:rPr lang="en-US" sz="3200" dirty="0">
                <a:solidFill>
                  <a:srgbClr val="006600"/>
                </a:solidFill>
                <a:latin typeface="Arial Black" panose="020B0A04020102020204" pitchFamily="34" charset="0"/>
              </a:rPr>
              <a:t>is able to express powerful and complex human feelings just via a few elegant lines, capturing a wide variety of human emotions with amazing simplicity and clarity. </a:t>
            </a:r>
            <a:r>
              <a:rPr lang="en-US" sz="3200" dirty="0">
                <a:solidFill>
                  <a:srgbClr val="0000FF"/>
                </a:solidFill>
                <a:latin typeface="Arial Black" panose="020B0A04020102020204" pitchFamily="34" charset="0"/>
              </a:rPr>
              <a:t>Tatyana literally makes viewers feel the lines of her works. Now, her original Minimalistic style is finding many fans around the world.</a:t>
            </a:r>
            <a:endParaRPr lang="ru-RU" sz="3200" dirty="0">
              <a:solidFill>
                <a:srgbClr val="0000FF"/>
              </a:solidFill>
              <a:latin typeface="Arial Black" panose="020B0A04020102020204" pitchFamily="34" charset="0"/>
            </a:endParaRPr>
          </a:p>
        </p:txBody>
      </p:sp>
    </p:spTree>
    <p:extLst>
      <p:ext uri="{BB962C8B-B14F-4D97-AF65-F5344CB8AC3E}">
        <p14:creationId xmlns:p14="http://schemas.microsoft.com/office/powerpoint/2010/main" val="13655027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file.mobilmusic.ru/27/2c/8e/515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33"/>
          <a:stretch/>
        </p:blipFill>
        <p:spPr bwMode="auto">
          <a:xfrm>
            <a:off x="357030" y="342950"/>
            <a:ext cx="4437096"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788024" y="332656"/>
            <a:ext cx="4211960" cy="612475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sz="3600" b="1" dirty="0">
                <a:ln w="11430"/>
                <a:solidFill>
                  <a:srgbClr val="CC00CC"/>
                </a:solidFill>
                <a:effectLst>
                  <a:outerShdw blurRad="80000" dist="40000" dir="5040000" algn="tl">
                    <a:srgbClr val="000000">
                      <a:alpha val="30000"/>
                    </a:srgbClr>
                  </a:outerShdw>
                </a:effectLst>
                <a:latin typeface="Arial Black" panose="020B0A04020102020204" pitchFamily="34" charset="0"/>
              </a:rPr>
              <a:t>“The difference between a successful person and others is not lack of strength not a lack of knowledge but rather a lack of will.”</a:t>
            </a:r>
          </a:p>
          <a:p>
            <a:pPr algn="r"/>
            <a:r>
              <a:rPr lang="en-US" sz="3200" b="1" i="1" dirty="0">
                <a:ln w="11430"/>
                <a:solidFill>
                  <a:srgbClr val="CC00CC"/>
                </a:solidFill>
                <a:effectLst>
                  <a:outerShdw blurRad="80000" dist="40000" dir="5040000" algn="tl">
                    <a:srgbClr val="000000">
                      <a:alpha val="30000"/>
                    </a:srgbClr>
                  </a:outerShdw>
                </a:effectLst>
                <a:latin typeface="Arial Black" panose="020B0A04020102020204" pitchFamily="34" charset="0"/>
              </a:rPr>
              <a:t>– Vince Lombardi</a:t>
            </a:r>
            <a:endParaRPr lang="ru-RU" sz="3200" b="1" i="1" dirty="0">
              <a:ln w="11430"/>
              <a:solidFill>
                <a:srgbClr val="CC00CC"/>
              </a:solidFill>
              <a:effectLst>
                <a:outerShdw blurRad="80000" dist="40000" dir="5040000" algn="tl">
                  <a:srgbClr val="000000">
                    <a:alpha val="30000"/>
                  </a:srgbClr>
                </a:outerShdw>
              </a:effectLst>
              <a:latin typeface="Arial Black" panose="020B0A04020102020204" pitchFamily="34" charset="0"/>
            </a:endParaRPr>
          </a:p>
        </p:txBody>
      </p:sp>
    </p:spTree>
    <p:extLst>
      <p:ext uri="{BB962C8B-B14F-4D97-AF65-F5344CB8AC3E}">
        <p14:creationId xmlns:p14="http://schemas.microsoft.com/office/powerpoint/2010/main" val="34780780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http://file.mobilmusic.ru/27/2c/8e/515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710935" y="116632"/>
            <a:ext cx="4145033" cy="661719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anose="020B0A04020102020204" pitchFamily="34" charset="0"/>
              </a:rPr>
              <a:t>“Love and kindness are never wasted. They always make a difference. They bless the one who receives them, and they bless you, the giver.” </a:t>
            </a:r>
            <a:r>
              <a:rPr lang="en-US" sz="28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anose="020B0A04020102020204" pitchFamily="34" charset="0"/>
              </a:rPr>
              <a:t>Barbara </a:t>
            </a:r>
            <a:r>
              <a:rPr lang="en-US"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anose="020B0A04020102020204" pitchFamily="34" charset="0"/>
              </a:rPr>
              <a:t>De Angelis</a:t>
            </a:r>
            <a:endParaRPr lang="ru-RU" sz="2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anose="020B0A04020102020204" pitchFamily="34" charset="0"/>
            </a:endParaRPr>
          </a:p>
        </p:txBody>
      </p:sp>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8320"/>
          <a:stretch/>
        </p:blipFill>
        <p:spPr bwMode="auto">
          <a:xfrm>
            <a:off x="426374" y="332656"/>
            <a:ext cx="4284561"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77544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http://file.mobilmusic.ru/27/2c/8e/515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326"/>
          <a:stretch/>
        </p:blipFill>
        <p:spPr bwMode="auto">
          <a:xfrm>
            <a:off x="323528" y="404663"/>
            <a:ext cx="4464496" cy="617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788024" y="404663"/>
            <a:ext cx="4067944" cy="6740307"/>
          </a:xfrm>
          <a:prstGeom prst="rect">
            <a:avLst/>
          </a:prstGeom>
        </p:spPr>
        <p:txBody>
          <a:bodyPr wrap="square">
            <a:spAutoFit/>
          </a:bodyPr>
          <a:lstStyle/>
          <a:p>
            <a:pPr algn="r"/>
            <a:r>
              <a:rPr lang="en-US"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Cry. Forgive. Learn. Move on. Let your tears water the seeds of your future happiness</a:t>
            </a:r>
            <a:r>
              <a:rPr lang="en-US"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a:t>
            </a:r>
          </a:p>
          <a:p>
            <a:pPr algn="r"/>
            <a:r>
              <a:rPr lang="en-US"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 </a:t>
            </a:r>
            <a:r>
              <a:rPr lang="en-US"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 </a:t>
            </a:r>
            <a:r>
              <a:rPr lang="en-US" sz="36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Steve </a:t>
            </a:r>
            <a:r>
              <a:rPr lang="en-US" sz="3600" b="1" i="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Maraboli</a:t>
            </a:r>
            <a:endParaRPr lang="en-US" sz="4400" b="1" i="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a:p>
            <a:pPr algn="r"/>
            <a:endParaRPr lang="en-US"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p:txBody>
      </p:sp>
    </p:spTree>
    <p:extLst>
      <p:ext uri="{BB962C8B-B14F-4D97-AF65-F5344CB8AC3E}">
        <p14:creationId xmlns:p14="http://schemas.microsoft.com/office/powerpoint/2010/main" val="39551432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gifsla.ru/images/8/fony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7625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55576" y="980728"/>
            <a:ext cx="7992888" cy="4524315"/>
          </a:xfrm>
          <a:prstGeom prst="rect">
            <a:avLst/>
          </a:prstGeom>
        </p:spPr>
        <p:txBody>
          <a:bodyPr wrap="square">
            <a:spAutoFit/>
          </a:bodyPr>
          <a:lstStyle/>
          <a:p>
            <a:pPr algn="ctr"/>
            <a:r>
              <a:rPr lang="en-US" sz="9600" b="1" dirty="0" smtClean="0">
                <a:ln w="900" cmpd="sng">
                  <a:solidFill>
                    <a:schemeClr val="accent1">
                      <a:satMod val="190000"/>
                      <a:alpha val="55000"/>
                    </a:schemeClr>
                  </a:solidFill>
                  <a:prstDash val="solid"/>
                </a:ln>
                <a:solidFill>
                  <a:srgbClr val="CC00CC"/>
                </a:solidFill>
                <a:effectLst>
                  <a:innerShdw blurRad="101600" dist="76200" dir="5400000">
                    <a:schemeClr val="accent1">
                      <a:satMod val="190000"/>
                      <a:tint val="100000"/>
                      <a:alpha val="74000"/>
                    </a:schemeClr>
                  </a:innerShdw>
                </a:effectLst>
                <a:latin typeface="Arial Black" panose="020B0A04020102020204" pitchFamily="34" charset="0"/>
              </a:rPr>
              <a:t>Thank You </a:t>
            </a:r>
          </a:p>
          <a:p>
            <a:pPr algn="ctr"/>
            <a:r>
              <a:rPr lang="en-US" sz="9600" b="1" dirty="0" smtClean="0">
                <a:ln w="900" cmpd="sng">
                  <a:solidFill>
                    <a:schemeClr val="accent1">
                      <a:satMod val="190000"/>
                      <a:alpha val="55000"/>
                    </a:schemeClr>
                  </a:solidFill>
                  <a:prstDash val="solid"/>
                </a:ln>
                <a:solidFill>
                  <a:srgbClr val="CC00CC"/>
                </a:solidFill>
                <a:effectLst>
                  <a:innerShdw blurRad="101600" dist="76200" dir="5400000">
                    <a:schemeClr val="accent1">
                      <a:satMod val="190000"/>
                      <a:tint val="100000"/>
                      <a:alpha val="74000"/>
                    </a:schemeClr>
                  </a:innerShdw>
                </a:effectLst>
                <a:latin typeface="Arial Black" panose="020B0A04020102020204" pitchFamily="34" charset="0"/>
              </a:rPr>
              <a:t>for Visiting the Gallery</a:t>
            </a:r>
            <a:endParaRPr lang="ru-RU" sz="9600" dirty="0">
              <a:solidFill>
                <a:srgbClr val="CC00CC"/>
              </a:solidFill>
            </a:endParaRPr>
          </a:p>
        </p:txBody>
      </p:sp>
    </p:spTree>
    <p:extLst>
      <p:ext uri="{BB962C8B-B14F-4D97-AF65-F5344CB8AC3E}">
        <p14:creationId xmlns:p14="http://schemas.microsoft.com/office/powerpoint/2010/main" val="8248119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1776" y="1916832"/>
            <a:ext cx="7920880" cy="4247317"/>
          </a:xfrm>
          <a:prstGeom prst="rect">
            <a:avLst/>
          </a:prstGeom>
        </p:spPr>
        <p:txBody>
          <a:bodyPr wrap="square">
            <a:spAutoFit/>
          </a:bodyPr>
          <a:lstStyle/>
          <a:p>
            <a:r>
              <a:rPr lang="ru-RU" u="sng" dirty="0">
                <a:hlinkClick r:id="rId2"/>
              </a:rPr>
              <a:t>http://ecx.images-amazon.com/images/I/51vVtKQNIWL._SX258_BO1,204,203,200_.jpg</a:t>
            </a:r>
            <a:endParaRPr lang="ru-RU" dirty="0"/>
          </a:p>
          <a:p>
            <a:r>
              <a:rPr lang="ru-RU" u="sng" dirty="0">
                <a:hlinkClick r:id="rId3"/>
              </a:rPr>
              <a:t>https://s-media-cache-ak0.pinimg.com/564x/1d/7e/21/1d7e21755f74df7e6ea9f288289e6e30.jpg</a:t>
            </a:r>
            <a:endParaRPr lang="ru-RU" dirty="0"/>
          </a:p>
          <a:p>
            <a:r>
              <a:rPr lang="ru-RU" u="sng" dirty="0">
                <a:hlinkClick r:id="rId4"/>
              </a:rPr>
              <a:t>https://elkedaginspiratie.files.wordpress.com/2012/03/smile.jpg</a:t>
            </a:r>
            <a:endParaRPr lang="ru-RU" dirty="0"/>
          </a:p>
          <a:p>
            <a:r>
              <a:rPr lang="ru-RU" u="sng" dirty="0">
                <a:hlinkClick r:id="rId5"/>
              </a:rPr>
              <a:t>http://imageproxy.jxs.cz/~nd06/jxs/cz~/090/235/b7751fcc33_101593342_o2.jpg</a:t>
            </a:r>
            <a:endParaRPr lang="ru-RU" dirty="0"/>
          </a:p>
          <a:p>
            <a:r>
              <a:rPr lang="ru-RU" u="sng" dirty="0">
                <a:hlinkClick r:id="rId6"/>
              </a:rPr>
              <a:t>http://imageproxy.jxs.cz/~nd06/jxs/cz~/809/293/889d699288_101593351_o2.jpg</a:t>
            </a:r>
            <a:endParaRPr lang="ru-RU" dirty="0"/>
          </a:p>
          <a:p>
            <a:r>
              <a:rPr lang="ru-RU" u="sng" dirty="0">
                <a:hlinkClick r:id="rId7"/>
              </a:rPr>
              <a:t>http://imageproxy.jxs.cz/~nd06/jxs/cz~/659/243/44ff658082_101558295_o2.jpg</a:t>
            </a:r>
            <a:endParaRPr lang="ru-RU" dirty="0"/>
          </a:p>
          <a:p>
            <a:r>
              <a:rPr lang="ru-RU" u="sng" dirty="0">
                <a:hlinkClick r:id="rId8"/>
              </a:rPr>
              <a:t>http://motivatequotes.com/wp-content/uploads/2013/12/1472071_10151889757309652_2092874037_n.jpg</a:t>
            </a:r>
            <a:endParaRPr lang="ru-RU" dirty="0"/>
          </a:p>
          <a:p>
            <a:r>
              <a:rPr lang="ru-RU" u="sng" dirty="0">
                <a:hlinkClick r:id="rId9"/>
              </a:rPr>
              <a:t>https://s-media-cache-ak0.pinimg.com/736x/43/fa/88/43fa8843e7e3005bf4e7eac92231eb7e.jpg</a:t>
            </a:r>
            <a:endParaRPr lang="ru-RU" dirty="0"/>
          </a:p>
          <a:p>
            <a:r>
              <a:rPr lang="ru-RU" u="sng" dirty="0">
                <a:hlinkClick r:id="rId10"/>
              </a:rPr>
              <a:t>http://www.coolnsmart.com/positive_quotes/page/6/</a:t>
            </a:r>
            <a:endParaRPr lang="ru-RU" dirty="0"/>
          </a:p>
          <a:p>
            <a:r>
              <a:rPr lang="ru-RU" u="sng" dirty="0">
                <a:hlinkClick r:id="rId11"/>
              </a:rPr>
              <a:t>http://www.tuttartpitturasculturapoesiamusica.com/2013/03/Tatyana-Markovtsev.html</a:t>
            </a:r>
            <a:r>
              <a:rPr lang="ru-RU" dirty="0"/>
              <a:t> </a:t>
            </a:r>
          </a:p>
        </p:txBody>
      </p:sp>
      <p:sp>
        <p:nvSpPr>
          <p:cNvPr id="3" name="TextBox 2"/>
          <p:cNvSpPr txBox="1"/>
          <p:nvPr/>
        </p:nvSpPr>
        <p:spPr>
          <a:xfrm>
            <a:off x="631776" y="836712"/>
            <a:ext cx="913840" cy="369332"/>
          </a:xfrm>
          <a:prstGeom prst="rect">
            <a:avLst/>
          </a:prstGeom>
          <a:noFill/>
        </p:spPr>
        <p:txBody>
          <a:bodyPr wrap="none" rtlCol="0">
            <a:spAutoFit/>
          </a:bodyPr>
          <a:lstStyle/>
          <a:p>
            <a:r>
              <a:rPr lang="en-US" dirty="0" smtClean="0"/>
              <a:t>Sources</a:t>
            </a:r>
            <a:endParaRPr lang="ru-RU" dirty="0"/>
          </a:p>
        </p:txBody>
      </p:sp>
    </p:spTree>
    <p:extLst>
      <p:ext uri="{BB962C8B-B14F-4D97-AF65-F5344CB8AC3E}">
        <p14:creationId xmlns:p14="http://schemas.microsoft.com/office/powerpoint/2010/main" val="13548841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3.bp.blogspot.com/-i0fbjPcBQPU/UU8CDnpHSiI/AAAAAAACj08/UZLZUOUFTyQ/s1600/Markovtsev+Tatyana+%5B%D0%A2%D0%B0%D1%82%D1%8C%D1%8F%D0%BD%D0%B0+%D0%9C%D0%B0%D1%80%D0%BA%D0%BE%D0%B2%D1%86%D0%B5%D0%B2%D0%B0%5D+-+Russian+Minimalist+painter+-+Tutt%27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96" y="404664"/>
            <a:ext cx="4646189" cy="44644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148064" y="382013"/>
            <a:ext cx="3635896" cy="4893647"/>
          </a:xfrm>
          <a:prstGeom prst="rect">
            <a:avLst/>
          </a:prstGeom>
        </p:spPr>
        <p:txBody>
          <a:bodyPr wrap="square">
            <a:spAutoFit/>
          </a:bodyPr>
          <a:lstStyle/>
          <a:p>
            <a:pPr algn="r"/>
            <a:r>
              <a:rPr lang="en-US" sz="2400" b="1" dirty="0">
                <a:solidFill>
                  <a:srgbClr val="0000FF"/>
                </a:solidFill>
              </a:rPr>
              <a:t>Born and raised in Moscow, Russia, she immigrated to the U.S. with her family over 16 years ago, settling just northwest of Chicago. Tatyana, an engineer by trade, has never imagined that one day her works would have universal appeal and touch hearts of virtually everyone who has seen them. </a:t>
            </a:r>
            <a:endParaRPr lang="ru-RU" sz="2400" b="1" dirty="0">
              <a:solidFill>
                <a:srgbClr val="0000FF"/>
              </a:solidFill>
            </a:endParaRPr>
          </a:p>
        </p:txBody>
      </p:sp>
      <p:sp>
        <p:nvSpPr>
          <p:cNvPr id="3" name="Прямоугольник 2"/>
          <p:cNvSpPr/>
          <p:nvPr/>
        </p:nvSpPr>
        <p:spPr>
          <a:xfrm>
            <a:off x="179512" y="5125472"/>
            <a:ext cx="8775452" cy="1631216"/>
          </a:xfrm>
          <a:prstGeom prst="rect">
            <a:avLst/>
          </a:prstGeom>
        </p:spPr>
        <p:txBody>
          <a:bodyPr wrap="square">
            <a:spAutoFit/>
          </a:bodyPr>
          <a:lstStyle/>
          <a:p>
            <a:pPr algn="ctr"/>
            <a:r>
              <a:rPr lang="en-US" sz="2000" b="1" dirty="0">
                <a:solidFill>
                  <a:srgbClr val="006600"/>
                </a:solidFill>
              </a:rPr>
              <a:t>Her truly unique, Minimalistic style brings lines to live, combining fresh elegance and dynamics of movement in each eternal moment</a:t>
            </a:r>
            <a:r>
              <a:rPr lang="en-US" sz="2000" b="1" dirty="0" smtClean="0">
                <a:solidFill>
                  <a:srgbClr val="006600"/>
                </a:solidFill>
              </a:rPr>
              <a:t>.</a:t>
            </a:r>
          </a:p>
          <a:p>
            <a:pPr algn="ctr"/>
            <a:r>
              <a:rPr lang="en-US" sz="2000" b="1" dirty="0" smtClean="0">
                <a:solidFill>
                  <a:srgbClr val="006600"/>
                </a:solidFill>
              </a:rPr>
              <a:t> </a:t>
            </a:r>
            <a:r>
              <a:rPr lang="en-US" sz="2000" b="1" dirty="0">
                <a:solidFill>
                  <a:srgbClr val="006600"/>
                </a:solidFill>
              </a:rPr>
              <a:t>Tatyana is able to communicate complex emotions without ever drawing faces</a:t>
            </a:r>
            <a:r>
              <a:rPr lang="en-US" sz="2000" b="1" dirty="0" smtClean="0">
                <a:solidFill>
                  <a:srgbClr val="006600"/>
                </a:solidFill>
              </a:rPr>
              <a:t>.</a:t>
            </a:r>
          </a:p>
          <a:p>
            <a:pPr algn="ctr"/>
            <a:r>
              <a:rPr lang="en-US" sz="2000" b="1" dirty="0" smtClean="0">
                <a:solidFill>
                  <a:srgbClr val="006600"/>
                </a:solidFill>
              </a:rPr>
              <a:t> </a:t>
            </a:r>
            <a:r>
              <a:rPr lang="en-US" sz="2000" b="1" dirty="0">
                <a:solidFill>
                  <a:srgbClr val="006600"/>
                </a:solidFill>
              </a:rPr>
              <a:t>She doesn’t name her works, believing that viewers should not be affected by her interpretation of the scene, but make their own minds.</a:t>
            </a:r>
            <a:endParaRPr lang="ru-RU" sz="2000" b="1" dirty="0">
              <a:solidFill>
                <a:srgbClr val="006600"/>
              </a:solidFill>
            </a:endParaRPr>
          </a:p>
        </p:txBody>
      </p:sp>
    </p:spTree>
    <p:extLst>
      <p:ext uri="{BB962C8B-B14F-4D97-AF65-F5344CB8AC3E}">
        <p14:creationId xmlns:p14="http://schemas.microsoft.com/office/powerpoint/2010/main" val="19770621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file.mobilmusic.ru/27/2c/8e/515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82519"/>
            <a:ext cx="4584975" cy="6092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5189662" y="260648"/>
            <a:ext cx="3666306" cy="6001643"/>
          </a:xfrm>
          <a:prstGeom prst="rect">
            <a:avLst/>
          </a:prstGeom>
        </p:spPr>
        <p:txBody>
          <a:bodyPr wrap="square">
            <a:spAutoFit/>
          </a:bodyPr>
          <a:lstStyle/>
          <a:p>
            <a:pPr algn="r"/>
            <a:r>
              <a:rPr lang="en-US"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rPr>
              <a:t>When God pushes you to the edge trust Him because only one of two things can happen. Either He will catch you when you fall or He will teach you how to fly.</a:t>
            </a:r>
            <a:endParaRPr lang="ru-RU"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anose="020B0A04020102020204" pitchFamily="34" charset="0"/>
            </a:endParaRPr>
          </a:p>
        </p:txBody>
      </p:sp>
    </p:spTree>
    <p:extLst>
      <p:ext uri="{BB962C8B-B14F-4D97-AF65-F5344CB8AC3E}">
        <p14:creationId xmlns:p14="http://schemas.microsoft.com/office/powerpoint/2010/main" val="28204711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http://file.mobilmusic.ru/27/2c/8e/515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189662" y="260648"/>
            <a:ext cx="3666306" cy="6247864"/>
          </a:xfrm>
          <a:prstGeom prst="rect">
            <a:avLst/>
          </a:prstGeom>
        </p:spPr>
        <p:txBody>
          <a:bodyPr wrap="square">
            <a:spAutoFit/>
          </a:bodyPr>
          <a:lstStyle/>
          <a:p>
            <a:pPr algn="r"/>
            <a:r>
              <a:rPr lang="en-US" sz="4000"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latin typeface="Arial Black" panose="020B0A04020102020204" pitchFamily="34" charset="0"/>
              </a:rPr>
              <a:t>Don't waste a minute not being happy. If one window closes, run to the next window or break down the door.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287288"/>
            <a:ext cx="4477985" cy="6221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1850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http://file.mobilmusic.ru/27/2c/8e/515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0500"/>
            <a:ext cx="4750223" cy="6406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073750" y="199936"/>
            <a:ext cx="3854225" cy="6740307"/>
          </a:xfrm>
          <a:prstGeom prst="rect">
            <a:avLst/>
          </a:prstGeom>
        </p:spPr>
        <p:txBody>
          <a:bodyPr wrap="square">
            <a:spAutoFit/>
          </a:bodyPr>
          <a:lstStyle/>
          <a:p>
            <a:pPr algn="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Don't allow yourself to wake up with yesterday's issues troubling your mind. Refuse to live backwards, see everyday as a new chapter.</a:t>
            </a: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Tree>
    <p:extLst>
      <p:ext uri="{BB962C8B-B14F-4D97-AF65-F5344CB8AC3E}">
        <p14:creationId xmlns:p14="http://schemas.microsoft.com/office/powerpoint/2010/main" val="42399947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http://file.mobilmusic.ru/27/2c/8e/515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4587717" cy="6247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839237" y="260648"/>
            <a:ext cx="4160746" cy="6186309"/>
          </a:xfrm>
          <a:prstGeom prst="rect">
            <a:avLst/>
          </a:prstGeom>
        </p:spPr>
        <p:txBody>
          <a:bodyPr wrap="square">
            <a:spAutoFit/>
          </a:bodyPr>
          <a:lstStyle/>
          <a:p>
            <a:pPr algn="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“Youth is happy because it has the capacity to see beauty. </a:t>
            </a:r>
            <a:r>
              <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 </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Anyone </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who keeps the ability to see beauty never grows old</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a:t>
            </a:r>
            <a:endParaRPr lang="ru-RU"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a:p>
            <a:pPr algn="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a:p>
            <a:pPr algn="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 Franz Kafka</a:t>
            </a:r>
            <a:endPar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26328900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http://file.mobilmusic.ru/27/2c/8e/515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68"/>
          <a:stretch/>
        </p:blipFill>
        <p:spPr bwMode="auto">
          <a:xfrm>
            <a:off x="251520" y="305445"/>
            <a:ext cx="4611843" cy="6268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076056" y="327750"/>
            <a:ext cx="3779912" cy="624786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4000" b="1" spc="50" dirty="0">
                <a:ln w="11430"/>
                <a:solidFill>
                  <a:srgbClr val="FFFF00"/>
                </a:solidFill>
                <a:effectLst>
                  <a:outerShdw blurRad="76200" dist="50800" dir="5400000" algn="tl" rotWithShape="0">
                    <a:srgbClr val="000000">
                      <a:alpha val="65000"/>
                    </a:srgbClr>
                  </a:outerShdw>
                </a:effectLst>
                <a:latin typeface="Arial Black" panose="020B0A04020102020204" pitchFamily="34" charset="0"/>
              </a:rPr>
              <a:t>Never tell your problems to anyone</a:t>
            </a:r>
            <a:r>
              <a:rPr lang="en-US" sz="4000" b="1" spc="50" dirty="0" smtClean="0">
                <a:ln w="11430"/>
                <a:solidFill>
                  <a:srgbClr val="FFFF00"/>
                </a:solidFill>
                <a:effectLst>
                  <a:outerShdw blurRad="76200" dist="50800" dir="5400000" algn="tl" rotWithShape="0">
                    <a:srgbClr val="000000">
                      <a:alpha val="65000"/>
                    </a:srgbClr>
                  </a:outerShdw>
                </a:effectLst>
                <a:latin typeface="Arial Black" panose="020B0A04020102020204" pitchFamily="34" charset="0"/>
              </a:rPr>
              <a:t>...</a:t>
            </a:r>
            <a:endParaRPr lang="ru-RU" sz="4000" b="1" spc="50" dirty="0" smtClean="0">
              <a:ln w="11430"/>
              <a:solidFill>
                <a:srgbClr val="FFFF00"/>
              </a:solidFill>
              <a:effectLst>
                <a:outerShdw blurRad="76200" dist="50800" dir="5400000" algn="tl" rotWithShape="0">
                  <a:srgbClr val="000000">
                    <a:alpha val="65000"/>
                  </a:srgbClr>
                </a:outerShdw>
              </a:effectLst>
              <a:latin typeface="Arial Black" panose="020B0A04020102020204" pitchFamily="34" charset="0"/>
            </a:endParaRPr>
          </a:p>
          <a:p>
            <a:pPr algn="r"/>
            <a:r>
              <a:rPr lang="en-US" sz="4000" b="1" spc="50" dirty="0" smtClean="0">
                <a:ln w="11430"/>
                <a:solidFill>
                  <a:srgbClr val="FFFF00"/>
                </a:solidFill>
                <a:effectLst>
                  <a:outerShdw blurRad="76200" dist="50800" dir="5400000" algn="tl" rotWithShape="0">
                    <a:srgbClr val="000000">
                      <a:alpha val="65000"/>
                    </a:srgbClr>
                  </a:outerShdw>
                </a:effectLst>
                <a:latin typeface="Arial Black" panose="020B0A04020102020204" pitchFamily="34" charset="0"/>
              </a:rPr>
              <a:t>20</a:t>
            </a:r>
            <a:r>
              <a:rPr lang="en-US" sz="4000" b="1" spc="50" dirty="0">
                <a:ln w="11430"/>
                <a:solidFill>
                  <a:srgbClr val="FFFF00"/>
                </a:solidFill>
                <a:effectLst>
                  <a:outerShdw blurRad="76200" dist="50800" dir="5400000" algn="tl" rotWithShape="0">
                    <a:srgbClr val="000000">
                      <a:alpha val="65000"/>
                    </a:srgbClr>
                  </a:outerShdw>
                </a:effectLst>
                <a:latin typeface="Arial Black" panose="020B0A04020102020204" pitchFamily="34" charset="0"/>
              </a:rPr>
              <a:t>% don't care and the other 80% are glad you have them</a:t>
            </a:r>
            <a:r>
              <a:rPr lang="en-US" sz="4000" b="1" spc="50" dirty="0" smtClean="0">
                <a:ln w="11430"/>
                <a:solidFill>
                  <a:srgbClr val="FFFF00"/>
                </a:solidFill>
                <a:effectLst>
                  <a:outerShdw blurRad="76200" dist="50800" dir="5400000" algn="tl" rotWithShape="0">
                    <a:srgbClr val="000000">
                      <a:alpha val="65000"/>
                    </a:srgbClr>
                  </a:outerShdw>
                </a:effectLst>
                <a:latin typeface="Arial Black" panose="020B0A04020102020204" pitchFamily="34" charset="0"/>
              </a:rPr>
              <a:t>.”</a:t>
            </a:r>
            <a:endParaRPr lang="en-US" sz="4000" b="1" spc="50" dirty="0">
              <a:ln w="11430"/>
              <a:solidFill>
                <a:srgbClr val="FFFF00"/>
              </a:solidFill>
              <a:effectLst>
                <a:outerShdw blurRad="76200" dist="50800" dir="5400000" algn="tl" rotWithShape="0">
                  <a:srgbClr val="000000">
                    <a:alpha val="65000"/>
                  </a:srgbClr>
                </a:outerShdw>
              </a:effectLst>
              <a:latin typeface="Arial Black" panose="020B0A04020102020204" pitchFamily="34" charset="0"/>
            </a:endParaRPr>
          </a:p>
          <a:p>
            <a:pPr algn="r"/>
            <a:r>
              <a:rPr lang="en-US" sz="4000" b="1" spc="50" dirty="0">
                <a:ln w="11430"/>
                <a:solidFill>
                  <a:srgbClr val="FFFF00"/>
                </a:solidFill>
                <a:effectLst>
                  <a:outerShdw blurRad="76200" dist="50800" dir="5400000" algn="tl" rotWithShape="0">
                    <a:srgbClr val="000000">
                      <a:alpha val="65000"/>
                    </a:srgbClr>
                  </a:outerShdw>
                </a:effectLst>
                <a:latin typeface="Arial Black" panose="020B0A04020102020204" pitchFamily="34" charset="0"/>
              </a:rPr>
              <a:t>― Lou Holtz</a:t>
            </a:r>
            <a:endParaRPr lang="ru-RU" sz="4000" b="1" spc="50" dirty="0">
              <a:ln w="11430"/>
              <a:solidFill>
                <a:srgbClr val="FFFF00"/>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9666179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http://file.mobilmusic.ru/27/2c/8e/515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82" r="14294"/>
          <a:stretch/>
        </p:blipFill>
        <p:spPr bwMode="auto">
          <a:xfrm>
            <a:off x="395536" y="271314"/>
            <a:ext cx="4343400" cy="6185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738936" y="310099"/>
            <a:ext cx="4189040" cy="67403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4800" b="1" dirty="0">
                <a:ln w="11430"/>
                <a:solidFill>
                  <a:srgbClr val="FF00FF"/>
                </a:solidFill>
                <a:effectLst>
                  <a:outerShdw blurRad="50800" dist="39000" dir="5460000" algn="tl">
                    <a:srgbClr val="000000">
                      <a:alpha val="38000"/>
                    </a:srgbClr>
                  </a:outerShdw>
                </a:effectLst>
                <a:latin typeface="Arial Black" panose="020B0A04020102020204" pitchFamily="34" charset="0"/>
              </a:rPr>
              <a:t>Success is walking from </a:t>
            </a:r>
            <a:endParaRPr lang="ru-RU" sz="4800" b="1" dirty="0" smtClean="0">
              <a:ln w="11430"/>
              <a:solidFill>
                <a:srgbClr val="FF00FF"/>
              </a:solidFill>
              <a:effectLst>
                <a:outerShdw blurRad="50800" dist="39000" dir="5460000" algn="tl">
                  <a:srgbClr val="000000">
                    <a:alpha val="38000"/>
                  </a:srgbClr>
                </a:outerShdw>
              </a:effectLst>
              <a:latin typeface="Arial Black" panose="020B0A04020102020204" pitchFamily="34" charset="0"/>
            </a:endParaRPr>
          </a:p>
          <a:p>
            <a:pPr algn="r"/>
            <a:r>
              <a:rPr lang="en-US" sz="4800" b="1" dirty="0" smtClean="0">
                <a:ln w="11430"/>
                <a:solidFill>
                  <a:srgbClr val="FF00FF"/>
                </a:solidFill>
                <a:effectLst>
                  <a:outerShdw blurRad="50800" dist="39000" dir="5460000" algn="tl">
                    <a:srgbClr val="000000">
                      <a:alpha val="38000"/>
                    </a:srgbClr>
                  </a:outerShdw>
                </a:effectLst>
                <a:latin typeface="Arial Black" panose="020B0A04020102020204" pitchFamily="34" charset="0"/>
              </a:rPr>
              <a:t>failure </a:t>
            </a:r>
            <a:r>
              <a:rPr lang="en-US" sz="4800" b="1" dirty="0">
                <a:ln w="11430"/>
                <a:solidFill>
                  <a:srgbClr val="FF00FF"/>
                </a:solidFill>
                <a:effectLst>
                  <a:outerShdw blurRad="50800" dist="39000" dir="5460000" algn="tl">
                    <a:srgbClr val="000000">
                      <a:alpha val="38000"/>
                    </a:srgbClr>
                  </a:outerShdw>
                </a:effectLst>
                <a:latin typeface="Arial Black" panose="020B0A04020102020204" pitchFamily="34" charset="0"/>
              </a:rPr>
              <a:t>to failure </a:t>
            </a:r>
            <a:endParaRPr lang="ru-RU" sz="4800" b="1" dirty="0" smtClean="0">
              <a:ln w="11430"/>
              <a:solidFill>
                <a:srgbClr val="FF00FF"/>
              </a:solidFill>
              <a:effectLst>
                <a:outerShdw blurRad="50800" dist="39000" dir="5460000" algn="tl">
                  <a:srgbClr val="000000">
                    <a:alpha val="38000"/>
                  </a:srgbClr>
                </a:outerShdw>
              </a:effectLst>
              <a:latin typeface="Arial Black" panose="020B0A04020102020204" pitchFamily="34" charset="0"/>
            </a:endParaRPr>
          </a:p>
          <a:p>
            <a:pPr algn="r"/>
            <a:r>
              <a:rPr lang="en-US" sz="4800" b="1" dirty="0" smtClean="0">
                <a:ln w="11430"/>
                <a:solidFill>
                  <a:srgbClr val="FF00FF"/>
                </a:solidFill>
                <a:effectLst>
                  <a:outerShdw blurRad="50800" dist="39000" dir="5460000" algn="tl">
                    <a:srgbClr val="000000">
                      <a:alpha val="38000"/>
                    </a:srgbClr>
                  </a:outerShdw>
                </a:effectLst>
                <a:latin typeface="Arial Black" panose="020B0A04020102020204" pitchFamily="34" charset="0"/>
              </a:rPr>
              <a:t>with </a:t>
            </a:r>
            <a:r>
              <a:rPr lang="en-US" sz="4800" b="1" dirty="0">
                <a:ln w="11430"/>
                <a:solidFill>
                  <a:srgbClr val="FF00FF"/>
                </a:solidFill>
                <a:effectLst>
                  <a:outerShdw blurRad="50800" dist="39000" dir="5460000" algn="tl">
                    <a:srgbClr val="000000">
                      <a:alpha val="38000"/>
                    </a:srgbClr>
                  </a:outerShdw>
                </a:effectLst>
                <a:latin typeface="Arial Black" panose="020B0A04020102020204" pitchFamily="34" charset="0"/>
              </a:rPr>
              <a:t>no loss of enthusiasm.</a:t>
            </a:r>
            <a:endParaRPr lang="ru-RU" sz="4800" b="1" dirty="0">
              <a:ln w="11430"/>
              <a:solidFill>
                <a:srgbClr val="FF00FF"/>
              </a:solidFill>
              <a:effectLst>
                <a:outerShdw blurRad="50800" dist="39000" dir="5460000" algn="tl">
                  <a:srgbClr val="000000">
                    <a:alpha val="38000"/>
                  </a:srgbClr>
                </a:outerShdw>
              </a:effectLst>
              <a:latin typeface="Arial Black" panose="020B0A04020102020204" pitchFamily="34" charset="0"/>
            </a:endParaRPr>
          </a:p>
        </p:txBody>
      </p:sp>
    </p:spTree>
    <p:extLst>
      <p:ext uri="{BB962C8B-B14F-4D97-AF65-F5344CB8AC3E}">
        <p14:creationId xmlns:p14="http://schemas.microsoft.com/office/powerpoint/2010/main" val="4531497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731</Words>
  <Application>Microsoft Office PowerPoint</Application>
  <PresentationFormat>Экран (4:3)</PresentationFormat>
  <Paragraphs>80</Paragraphs>
  <Slides>24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30</cp:revision>
  <dcterms:created xsi:type="dcterms:W3CDTF">2016-01-10T12:56:23Z</dcterms:created>
  <dcterms:modified xsi:type="dcterms:W3CDTF">2016-02-07T13:06:27Z</dcterms:modified>
</cp:coreProperties>
</file>