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2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00174"/>
            <a:ext cx="8591550" cy="1947636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/>
              <a:t>Расстояние между двумя точками 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772816"/>
            <a:ext cx="8219256" cy="1013242"/>
          </a:xfrm>
        </p:spPr>
        <p:txBody>
          <a:bodyPr/>
          <a:lstStyle/>
          <a:p>
            <a:pPr marL="0" indent="0" algn="r">
              <a:buNone/>
            </a:pPr>
            <a:endParaRPr lang="ru-RU" dirty="0" smtClean="0"/>
          </a:p>
          <a:p>
            <a:pPr marL="0" indent="0" algn="r">
              <a:buNone/>
            </a:pPr>
            <a:endParaRPr lang="ru-RU" dirty="0"/>
          </a:p>
          <a:p>
            <a:pPr marL="0" indent="0" algn="r">
              <a:buNone/>
            </a:pPr>
            <a:endParaRPr lang="ru-RU" dirty="0" smtClean="0"/>
          </a:p>
          <a:p>
            <a:pPr marL="0" indent="0" algn="r">
              <a:buNone/>
            </a:pPr>
            <a:endParaRPr lang="ru-RU" dirty="0"/>
          </a:p>
          <a:p>
            <a:pPr marL="0" indent="0" algn="r">
              <a:buNone/>
            </a:pPr>
            <a:endParaRPr lang="ru-RU" dirty="0"/>
          </a:p>
          <a:p>
            <a:pPr marL="0" indent="0" algn="r">
              <a:buNone/>
            </a:pPr>
            <a:endParaRPr lang="ru-RU" dirty="0"/>
          </a:p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71736" y="4071942"/>
            <a:ext cx="64294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Работу выполнила: </a:t>
            </a:r>
            <a:r>
              <a:rPr lang="ru-RU" dirty="0" err="1" smtClean="0"/>
              <a:t>Сенчукова</a:t>
            </a:r>
            <a:r>
              <a:rPr lang="ru-RU" dirty="0" smtClean="0"/>
              <a:t> Анастасия,</a:t>
            </a:r>
          </a:p>
          <a:p>
            <a:pPr algn="r"/>
            <a:r>
              <a:rPr lang="ru-RU" dirty="0" smtClean="0"/>
              <a:t>у</a:t>
            </a:r>
            <a:r>
              <a:rPr lang="ru-RU" dirty="0" smtClean="0"/>
              <a:t>ченица 10а класса МБОУ СШ № 1 </a:t>
            </a:r>
          </a:p>
          <a:p>
            <a:pPr algn="r"/>
            <a:r>
              <a:rPr lang="ru-RU" dirty="0" smtClean="0"/>
              <a:t>г. Архангельска Архангельской области</a:t>
            </a:r>
          </a:p>
          <a:p>
            <a:pPr algn="r"/>
            <a:r>
              <a:rPr lang="ru-RU" dirty="0" smtClean="0"/>
              <a:t>Руководитель: Куприянович Марина </a:t>
            </a:r>
            <a:r>
              <a:rPr lang="ru-RU" dirty="0" smtClean="0"/>
              <a:t>О</a:t>
            </a:r>
            <a:r>
              <a:rPr lang="ru-RU" dirty="0" smtClean="0"/>
              <a:t>леговна,</a:t>
            </a:r>
          </a:p>
          <a:p>
            <a:pPr algn="r"/>
            <a:r>
              <a:rPr lang="ru-RU" dirty="0" smtClean="0"/>
              <a:t>у</a:t>
            </a:r>
            <a:r>
              <a:rPr lang="ru-RU" dirty="0" smtClean="0"/>
              <a:t>читель математики высшей квалификационной категории</a:t>
            </a:r>
          </a:p>
          <a:p>
            <a:pPr algn="r"/>
            <a:r>
              <a:rPr lang="ru-RU" dirty="0" smtClean="0"/>
              <a:t>МБОУ СШ № 1 г. Архангельска Архангельской области,</a:t>
            </a:r>
          </a:p>
          <a:p>
            <a:pPr algn="r"/>
            <a:r>
              <a:rPr lang="ru-RU" dirty="0" smtClean="0"/>
              <a:t>2016 год</a:t>
            </a:r>
          </a:p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98076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Расстояние между двумя </a:t>
            </a:r>
            <a:r>
              <a:rPr lang="ru-RU" b="1" dirty="0" smtClean="0"/>
              <a:t>точками -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длина отрезка</a:t>
            </a:r>
            <a:endParaRPr lang="ru-RU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79512" y="1600200"/>
                <a:ext cx="8784976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sz="3200" dirty="0" smtClean="0"/>
                  <a:t>Расстояние между точками </a:t>
                </a:r>
                <a:r>
                  <a:rPr lang="pl-PL" sz="3200" dirty="0" smtClean="0"/>
                  <a:t>A(x</a:t>
                </a:r>
                <a:r>
                  <a:rPr lang="pl-PL" sz="3200" baseline="-25000" dirty="0" smtClean="0"/>
                  <a:t>a</a:t>
                </a:r>
                <a:r>
                  <a:rPr lang="pl-PL" sz="3200" dirty="0"/>
                  <a:t>, y</a:t>
                </a:r>
                <a:r>
                  <a:rPr lang="pl-PL" sz="3200" baseline="-25000" dirty="0"/>
                  <a:t>a</a:t>
                </a:r>
                <a:r>
                  <a:rPr lang="pl-PL" sz="3200" dirty="0"/>
                  <a:t>, z</a:t>
                </a:r>
                <a:r>
                  <a:rPr lang="pl-PL" sz="3200" baseline="-25000" dirty="0"/>
                  <a:t>a</a:t>
                </a:r>
                <a:r>
                  <a:rPr lang="pl-PL" sz="3200" dirty="0"/>
                  <a:t>) и B(x</a:t>
                </a:r>
                <a:r>
                  <a:rPr lang="pl-PL" sz="3200" baseline="-25000" dirty="0"/>
                  <a:t>b</a:t>
                </a:r>
                <a:r>
                  <a:rPr lang="pl-PL" sz="3200" dirty="0"/>
                  <a:t>, y</a:t>
                </a:r>
                <a:r>
                  <a:rPr lang="pl-PL" sz="3200" baseline="-25000" dirty="0"/>
                  <a:t>b</a:t>
                </a:r>
                <a:r>
                  <a:rPr lang="pl-PL" sz="3200" dirty="0"/>
                  <a:t>, z</a:t>
                </a:r>
                <a:r>
                  <a:rPr lang="pl-PL" sz="3200" baseline="-25000" dirty="0"/>
                  <a:t>b</a:t>
                </a:r>
                <a:r>
                  <a:rPr lang="pl-PL" sz="3200" dirty="0" smtClean="0"/>
                  <a:t>)</a:t>
                </a:r>
                <a:r>
                  <a:rPr lang="ru-RU" sz="3200" dirty="0" smtClean="0"/>
                  <a:t> вычисляется по формулам </a:t>
                </a:r>
                <a:endParaRPr lang="ru-RU" sz="3200" dirty="0" smtClean="0"/>
              </a:p>
              <a:p>
                <a:pPr marL="0" indent="0">
                  <a:buNone/>
                </a:pPr>
                <a:r>
                  <a:rPr lang="en-US" sz="3200" dirty="0" smtClean="0"/>
                  <a:t>AB </a:t>
                </a:r>
                <a:r>
                  <a:rPr lang="en-US" sz="3200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3200" b="0" i="1" smtClean="0">
                            <a:latin typeface="Cambria Math"/>
                          </a:rPr>
                          <m:t>(</m:t>
                        </m:r>
                        <m:r>
                          <a:rPr lang="pl-PL" sz="3200" i="1">
                            <a:latin typeface="Cambria Math"/>
                          </a:rPr>
                          <m:t>𝑥</m:t>
                        </m:r>
                        <m:r>
                          <a:rPr lang="pl-PL" sz="3200" i="1" baseline="-25000">
                            <a:latin typeface="Cambria Math"/>
                          </a:rPr>
                          <m:t>𝑏</m:t>
                        </m:r>
                        <m:r>
                          <a:rPr lang="pl-PL" sz="3200" i="1">
                            <a:latin typeface="Cambria Math"/>
                          </a:rPr>
                          <m:t> − </m:t>
                        </m:r>
                        <m:r>
                          <a:rPr lang="pl-PL" sz="3200" i="1">
                            <a:latin typeface="Cambria Math"/>
                          </a:rPr>
                          <m:t>𝑥𝑎</m:t>
                        </m:r>
                        <m:r>
                          <a:rPr lang="pl-PL" sz="3200" i="1">
                            <a:latin typeface="Cambria Math"/>
                          </a:rPr>
                          <m:t>)</m:t>
                        </m:r>
                        <m:r>
                          <a:rPr lang="pl-PL" sz="3200" i="1" baseline="30000">
                            <a:latin typeface="Cambria Math"/>
                          </a:rPr>
                          <m:t>2</m:t>
                        </m:r>
                        <m:r>
                          <a:rPr lang="pl-PL" sz="3200" i="1">
                            <a:latin typeface="Cambria Math"/>
                          </a:rPr>
                          <m:t> + (</m:t>
                        </m:r>
                        <m:r>
                          <a:rPr lang="pl-PL" sz="3200" i="1">
                            <a:latin typeface="Cambria Math"/>
                          </a:rPr>
                          <m:t>𝑦𝑏</m:t>
                        </m:r>
                        <m:r>
                          <a:rPr lang="pl-PL" sz="3200" i="1" baseline="-25000">
                            <a:latin typeface="Cambria Math"/>
                          </a:rPr>
                          <m:t> − </m:t>
                        </m:r>
                        <m:r>
                          <a:rPr lang="pl-PL" sz="3200" i="1">
                            <a:latin typeface="Cambria Math"/>
                          </a:rPr>
                          <m:t>𝑦𝑎</m:t>
                        </m:r>
                        <m:r>
                          <a:rPr lang="pl-PL" sz="3200" i="1">
                            <a:latin typeface="Cambria Math"/>
                          </a:rPr>
                          <m:t>)</m:t>
                        </m:r>
                        <m:r>
                          <a:rPr lang="pl-PL" sz="3200" i="1" baseline="30000">
                            <a:latin typeface="Cambria Math"/>
                          </a:rPr>
                          <m:t>2</m:t>
                        </m:r>
                        <m:r>
                          <a:rPr lang="pl-PL" sz="3200" i="1">
                            <a:latin typeface="Cambria Math"/>
                          </a:rPr>
                          <m:t> + (</m:t>
                        </m:r>
                        <m:r>
                          <a:rPr lang="pl-PL" sz="3200" i="1">
                            <a:latin typeface="Cambria Math"/>
                          </a:rPr>
                          <m:t>𝑧𝑏</m:t>
                        </m:r>
                        <m:r>
                          <a:rPr lang="pl-PL" sz="3200" i="1">
                            <a:latin typeface="Cambria Math"/>
                          </a:rPr>
                          <m:t> − </m:t>
                        </m:r>
                        <m:r>
                          <a:rPr lang="pl-PL" sz="3200" i="1">
                            <a:latin typeface="Cambria Math"/>
                          </a:rPr>
                          <m:t>𝑧𝑎</m:t>
                        </m:r>
                        <m:r>
                          <a:rPr lang="pl-PL" sz="3200" i="1">
                            <a:latin typeface="Cambria Math"/>
                          </a:rPr>
                          <m:t>)</m:t>
                        </m:r>
                        <m:r>
                          <a:rPr lang="pl-PL" sz="3200" i="1" baseline="30000"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endParaRPr lang="ru-RU" sz="3200" baseline="30000" dirty="0" smtClean="0"/>
              </a:p>
              <a:p>
                <a:pPr marL="0" indent="0">
                  <a:buNone/>
                </a:pPr>
                <a:r>
                  <a:rPr lang="en-US" sz="3200" dirty="0" smtClean="0"/>
                  <a:t>AB</a:t>
                </a:r>
                <a:r>
                  <a:rPr lang="ru-RU" sz="3200" baseline="30000" dirty="0" smtClean="0"/>
                  <a:t>2</a:t>
                </a:r>
                <a:r>
                  <a:rPr lang="en-US" sz="3200" dirty="0" smtClean="0"/>
                  <a:t> </a:t>
                </a:r>
                <a:r>
                  <a:rPr lang="en-US" sz="3200" dirty="0"/>
                  <a:t>= (</a:t>
                </a:r>
                <a:r>
                  <a:rPr lang="en-US" sz="3200" dirty="0" err="1"/>
                  <a:t>x</a:t>
                </a:r>
                <a:r>
                  <a:rPr lang="en-US" sz="3200" baseline="-25000" dirty="0" err="1"/>
                  <a:t>b</a:t>
                </a:r>
                <a:r>
                  <a:rPr lang="en-US" sz="3200" dirty="0"/>
                  <a:t> - </a:t>
                </a:r>
                <a:r>
                  <a:rPr lang="en-US" sz="3200" dirty="0" err="1"/>
                  <a:t>x</a:t>
                </a:r>
                <a:r>
                  <a:rPr lang="en-US" sz="3200" baseline="-25000" dirty="0" err="1"/>
                  <a:t>a</a:t>
                </a:r>
                <a:r>
                  <a:rPr lang="en-US" sz="3200" dirty="0"/>
                  <a:t>)</a:t>
                </a:r>
                <a:r>
                  <a:rPr lang="en-US" sz="3200" baseline="30000" dirty="0"/>
                  <a:t>2</a:t>
                </a:r>
                <a:r>
                  <a:rPr lang="en-US" sz="3200" dirty="0"/>
                  <a:t> + (</a:t>
                </a:r>
                <a:r>
                  <a:rPr lang="en-US" sz="3200" dirty="0" err="1"/>
                  <a:t>y</a:t>
                </a:r>
                <a:r>
                  <a:rPr lang="en-US" sz="3200" baseline="-25000" dirty="0" err="1"/>
                  <a:t>b</a:t>
                </a:r>
                <a:r>
                  <a:rPr lang="en-US" sz="3200" dirty="0"/>
                  <a:t> - </a:t>
                </a:r>
                <a:r>
                  <a:rPr lang="en-US" sz="3200" dirty="0" err="1"/>
                  <a:t>y</a:t>
                </a:r>
                <a:r>
                  <a:rPr lang="en-US" sz="3200" baseline="-25000" dirty="0" err="1"/>
                  <a:t>a</a:t>
                </a:r>
                <a:r>
                  <a:rPr lang="en-US" sz="3200" dirty="0"/>
                  <a:t>)</a:t>
                </a:r>
                <a:r>
                  <a:rPr lang="en-US" sz="3200" baseline="30000" dirty="0"/>
                  <a:t>2</a:t>
                </a:r>
                <a:r>
                  <a:rPr lang="en-US" sz="3200" dirty="0"/>
                  <a:t> + (</a:t>
                </a:r>
                <a:r>
                  <a:rPr lang="en-US" sz="3200" dirty="0" err="1"/>
                  <a:t>z</a:t>
                </a:r>
                <a:r>
                  <a:rPr lang="en-US" sz="3200" baseline="-25000" dirty="0" err="1"/>
                  <a:t>b</a:t>
                </a:r>
                <a:r>
                  <a:rPr lang="en-US" sz="3200" dirty="0"/>
                  <a:t> - </a:t>
                </a:r>
                <a:r>
                  <a:rPr lang="en-US" sz="3200" dirty="0" err="1"/>
                  <a:t>z</a:t>
                </a:r>
                <a:r>
                  <a:rPr lang="en-US" sz="3200" baseline="-25000" dirty="0" err="1"/>
                  <a:t>a</a:t>
                </a:r>
                <a:r>
                  <a:rPr lang="en-US" sz="3200" dirty="0"/>
                  <a:t>)</a:t>
                </a:r>
                <a:r>
                  <a:rPr lang="en-US" sz="3200" baseline="30000" dirty="0"/>
                  <a:t>2</a:t>
                </a:r>
                <a:endParaRPr lang="ru-RU" sz="3200" baseline="30000" dirty="0"/>
              </a:p>
              <a:p>
                <a:endParaRPr lang="ru-RU" baseline="300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79512" y="1600200"/>
                <a:ext cx="8784976" cy="4525963"/>
              </a:xfrm>
              <a:blipFill rotWithShape="1">
                <a:blip r:embed="rId2" cstate="print"/>
                <a:stretch>
                  <a:fillRect l="-1734" t="-17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142954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Задача 7.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628800"/>
            <a:ext cx="8640960" cy="4709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/>
              <a:t>На оси х найдите точку С (х;0;0), равноудаленную от двух точек А (1;2;3), </a:t>
            </a:r>
          </a:p>
          <a:p>
            <a:pPr marL="0" indent="0" algn="ctr">
              <a:buNone/>
            </a:pPr>
            <a:r>
              <a:rPr lang="ru-RU" sz="3600" dirty="0" smtClean="0"/>
              <a:t>В (-2;1;3</a:t>
            </a:r>
            <a:r>
              <a:rPr lang="ru-RU" sz="3600" dirty="0" smtClean="0"/>
              <a:t>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279659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548680"/>
            <a:ext cx="8013576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Дано:                                  Найти:</a:t>
            </a:r>
          </a:p>
          <a:p>
            <a:pPr marL="0" indent="0">
              <a:buNone/>
            </a:pPr>
            <a:r>
              <a:rPr lang="ru-RU" sz="4000" dirty="0"/>
              <a:t>А (1;2;3) </a:t>
            </a:r>
            <a:r>
              <a:rPr lang="ru-RU" sz="4000" dirty="0" smtClean="0"/>
              <a:t>                            С </a:t>
            </a:r>
            <a:r>
              <a:rPr lang="ru-RU" sz="4000" dirty="0"/>
              <a:t>(х;0;0</a:t>
            </a:r>
            <a:r>
              <a:rPr lang="ru-RU" sz="4000" dirty="0" smtClean="0"/>
              <a:t>) </a:t>
            </a:r>
            <a:endParaRPr lang="ru-RU" sz="4000" dirty="0"/>
          </a:p>
          <a:p>
            <a:pPr marL="0" indent="0">
              <a:buNone/>
            </a:pPr>
            <a:r>
              <a:rPr lang="ru-RU" sz="4000" dirty="0" smtClean="0"/>
              <a:t>В </a:t>
            </a:r>
            <a:r>
              <a:rPr lang="ru-RU" sz="4000" dirty="0"/>
              <a:t>(-2;1;3</a:t>
            </a:r>
            <a:r>
              <a:rPr lang="ru-RU" sz="4000" dirty="0" smtClean="0"/>
              <a:t>)</a:t>
            </a:r>
          </a:p>
          <a:p>
            <a:pPr marL="0" indent="0">
              <a:buNone/>
            </a:pPr>
            <a:endParaRPr lang="ru-RU" sz="4000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34007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3" y="228600"/>
            <a:ext cx="8040191" cy="752127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Решение: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1298448"/>
            <a:ext cx="8186112" cy="49377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dirty="0"/>
              <a:t>1.Если С, равноудалена от А,В, то АВ=АС.</a:t>
            </a:r>
          </a:p>
          <a:p>
            <a:pPr marL="0" indent="0">
              <a:buNone/>
            </a:pPr>
            <a:r>
              <a:rPr lang="ru-RU" sz="2800" dirty="0"/>
              <a:t>2.АС</a:t>
            </a:r>
            <a:r>
              <a:rPr lang="ru-RU" sz="2800" baseline="38000" dirty="0"/>
              <a:t>2</a:t>
            </a:r>
            <a:r>
              <a:rPr lang="ru-RU" sz="2800" dirty="0"/>
              <a:t>=(1-х)</a:t>
            </a:r>
            <a:r>
              <a:rPr lang="ru-RU" sz="2800" baseline="30000" dirty="0"/>
              <a:t>2</a:t>
            </a:r>
            <a:r>
              <a:rPr lang="ru-RU" sz="2800" dirty="0"/>
              <a:t>+(2-0)</a:t>
            </a:r>
            <a:r>
              <a:rPr lang="ru-RU" sz="2800" baseline="30000" dirty="0"/>
              <a:t>2</a:t>
            </a:r>
            <a:r>
              <a:rPr lang="ru-RU" sz="2800" dirty="0"/>
              <a:t>+(3-0)</a:t>
            </a:r>
            <a:r>
              <a:rPr lang="ru-RU" sz="2800" baseline="30000" dirty="0"/>
              <a:t>2</a:t>
            </a:r>
          </a:p>
          <a:p>
            <a:pPr marL="0" indent="0">
              <a:buNone/>
            </a:pPr>
            <a:r>
              <a:rPr lang="ru-RU" sz="2800" dirty="0" smtClean="0"/>
              <a:t>    АС</a:t>
            </a:r>
            <a:r>
              <a:rPr lang="ru-RU" sz="2800" baseline="38000" dirty="0" smtClean="0"/>
              <a:t>2</a:t>
            </a:r>
            <a:r>
              <a:rPr lang="ru-RU" sz="2800" dirty="0" smtClean="0"/>
              <a:t>=1-2х+х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+4+9</a:t>
            </a:r>
            <a:endParaRPr lang="ru-RU" sz="2800" dirty="0"/>
          </a:p>
          <a:p>
            <a:pPr marL="0" indent="0">
              <a:buNone/>
            </a:pPr>
            <a:r>
              <a:rPr lang="ru-RU" sz="2800" dirty="0"/>
              <a:t>3.ВС</a:t>
            </a:r>
            <a:r>
              <a:rPr lang="ru-RU" sz="2800" baseline="38000" dirty="0"/>
              <a:t>2</a:t>
            </a:r>
            <a:r>
              <a:rPr lang="ru-RU" sz="2800" dirty="0"/>
              <a:t>=(-2-х)</a:t>
            </a:r>
            <a:r>
              <a:rPr lang="ru-RU" sz="2800" baseline="30000" dirty="0"/>
              <a:t>2</a:t>
            </a:r>
            <a:r>
              <a:rPr lang="ru-RU" sz="2800" dirty="0"/>
              <a:t>+(1-0)</a:t>
            </a:r>
            <a:r>
              <a:rPr lang="ru-RU" sz="2800" baseline="30000" dirty="0"/>
              <a:t>2</a:t>
            </a:r>
            <a:r>
              <a:rPr lang="ru-RU" sz="2800" dirty="0"/>
              <a:t>+(3-0)</a:t>
            </a:r>
            <a:r>
              <a:rPr lang="ru-RU" sz="2800" baseline="30000" dirty="0"/>
              <a:t>2</a:t>
            </a:r>
          </a:p>
          <a:p>
            <a:pPr marL="0" indent="0">
              <a:buNone/>
            </a:pPr>
            <a:r>
              <a:rPr lang="ru-RU" sz="2800" dirty="0" smtClean="0"/>
              <a:t>    ВС</a:t>
            </a:r>
            <a:r>
              <a:rPr lang="ru-RU" sz="2800" baseline="38000" dirty="0" smtClean="0"/>
              <a:t>2</a:t>
            </a:r>
            <a:r>
              <a:rPr lang="ru-RU" sz="2800" dirty="0" smtClean="0"/>
              <a:t>=4+4х+х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+1+9</a:t>
            </a:r>
            <a:endParaRPr lang="ru-RU" sz="2800" dirty="0"/>
          </a:p>
          <a:p>
            <a:pPr marL="0" indent="0">
              <a:buNone/>
            </a:pPr>
            <a:r>
              <a:rPr lang="ru-RU" sz="2800" dirty="0"/>
              <a:t>4.АС=ВС</a:t>
            </a:r>
          </a:p>
          <a:p>
            <a:pPr marL="0" indent="0">
              <a:buNone/>
            </a:pPr>
            <a:r>
              <a:rPr lang="ru-RU" sz="2800" dirty="0"/>
              <a:t>1-2х+х</a:t>
            </a:r>
            <a:r>
              <a:rPr lang="ru-RU" sz="2800" baseline="30000" dirty="0"/>
              <a:t>2</a:t>
            </a:r>
            <a:r>
              <a:rPr lang="ru-RU" sz="2800" dirty="0"/>
              <a:t>+4+9=4+4х+х</a:t>
            </a:r>
            <a:r>
              <a:rPr lang="ru-RU" sz="2800" baseline="30000" dirty="0"/>
              <a:t>2</a:t>
            </a:r>
            <a:r>
              <a:rPr lang="ru-RU" sz="2800" dirty="0"/>
              <a:t>+1+9</a:t>
            </a:r>
          </a:p>
          <a:p>
            <a:pPr marL="0" indent="0">
              <a:buNone/>
            </a:pPr>
            <a:r>
              <a:rPr lang="ru-RU" sz="2800" dirty="0"/>
              <a:t>1-2х+х</a:t>
            </a:r>
            <a:r>
              <a:rPr lang="ru-RU" sz="2800" baseline="30000" dirty="0"/>
              <a:t>2</a:t>
            </a:r>
            <a:r>
              <a:rPr lang="ru-RU" sz="2800" dirty="0"/>
              <a:t>+4+9-4-4х-х</a:t>
            </a:r>
            <a:r>
              <a:rPr lang="ru-RU" sz="2800" baseline="30000" dirty="0"/>
              <a:t>2</a:t>
            </a:r>
            <a:r>
              <a:rPr lang="ru-RU" sz="2800" dirty="0"/>
              <a:t>-1-9=0</a:t>
            </a:r>
          </a:p>
          <a:p>
            <a:pPr marL="0" indent="0">
              <a:buNone/>
            </a:pPr>
            <a:r>
              <a:rPr lang="ru-RU" sz="2800" dirty="0"/>
              <a:t>-6х=0</a:t>
            </a:r>
          </a:p>
          <a:p>
            <a:pPr marL="0" indent="0">
              <a:buNone/>
            </a:pPr>
            <a:r>
              <a:rPr lang="ru-RU" sz="2800" dirty="0"/>
              <a:t>х=0</a:t>
            </a:r>
          </a:p>
          <a:p>
            <a:pPr marL="0" indent="0">
              <a:buNone/>
            </a:pPr>
            <a:r>
              <a:rPr lang="ru-RU" sz="2800" dirty="0" smtClean="0"/>
              <a:t>5.С </a:t>
            </a:r>
            <a:r>
              <a:rPr lang="ru-RU" sz="2800" dirty="0"/>
              <a:t>(0;0;0)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61011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Задача 8.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/>
              <a:t>Составьте уравнение геометрического места точек пространства, равноудаленных от точки А(1;2;3) и начала </a:t>
            </a:r>
            <a:r>
              <a:rPr lang="ru-RU" sz="3600" dirty="0" smtClean="0"/>
              <a:t>координат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2820687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8595360" cy="4937760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/>
              <a:t>Дано</a:t>
            </a:r>
            <a:r>
              <a:rPr lang="ru-RU" sz="3600" dirty="0" smtClean="0"/>
              <a:t>:                   Составить уравнение                              А </a:t>
            </a:r>
            <a:r>
              <a:rPr lang="ru-RU" sz="3600" dirty="0"/>
              <a:t>(1;2;3</a:t>
            </a:r>
            <a:r>
              <a:rPr lang="ru-RU" sz="3600" dirty="0" smtClean="0"/>
              <a:t>)               геометрического места</a:t>
            </a:r>
          </a:p>
          <a:p>
            <a:pPr marL="0" indent="0">
              <a:buNone/>
            </a:pPr>
            <a:r>
              <a:rPr lang="ru-RU" sz="3600" dirty="0"/>
              <a:t> </a:t>
            </a:r>
            <a:r>
              <a:rPr lang="ru-RU" sz="3600" dirty="0" smtClean="0"/>
              <a:t>                             пространства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88720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/>
              <a:t>1.Если </a:t>
            </a:r>
            <a:r>
              <a:rPr lang="ru-RU" sz="2400" dirty="0" smtClean="0"/>
              <a:t>В, </a:t>
            </a:r>
            <a:r>
              <a:rPr lang="ru-RU" sz="2400" dirty="0"/>
              <a:t>равноудалена от </a:t>
            </a:r>
            <a:r>
              <a:rPr lang="ru-RU" sz="2400" dirty="0" smtClean="0"/>
              <a:t>А</a:t>
            </a:r>
            <a:r>
              <a:rPr lang="ru-RU" sz="2400" dirty="0"/>
              <a:t> </a:t>
            </a:r>
            <a:r>
              <a:rPr lang="ru-RU" sz="2400" dirty="0" smtClean="0"/>
              <a:t>и начала координат (О), </a:t>
            </a:r>
            <a:r>
              <a:rPr lang="ru-RU" sz="2400" dirty="0"/>
              <a:t>то </a:t>
            </a:r>
            <a:r>
              <a:rPr lang="ru-RU" sz="2400" dirty="0" smtClean="0"/>
              <a:t>ОВ=АВ.</a:t>
            </a:r>
            <a:endParaRPr lang="ru-RU" sz="2400" dirty="0"/>
          </a:p>
          <a:p>
            <a:r>
              <a:rPr lang="ru-RU" sz="2400" dirty="0" smtClean="0"/>
              <a:t>2.ОВ</a:t>
            </a:r>
            <a:r>
              <a:rPr lang="ru-RU" sz="2400" baseline="38000" dirty="0" smtClean="0"/>
              <a:t>2</a:t>
            </a:r>
            <a:r>
              <a:rPr lang="ru-RU" sz="2400" dirty="0" smtClean="0"/>
              <a:t>=(0-х)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+(0-у)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+(0-</a:t>
            </a:r>
            <a:r>
              <a:rPr lang="en-US" sz="2400" dirty="0" smtClean="0"/>
              <a:t>z</a:t>
            </a:r>
            <a:r>
              <a:rPr lang="ru-RU" sz="2400" dirty="0" smtClean="0"/>
              <a:t>)</a:t>
            </a:r>
            <a:r>
              <a:rPr lang="ru-RU" sz="2400" baseline="30000" dirty="0" smtClean="0"/>
              <a:t>2</a:t>
            </a:r>
            <a:endParaRPr lang="ru-RU" sz="2400" baseline="30000" dirty="0"/>
          </a:p>
          <a:p>
            <a:r>
              <a:rPr lang="ru-RU" sz="2400" dirty="0"/>
              <a:t>    </a:t>
            </a:r>
            <a:r>
              <a:rPr lang="en-US" sz="2400" dirty="0" smtClean="0"/>
              <a:t>O</a:t>
            </a:r>
            <a:r>
              <a:rPr lang="ru-RU" sz="2400" dirty="0" smtClean="0"/>
              <a:t>В</a:t>
            </a:r>
            <a:r>
              <a:rPr lang="ru-RU" sz="2400" baseline="38000" dirty="0" smtClean="0"/>
              <a:t>2</a:t>
            </a:r>
            <a:r>
              <a:rPr lang="ru-RU" sz="2400" dirty="0" smtClean="0"/>
              <a:t>=</a:t>
            </a:r>
            <a:r>
              <a:rPr lang="en-US" sz="2400" dirty="0" smtClean="0"/>
              <a:t>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+y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+z</a:t>
            </a:r>
            <a:r>
              <a:rPr lang="en-US" sz="2400" baseline="30000" dirty="0" smtClean="0"/>
              <a:t>2</a:t>
            </a:r>
          </a:p>
          <a:p>
            <a:r>
              <a:rPr lang="ru-RU" sz="2400" dirty="0" smtClean="0"/>
              <a:t>3.АВ</a:t>
            </a:r>
            <a:r>
              <a:rPr lang="ru-RU" sz="2400" baseline="38000" dirty="0" smtClean="0"/>
              <a:t>2</a:t>
            </a:r>
            <a:r>
              <a:rPr lang="ru-RU" sz="2400" dirty="0" smtClean="0"/>
              <a:t>=(1-х)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+(2-</a:t>
            </a:r>
            <a:r>
              <a:rPr lang="en-US" sz="2400" dirty="0" smtClean="0"/>
              <a:t>y</a:t>
            </a:r>
            <a:r>
              <a:rPr lang="ru-RU" sz="2400" dirty="0" smtClean="0"/>
              <a:t>)</a:t>
            </a:r>
            <a:r>
              <a:rPr lang="ru-RU" sz="2400" baseline="30000" dirty="0" smtClean="0"/>
              <a:t>2</a:t>
            </a:r>
            <a:r>
              <a:rPr lang="ru-RU" sz="2400" dirty="0"/>
              <a:t>+(</a:t>
            </a:r>
            <a:r>
              <a:rPr lang="ru-RU" sz="2400" dirty="0" smtClean="0"/>
              <a:t>3-</a:t>
            </a:r>
            <a:r>
              <a:rPr lang="en-US" sz="2400" dirty="0" smtClean="0"/>
              <a:t>z</a:t>
            </a:r>
            <a:r>
              <a:rPr lang="ru-RU" sz="2400" dirty="0" smtClean="0"/>
              <a:t>)</a:t>
            </a:r>
            <a:r>
              <a:rPr lang="ru-RU" sz="2400" baseline="30000" dirty="0" smtClean="0"/>
              <a:t>2</a:t>
            </a:r>
            <a:endParaRPr lang="ru-RU" sz="2400" baseline="30000" dirty="0"/>
          </a:p>
          <a:p>
            <a:r>
              <a:rPr lang="ru-RU" sz="2400" dirty="0"/>
              <a:t>    </a:t>
            </a:r>
            <a:r>
              <a:rPr lang="ru-RU" sz="2400" dirty="0" smtClean="0"/>
              <a:t>АВ</a:t>
            </a:r>
            <a:r>
              <a:rPr lang="ru-RU" sz="2400" baseline="38000" dirty="0" smtClean="0"/>
              <a:t>2</a:t>
            </a:r>
            <a:r>
              <a:rPr lang="ru-RU" sz="2400" dirty="0" smtClean="0"/>
              <a:t>=1-2х+х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+4-4у+у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+9</a:t>
            </a:r>
            <a:r>
              <a:rPr lang="en-US" sz="2400" dirty="0" smtClean="0"/>
              <a:t>+6z+z</a:t>
            </a:r>
            <a:r>
              <a:rPr lang="en-US" sz="2400" baseline="30000" dirty="0" smtClean="0"/>
              <a:t>2</a:t>
            </a:r>
          </a:p>
          <a:p>
            <a:r>
              <a:rPr lang="ru-RU" sz="2400" dirty="0" smtClean="0"/>
              <a:t>4.</a:t>
            </a:r>
            <a:r>
              <a:rPr lang="ru-RU" sz="2400" dirty="0"/>
              <a:t> </a:t>
            </a:r>
            <a:r>
              <a:rPr lang="ru-RU" sz="2400" dirty="0" smtClean="0"/>
              <a:t>ОВ</a:t>
            </a:r>
            <a:r>
              <a:rPr lang="en-US" sz="2400" baseline="30000" dirty="0" smtClean="0"/>
              <a:t>2</a:t>
            </a:r>
            <a:r>
              <a:rPr lang="ru-RU" sz="2400" dirty="0" smtClean="0"/>
              <a:t>=АВ</a:t>
            </a:r>
            <a:r>
              <a:rPr lang="en-US" sz="2400" baseline="30000" dirty="0" smtClean="0"/>
              <a:t>2</a:t>
            </a:r>
          </a:p>
          <a:p>
            <a:pPr marL="0" indent="0">
              <a:buNone/>
            </a:pPr>
            <a:r>
              <a:rPr lang="en-US" sz="2400" dirty="0" smtClean="0"/>
              <a:t>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+y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+z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= </a:t>
            </a:r>
            <a:r>
              <a:rPr lang="ru-RU" sz="2400" dirty="0"/>
              <a:t>1-2х+х</a:t>
            </a:r>
            <a:r>
              <a:rPr lang="ru-RU" sz="2400" baseline="30000" dirty="0"/>
              <a:t>2</a:t>
            </a:r>
            <a:r>
              <a:rPr lang="ru-RU" sz="2400" dirty="0"/>
              <a:t>+4-4у+у</a:t>
            </a:r>
            <a:r>
              <a:rPr lang="ru-RU" sz="2400" baseline="30000" dirty="0"/>
              <a:t>2</a:t>
            </a:r>
            <a:r>
              <a:rPr lang="ru-RU" sz="2400" dirty="0"/>
              <a:t>+9+6</a:t>
            </a:r>
            <a:r>
              <a:rPr lang="en-US" sz="2400" dirty="0"/>
              <a:t>z+z</a:t>
            </a:r>
            <a:r>
              <a:rPr lang="en-US" sz="2400" baseline="30000" dirty="0"/>
              <a:t>2</a:t>
            </a:r>
          </a:p>
          <a:p>
            <a:pPr marL="0" indent="0">
              <a:buNone/>
            </a:pPr>
            <a:r>
              <a:rPr lang="en-US" sz="2400" dirty="0" smtClean="0"/>
              <a:t>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+y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+z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-1+2x-x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-4+4y-y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-9+6z-z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=0</a:t>
            </a:r>
          </a:p>
          <a:p>
            <a:pPr marL="0" indent="0">
              <a:buNone/>
            </a:pPr>
            <a:r>
              <a:rPr lang="en-US" sz="2400" dirty="0" smtClean="0"/>
              <a:t>2x+4y+6z=14</a:t>
            </a:r>
          </a:p>
          <a:p>
            <a:pPr marL="0" indent="0">
              <a:buNone/>
            </a:pPr>
            <a:r>
              <a:rPr lang="en-US" sz="2400" dirty="0" smtClean="0"/>
              <a:t>x+2y+3z=7 – </a:t>
            </a:r>
            <a:r>
              <a:rPr lang="ru-RU" sz="2400" dirty="0" smtClean="0"/>
              <a:t>уравнение геометрического места точек в пространстве</a:t>
            </a:r>
            <a:endParaRPr lang="en-US" sz="2400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45127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225" y="571480"/>
            <a:ext cx="859155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Библиография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14282" y="1571612"/>
            <a:ext cx="8595360" cy="4937760"/>
          </a:xfrm>
        </p:spPr>
        <p:txBody>
          <a:bodyPr/>
          <a:lstStyle/>
          <a:p>
            <a:r>
              <a:rPr lang="ru-RU" dirty="0"/>
              <a:t>Геометрия. 10-11 </a:t>
            </a:r>
            <a:r>
              <a:rPr lang="ru-RU" dirty="0" smtClean="0"/>
              <a:t>классы: </a:t>
            </a:r>
            <a:r>
              <a:rPr lang="ru-RU" dirty="0"/>
              <a:t>учеб. для </a:t>
            </a:r>
            <a:r>
              <a:rPr lang="ru-RU" dirty="0" err="1"/>
              <a:t>общеобразоват</a:t>
            </a:r>
            <a:r>
              <a:rPr lang="ru-RU" dirty="0"/>
              <a:t>. </a:t>
            </a:r>
            <a:r>
              <a:rPr lang="ru-RU" dirty="0" smtClean="0"/>
              <a:t>учреждений: </a:t>
            </a:r>
            <a:r>
              <a:rPr lang="ru-RU" dirty="0"/>
              <a:t>базовый и </a:t>
            </a:r>
            <a:r>
              <a:rPr lang="ru-RU" dirty="0" err="1"/>
              <a:t>профил</a:t>
            </a:r>
            <a:r>
              <a:rPr lang="ru-RU" dirty="0"/>
              <a:t>. </a:t>
            </a:r>
            <a:r>
              <a:rPr lang="ru-RU" dirty="0" smtClean="0"/>
              <a:t>уровни/ </a:t>
            </a:r>
            <a:r>
              <a:rPr lang="ru-RU" dirty="0"/>
              <a:t>А.В. Погорелов – 10-е. изд. – М. : Просвещение, 2010. – 175 с. : </a:t>
            </a:r>
            <a:r>
              <a:rPr lang="ru-RU" dirty="0" smtClean="0"/>
              <a:t>ил.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2206351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</Template>
  <TotalTime>164</TotalTime>
  <Words>266</Words>
  <Application>Microsoft Office PowerPoint</Application>
  <PresentationFormat>Экран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Soho</vt:lpstr>
      <vt:lpstr>Расстояние между двумя точками  </vt:lpstr>
      <vt:lpstr>Расстояние между двумя точками -  длина отрезка</vt:lpstr>
      <vt:lpstr>Задача 7.</vt:lpstr>
      <vt:lpstr>Слайд 4</vt:lpstr>
      <vt:lpstr>Решение:</vt:lpstr>
      <vt:lpstr>Задача 8.</vt:lpstr>
      <vt:lpstr>Слайд 7</vt:lpstr>
      <vt:lpstr>Решение:</vt:lpstr>
      <vt:lpstr>    Библиография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Расстояние между двумя точками (длина отрезка).</dc:title>
  <dc:creator>USER</dc:creator>
  <cp:lastModifiedBy>Lena</cp:lastModifiedBy>
  <cp:revision>10</cp:revision>
  <dcterms:created xsi:type="dcterms:W3CDTF">2016-02-07T07:34:50Z</dcterms:created>
  <dcterms:modified xsi:type="dcterms:W3CDTF">2016-02-07T17:01:53Z</dcterms:modified>
</cp:coreProperties>
</file>