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8" r:id="rId9"/>
    <p:sldId id="264" r:id="rId10"/>
    <p:sldId id="265" r:id="rId11"/>
    <p:sldId id="266" r:id="rId12"/>
    <p:sldId id="279" r:id="rId13"/>
    <p:sldId id="287" r:id="rId14"/>
    <p:sldId id="267" r:id="rId15"/>
    <p:sldId id="268" r:id="rId16"/>
    <p:sldId id="269" r:id="rId17"/>
    <p:sldId id="270" r:id="rId18"/>
    <p:sldId id="271" r:id="rId19"/>
    <p:sldId id="272" r:id="rId20"/>
    <p:sldId id="273" r:id="rId21"/>
    <p:sldId id="274" r:id="rId22"/>
    <p:sldId id="275" r:id="rId23"/>
    <p:sldId id="276" r:id="rId24"/>
    <p:sldId id="280" r:id="rId25"/>
    <p:sldId id="288" r:id="rId26"/>
    <p:sldId id="284"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1424"/>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hyperlink" Target="https://educontest.net/component/content/article/82-matan/74075-2015-06-21-14-30-19.html" TargetMode="External"/><Relationship Id="rId3" Type="http://schemas.openxmlformats.org/officeDocument/2006/relationships/hyperlink" Target="http://shkolazhizni.ru/animal/articles/5580/" TargetMode="External"/><Relationship Id="rId7" Type="http://schemas.openxmlformats.org/officeDocument/2006/relationships/hyperlink" Target="http://lifecity.com.ua/?id=3867&amp;l=knowledge&amp;mod=view"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cyclopedia.dljatebja.ru/Mir_zhivotnyh/Umejut_li_zhivotnye_schitat" TargetMode="External"/><Relationship Id="rId5" Type="http://schemas.openxmlformats.org/officeDocument/2006/relationships/hyperlink" Target="http://begin-online.ru/news/Vorony-umejut-schitat-v-ume" TargetMode="External"/><Relationship Id="rId10" Type="http://schemas.openxmlformats.org/officeDocument/2006/relationships/hyperlink" Target="http://www.facepla.net/www/facepla/www/www/facepla/www/th...s-mnu/2695-bear.html" TargetMode="External"/><Relationship Id="rId4" Type="http://schemas.openxmlformats.org/officeDocument/2006/relationships/hyperlink" Target="http://sbio.info/news/newsbiol/neuzheli_vorony_umejut_s" TargetMode="External"/><Relationship Id="rId9" Type="http://schemas.openxmlformats.org/officeDocument/2006/relationships/hyperlink" Target="http://text.ru/rd/aHR0cDovL2VsZGFud29ybGQudWNvei5ydS9wdWJsL21lZHZlZGlfYmFyaWJhbHlfdW1lanV0X3NjaGl0YXQvMy0xLTAtMT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971600" y="260648"/>
            <a:ext cx="7486600" cy="1728192"/>
          </a:xfrm>
        </p:spPr>
        <p:txBody>
          <a:bodyPr>
            <a:normAutofit fontScale="90000"/>
          </a:bodyPr>
          <a:lstStyle/>
          <a:p>
            <a:r>
              <a:rPr lang="ru-RU" sz="3100" i="1" dirty="0" smtClean="0">
                <a:solidFill>
                  <a:srgbClr val="C00000"/>
                </a:solidFill>
                <a:latin typeface="Georgia" panose="02040502050405020303" pitchFamily="18" charset="0"/>
              </a:rPr>
              <a:t/>
            </a:r>
            <a:br>
              <a:rPr lang="ru-RU" sz="3100" i="1" dirty="0" smtClean="0">
                <a:solidFill>
                  <a:srgbClr val="C00000"/>
                </a:solidFill>
                <a:latin typeface="Georgia" panose="02040502050405020303" pitchFamily="18" charset="0"/>
              </a:rPr>
            </a:br>
            <a:r>
              <a:rPr lang="ru-RU" sz="3100" i="1" dirty="0" smtClean="0">
                <a:solidFill>
                  <a:srgbClr val="C00000"/>
                </a:solidFill>
                <a:latin typeface="Georgia" panose="02040502050405020303" pitchFamily="18" charset="0"/>
              </a:rPr>
              <a:t/>
            </a:r>
            <a:br>
              <a:rPr lang="ru-RU" sz="3100" i="1" dirty="0" smtClean="0">
                <a:solidFill>
                  <a:srgbClr val="C00000"/>
                </a:solidFill>
                <a:latin typeface="Georgia" panose="02040502050405020303" pitchFamily="18" charset="0"/>
              </a:rPr>
            </a:br>
            <a:r>
              <a:rPr lang="ru-RU" sz="2200" i="1" dirty="0" smtClean="0">
                <a:solidFill>
                  <a:srgbClr val="C00000"/>
                </a:solidFill>
                <a:latin typeface="Georgia" panose="02040502050405020303" pitchFamily="18" charset="0"/>
              </a:rPr>
              <a:t>Презентация к научно-исследовательский проекту </a:t>
            </a:r>
            <a:r>
              <a:rPr lang="ru-RU" sz="2200" i="1" dirty="0">
                <a:solidFill>
                  <a:srgbClr val="C00000"/>
                </a:solidFill>
                <a:latin typeface="Georgia" panose="02040502050405020303" pitchFamily="18" charset="0"/>
              </a:rPr>
              <a:t>по предмету </a:t>
            </a:r>
            <a:r>
              <a:rPr lang="ru-RU" sz="2200" i="1" dirty="0" smtClean="0">
                <a:solidFill>
                  <a:srgbClr val="C00000"/>
                </a:solidFill>
                <a:latin typeface="Georgia" panose="02040502050405020303" pitchFamily="18" charset="0"/>
              </a:rPr>
              <a:t>математика на тему: </a:t>
            </a:r>
            <a:r>
              <a:rPr lang="ru-RU" sz="3600" i="1" dirty="0" smtClean="0">
                <a:solidFill>
                  <a:srgbClr val="C00000"/>
                </a:solidFill>
                <a:latin typeface="Georgia" panose="02040502050405020303" pitchFamily="18" charset="0"/>
              </a:rPr>
              <a:t/>
            </a:r>
            <a:br>
              <a:rPr lang="ru-RU" sz="3600" i="1" dirty="0" smtClean="0">
                <a:solidFill>
                  <a:srgbClr val="C00000"/>
                </a:solidFill>
                <a:latin typeface="Georgia" panose="02040502050405020303" pitchFamily="18" charset="0"/>
              </a:rPr>
            </a:br>
            <a:r>
              <a:rPr lang="ru-RU" sz="3100" b="1" i="1" dirty="0" smtClean="0">
                <a:solidFill>
                  <a:srgbClr val="C00000"/>
                </a:solidFill>
                <a:latin typeface="Georgia" panose="02040502050405020303" pitchFamily="18" charset="0"/>
              </a:rPr>
              <a:t>«Умеют ли животные считать?»</a:t>
            </a:r>
            <a:r>
              <a:rPr lang="ru-RU" dirty="0"/>
              <a:t/>
            </a:r>
            <a:br>
              <a:rPr lang="ru-RU" dirty="0"/>
            </a:br>
            <a:endParaRPr lang="ru-RU" dirty="0"/>
          </a:p>
        </p:txBody>
      </p:sp>
      <p:sp>
        <p:nvSpPr>
          <p:cNvPr id="3" name="Подзаголовок 2"/>
          <p:cNvSpPr>
            <a:spLocks noGrp="1"/>
          </p:cNvSpPr>
          <p:nvPr>
            <p:ph type="subTitle" idx="1"/>
          </p:nvPr>
        </p:nvSpPr>
        <p:spPr>
          <a:xfrm>
            <a:off x="3851920" y="2204864"/>
            <a:ext cx="4968552" cy="4536504"/>
          </a:xfrm>
        </p:spPr>
        <p:txBody>
          <a:bodyPr>
            <a:normAutofit fontScale="25000" lnSpcReduction="20000"/>
          </a:bodyPr>
          <a:lstStyle/>
          <a:p>
            <a:pPr algn="l"/>
            <a:r>
              <a:rPr lang="ru-RU" sz="7200" b="1" dirty="0">
                <a:solidFill>
                  <a:srgbClr val="C00000"/>
                </a:solidFill>
                <a:latin typeface="Georgia" panose="02040502050405020303" pitchFamily="18" charset="0"/>
              </a:rPr>
              <a:t>Выполнили: </a:t>
            </a:r>
            <a:r>
              <a:rPr lang="ru-RU" sz="7200" dirty="0">
                <a:solidFill>
                  <a:srgbClr val="C00000"/>
                </a:solidFill>
                <a:latin typeface="Georgia" panose="02040502050405020303" pitchFamily="18" charset="0"/>
              </a:rPr>
              <a:t>научное общество учащихся </a:t>
            </a:r>
            <a:r>
              <a:rPr lang="ru-RU" sz="7200" dirty="0" smtClean="0">
                <a:solidFill>
                  <a:srgbClr val="C00000"/>
                </a:solidFill>
                <a:latin typeface="Georgia" panose="02040502050405020303" pitchFamily="18" charset="0"/>
              </a:rPr>
              <a:t>начальной </a:t>
            </a:r>
            <a:r>
              <a:rPr lang="ru-RU" sz="7200" dirty="0">
                <a:solidFill>
                  <a:srgbClr val="C00000"/>
                </a:solidFill>
                <a:latin typeface="Georgia" panose="02040502050405020303" pitchFamily="18" charset="0"/>
              </a:rPr>
              <a:t>школы </a:t>
            </a:r>
            <a:r>
              <a:rPr lang="ru-RU" sz="7200" dirty="0" smtClean="0">
                <a:solidFill>
                  <a:srgbClr val="C00000"/>
                </a:solidFill>
                <a:latin typeface="Georgia" panose="02040502050405020303" pitchFamily="18" charset="0"/>
              </a:rPr>
              <a:t>«Юные исследователи» (</a:t>
            </a:r>
            <a:r>
              <a:rPr lang="ru-RU" sz="7200" dirty="0">
                <a:solidFill>
                  <a:srgbClr val="C00000"/>
                </a:solidFill>
                <a:latin typeface="Georgia" panose="02040502050405020303" pitchFamily="18" charset="0"/>
              </a:rPr>
              <a:t>2-4 </a:t>
            </a:r>
            <a:r>
              <a:rPr lang="ru-RU" sz="7200" dirty="0" smtClean="0">
                <a:solidFill>
                  <a:srgbClr val="C00000"/>
                </a:solidFill>
                <a:latin typeface="Georgia" panose="02040502050405020303" pitchFamily="18" charset="0"/>
              </a:rPr>
              <a:t>классы</a:t>
            </a:r>
            <a:r>
              <a:rPr lang="ru-RU" sz="7200" smtClean="0">
                <a:solidFill>
                  <a:srgbClr val="C00000"/>
                </a:solidFill>
                <a:latin typeface="Georgia" panose="02040502050405020303" pitchFamily="18" charset="0"/>
              </a:rPr>
              <a:t>, возраст 8-10 лет), </a:t>
            </a:r>
            <a:r>
              <a:rPr lang="ru-RU" sz="7200" dirty="0">
                <a:solidFill>
                  <a:srgbClr val="C00000"/>
                </a:solidFill>
                <a:latin typeface="Georgia" panose="02040502050405020303" pitchFamily="18" charset="0"/>
              </a:rPr>
              <a:t>МОУ «С(К)ОШИ №4 </a:t>
            </a:r>
            <a:r>
              <a:rPr lang="ru-RU" sz="7200" dirty="0" smtClean="0">
                <a:solidFill>
                  <a:srgbClr val="C00000"/>
                </a:solidFill>
                <a:latin typeface="Georgia" panose="02040502050405020303" pitchFamily="18" charset="0"/>
              </a:rPr>
              <a:t>города </a:t>
            </a:r>
            <a:r>
              <a:rPr lang="ru-RU" sz="7200" dirty="0">
                <a:solidFill>
                  <a:srgbClr val="C00000"/>
                </a:solidFill>
                <a:latin typeface="Georgia" panose="02040502050405020303" pitchFamily="18" charset="0"/>
              </a:rPr>
              <a:t>Магнитогорска, </a:t>
            </a:r>
            <a:r>
              <a:rPr lang="ru-RU" sz="7200" dirty="0" smtClean="0">
                <a:solidFill>
                  <a:srgbClr val="C00000"/>
                </a:solidFill>
                <a:latin typeface="Georgia" panose="02040502050405020303" pitchFamily="18" charset="0"/>
              </a:rPr>
              <a:t>Челябинской </a:t>
            </a:r>
            <a:r>
              <a:rPr lang="ru-RU" sz="7200" dirty="0">
                <a:solidFill>
                  <a:srgbClr val="C00000"/>
                </a:solidFill>
                <a:latin typeface="Georgia" panose="02040502050405020303" pitchFamily="18" charset="0"/>
              </a:rPr>
              <a:t>области, 2014 </a:t>
            </a:r>
            <a:r>
              <a:rPr lang="ru-RU" sz="7200" dirty="0" smtClean="0">
                <a:solidFill>
                  <a:srgbClr val="C00000"/>
                </a:solidFill>
                <a:latin typeface="Georgia" panose="02040502050405020303" pitchFamily="18" charset="0"/>
              </a:rPr>
              <a:t>год</a:t>
            </a:r>
          </a:p>
          <a:p>
            <a:pPr algn="l"/>
            <a:r>
              <a:rPr lang="ru-RU" sz="7200" b="1" dirty="0" smtClean="0">
                <a:solidFill>
                  <a:srgbClr val="C00000"/>
                </a:solidFill>
                <a:latin typeface="Georgia" panose="02040502050405020303" pitchFamily="18" charset="0"/>
              </a:rPr>
              <a:t>Руководители:</a:t>
            </a:r>
            <a:r>
              <a:rPr lang="ru-RU" sz="7200" dirty="0" smtClean="0">
                <a:solidFill>
                  <a:srgbClr val="C00000"/>
                </a:solidFill>
                <a:latin typeface="Georgia" panose="02040502050405020303" pitchFamily="18" charset="0"/>
              </a:rPr>
              <a:t> Чубаева Наталья Николаевна, воспитатель ГПД, первой квалификационной категории</a:t>
            </a:r>
            <a:r>
              <a:rPr lang="ru-RU" sz="7200" dirty="0">
                <a:solidFill>
                  <a:srgbClr val="C00000"/>
                </a:solidFill>
                <a:latin typeface="Georgia" panose="02040502050405020303" pitchFamily="18" charset="0"/>
              </a:rPr>
              <a:t>, МОУ «С(К)ОШИ №4» города Магнитогорска, Челябинской </a:t>
            </a:r>
            <a:r>
              <a:rPr lang="ru-RU" sz="7200" dirty="0" smtClean="0">
                <a:solidFill>
                  <a:srgbClr val="C00000"/>
                </a:solidFill>
                <a:latin typeface="Georgia" panose="02040502050405020303" pitchFamily="18" charset="0"/>
              </a:rPr>
              <a:t>области, 2014 год,</a:t>
            </a:r>
            <a:endParaRPr lang="ru-RU" sz="7200" dirty="0">
              <a:solidFill>
                <a:srgbClr val="C00000"/>
              </a:solidFill>
              <a:latin typeface="Georgia" panose="02040502050405020303" pitchFamily="18" charset="0"/>
            </a:endParaRPr>
          </a:p>
          <a:p>
            <a:pPr algn="l"/>
            <a:r>
              <a:rPr lang="ru-RU" sz="7200" dirty="0" smtClean="0">
                <a:solidFill>
                  <a:srgbClr val="C00000"/>
                </a:solidFill>
                <a:latin typeface="Georgia" panose="02040502050405020303" pitchFamily="18" charset="0"/>
              </a:rPr>
              <a:t>Картавцева </a:t>
            </a:r>
            <a:r>
              <a:rPr lang="ru-RU" sz="7200" dirty="0">
                <a:solidFill>
                  <a:srgbClr val="C00000"/>
                </a:solidFill>
                <a:latin typeface="Georgia" panose="02040502050405020303" pitchFamily="18" charset="0"/>
              </a:rPr>
              <a:t>Елена </a:t>
            </a:r>
            <a:r>
              <a:rPr lang="ru-RU" sz="7200" dirty="0" smtClean="0">
                <a:solidFill>
                  <a:srgbClr val="C00000"/>
                </a:solidFill>
                <a:latin typeface="Georgia" panose="02040502050405020303" pitchFamily="18" charset="0"/>
              </a:rPr>
              <a:t>Олеговна, адрес портфолио: </a:t>
            </a:r>
            <a:r>
              <a:rPr lang="ru-RU" sz="7200" dirty="0">
                <a:solidFill>
                  <a:srgbClr val="BC1424"/>
                </a:solidFill>
                <a:latin typeface="Georgia" panose="02040502050405020303" pitchFamily="18" charset="0"/>
              </a:rPr>
              <a:t>http://uchportfolio.ru/s4344713469</a:t>
            </a:r>
          </a:p>
          <a:p>
            <a:pPr algn="l"/>
            <a:r>
              <a:rPr lang="ru-RU" sz="7200" dirty="0" smtClean="0">
                <a:solidFill>
                  <a:srgbClr val="C00000"/>
                </a:solidFill>
                <a:latin typeface="Georgia" panose="02040502050405020303" pitchFamily="18" charset="0"/>
              </a:rPr>
              <a:t>, учитель </a:t>
            </a:r>
            <a:r>
              <a:rPr lang="ru-RU" sz="7200" dirty="0">
                <a:solidFill>
                  <a:srgbClr val="C00000"/>
                </a:solidFill>
                <a:latin typeface="Georgia" panose="02040502050405020303" pitchFamily="18" charset="0"/>
              </a:rPr>
              <a:t>начальных классов,</a:t>
            </a:r>
            <a:r>
              <a:rPr lang="ru-RU" sz="7200" b="1" dirty="0">
                <a:solidFill>
                  <a:srgbClr val="C00000"/>
                </a:solidFill>
                <a:latin typeface="Georgia" panose="02040502050405020303" pitchFamily="18" charset="0"/>
              </a:rPr>
              <a:t> </a:t>
            </a:r>
            <a:r>
              <a:rPr lang="ru-RU" sz="7200" dirty="0">
                <a:solidFill>
                  <a:srgbClr val="C00000"/>
                </a:solidFill>
                <a:latin typeface="Georgia" panose="02040502050405020303" pitchFamily="18" charset="0"/>
              </a:rPr>
              <a:t> </a:t>
            </a:r>
            <a:r>
              <a:rPr lang="ru-RU" sz="7200" dirty="0" smtClean="0">
                <a:solidFill>
                  <a:srgbClr val="C00000"/>
                </a:solidFill>
                <a:latin typeface="Georgia" panose="02040502050405020303" pitchFamily="18" charset="0"/>
              </a:rPr>
              <a:t>высшей </a:t>
            </a:r>
            <a:r>
              <a:rPr lang="ru-RU" sz="7200" dirty="0">
                <a:solidFill>
                  <a:srgbClr val="C00000"/>
                </a:solidFill>
                <a:latin typeface="Georgia" panose="02040502050405020303" pitchFamily="18" charset="0"/>
              </a:rPr>
              <a:t>квалификационной категории, </a:t>
            </a:r>
            <a:r>
              <a:rPr lang="ru-RU" sz="7200" dirty="0" smtClean="0">
                <a:solidFill>
                  <a:srgbClr val="C00000"/>
                </a:solidFill>
                <a:latin typeface="Georgia" panose="02040502050405020303" pitchFamily="18" charset="0"/>
              </a:rPr>
              <a:t> МОУ </a:t>
            </a:r>
            <a:r>
              <a:rPr lang="ru-RU" sz="7200" dirty="0">
                <a:solidFill>
                  <a:srgbClr val="C00000"/>
                </a:solidFill>
                <a:latin typeface="Georgia" panose="02040502050405020303" pitchFamily="18" charset="0"/>
              </a:rPr>
              <a:t>«С(К)ОШИ №4» </a:t>
            </a:r>
            <a:r>
              <a:rPr lang="ru-RU" sz="7200" dirty="0" smtClean="0">
                <a:solidFill>
                  <a:srgbClr val="C00000"/>
                </a:solidFill>
                <a:latin typeface="Georgia" panose="02040502050405020303" pitchFamily="18" charset="0"/>
              </a:rPr>
              <a:t>города </a:t>
            </a:r>
            <a:r>
              <a:rPr lang="ru-RU" sz="7200" dirty="0">
                <a:solidFill>
                  <a:srgbClr val="C00000"/>
                </a:solidFill>
                <a:latin typeface="Georgia" panose="02040502050405020303" pitchFamily="18" charset="0"/>
              </a:rPr>
              <a:t>Магнитогорска, </a:t>
            </a:r>
            <a:r>
              <a:rPr lang="ru-RU" sz="7200" dirty="0" smtClean="0">
                <a:solidFill>
                  <a:srgbClr val="C00000"/>
                </a:solidFill>
                <a:latin typeface="Georgia" panose="02040502050405020303" pitchFamily="18" charset="0"/>
              </a:rPr>
              <a:t>Челябинской области, 2014 год</a:t>
            </a:r>
            <a:endParaRPr lang="ru-RU" sz="7200" dirty="0">
              <a:solidFill>
                <a:srgbClr val="C00000"/>
              </a:solidFill>
              <a:latin typeface="Georgia" panose="02040502050405020303" pitchFamily="18" charset="0"/>
            </a:endParaRPr>
          </a:p>
          <a:p>
            <a:endParaRPr lang="ru-RU" dirty="0"/>
          </a:p>
        </p:txBody>
      </p:sp>
      <p:pic>
        <p:nvPicPr>
          <p:cNvPr id="1028" name="Picture 4" descr="C:\Users\user\Downloads\yemblema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64904"/>
            <a:ext cx="3672408" cy="32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Шимпанзе</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3995936" y="1628800"/>
            <a:ext cx="4690864" cy="4752528"/>
          </a:xfrm>
        </p:spPr>
        <p:txBody>
          <a:bodyPr>
            <a:normAutofit fontScale="70000" lnSpcReduction="20000"/>
          </a:bodyPr>
          <a:lstStyle/>
          <a:p>
            <a:pPr marL="0" indent="0">
              <a:buNone/>
            </a:pPr>
            <a:r>
              <a:rPr lang="ru-RU" i="1" dirty="0">
                <a:solidFill>
                  <a:srgbClr val="C00000"/>
                </a:solidFill>
                <a:latin typeface="Georgia" panose="02040502050405020303" pitchFamily="18" charset="0"/>
              </a:rPr>
              <a:t>Исследователи Колумбийского университета пришли к выводу в том, что </a:t>
            </a:r>
            <a:r>
              <a:rPr lang="ru-RU" b="1" i="1" dirty="0">
                <a:solidFill>
                  <a:srgbClr val="C00000"/>
                </a:solidFill>
                <a:latin typeface="Georgia" panose="02040502050405020303" pitchFamily="18" charset="0"/>
              </a:rPr>
              <a:t>шимпанзе</a:t>
            </a:r>
            <a:r>
              <a:rPr lang="ru-RU" i="1" dirty="0">
                <a:solidFill>
                  <a:srgbClr val="C00000"/>
                </a:solidFill>
                <a:latin typeface="Georgia" panose="02040502050405020303" pitchFamily="18" charset="0"/>
              </a:rPr>
              <a:t> умеют считать до пяти. Так, например, обученный счету шимпанзе вынимает из коробки и даёт экспериментатору столько палочек, сколько тот просит. В коробке осталось четыре палочки. </a:t>
            </a:r>
          </a:p>
          <a:p>
            <a:pPr marL="0" indent="0">
              <a:buNone/>
            </a:pPr>
            <a:r>
              <a:rPr lang="ru-RU" i="1" dirty="0">
                <a:solidFill>
                  <a:srgbClr val="C00000"/>
                </a:solidFill>
                <a:latin typeface="Georgia" panose="02040502050405020303" pitchFamily="18" charset="0"/>
              </a:rPr>
              <a:t>Экспериментатор попросил пять. Подумав некоторое время, обезьянка ломает одну палочку  пополам и протягивает человеку пять палочек.</a:t>
            </a:r>
          </a:p>
          <a:p>
            <a:endParaRPr lang="ru-RU" dirty="0"/>
          </a:p>
        </p:txBody>
      </p:sp>
      <p:pic>
        <p:nvPicPr>
          <p:cNvPr id="8194" name="Picture 2" descr="C:\Users\user\Downloads\7iUPcuChx7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672407" cy="45091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7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Слоны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85000" lnSpcReduction="20000"/>
          </a:bodyPr>
          <a:lstStyle/>
          <a:p>
            <a:pPr marL="0" lvl="0" indent="0">
              <a:buNone/>
            </a:pPr>
            <a:r>
              <a:rPr lang="ru-RU" i="1" dirty="0">
                <a:solidFill>
                  <a:srgbClr val="C00000"/>
                </a:solidFill>
                <a:latin typeface="Georgia" panose="02040502050405020303" pitchFamily="18" charset="0"/>
                <a:ea typeface="Times New Roman" pitchFamily="18" charset="0"/>
                <a:cs typeface="Arial" pitchFamily="34" charset="0"/>
              </a:rPr>
              <a:t>Слоны умеют считать, утверждается в исследовании, доказывающем, что животные способны замечать разницу в количестве предметов в близких по числу объектов группах. Причем делают они это лучше, чем люди. </a:t>
            </a:r>
            <a:endParaRPr lang="ru-RU" sz="2800" i="1" dirty="0">
              <a:solidFill>
                <a:srgbClr val="C00000"/>
              </a:solidFill>
              <a:latin typeface="Georgia" panose="02040502050405020303" pitchFamily="18" charset="0"/>
              <a:cs typeface="Arial" pitchFamily="34" charset="0"/>
            </a:endParaRPr>
          </a:p>
          <a:p>
            <a:endParaRPr lang="ru-RU" dirty="0"/>
          </a:p>
        </p:txBody>
      </p:sp>
      <p:pic>
        <p:nvPicPr>
          <p:cNvPr id="9218" name="Picture 2" descr="C:\Users\user\Downloads\PicsDesktop.net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575" y="1700808"/>
            <a:ext cx="4170040" cy="45856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8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Саламандра</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77500" lnSpcReduction="20000"/>
          </a:bodyPr>
          <a:lstStyle/>
          <a:p>
            <a:pPr marL="0" indent="0">
              <a:buNone/>
            </a:pPr>
            <a:r>
              <a:rPr lang="ru-RU" i="1" dirty="0">
                <a:solidFill>
                  <a:srgbClr val="C00000"/>
                </a:solidFill>
                <a:latin typeface="Georgia" pitchFamily="18" charset="0"/>
              </a:rPr>
              <a:t>К списку животных, имеющих природные математические способности, добавились и </a:t>
            </a:r>
            <a:r>
              <a:rPr lang="ru-RU" b="1" i="1" dirty="0">
                <a:solidFill>
                  <a:srgbClr val="C00000"/>
                </a:solidFill>
                <a:latin typeface="Georgia" pitchFamily="18" charset="0"/>
              </a:rPr>
              <a:t>саламандры.</a:t>
            </a:r>
            <a:r>
              <a:rPr lang="ru-RU" i="1" dirty="0">
                <a:solidFill>
                  <a:srgbClr val="C00000"/>
                </a:solidFill>
                <a:latin typeface="Georgia" pitchFamily="18" charset="0"/>
              </a:rPr>
              <a:t> Они активизируются, когда им предоставляют выбор между трубками, в одной из которых находится две фруктовых мушки, а в другой три, заползают туда, где их три. </a:t>
            </a:r>
          </a:p>
          <a:p>
            <a:endParaRPr lang="ru-RU" dirty="0"/>
          </a:p>
        </p:txBody>
      </p:sp>
      <p:pic>
        <p:nvPicPr>
          <p:cNvPr id="2050" name="Picture 2" descr="C:\Users\kab_30_1\Downloa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20786"/>
            <a:ext cx="4176464" cy="4068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1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a:solidFill>
                  <a:srgbClr val="C00000"/>
                </a:solidFill>
                <a:latin typeface="Georgia" panose="02040502050405020303" pitchFamily="18" charset="0"/>
              </a:rPr>
              <a:t>Л</a:t>
            </a:r>
            <a:r>
              <a:rPr lang="ru-RU" sz="3600" b="1" i="1" dirty="0" smtClean="0">
                <a:solidFill>
                  <a:srgbClr val="C00000"/>
                </a:solidFill>
                <a:latin typeface="Georgia" panose="02040502050405020303" pitchFamily="18" charset="0"/>
              </a:rPr>
              <a:t>ьвы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85000" lnSpcReduction="20000"/>
          </a:bodyPr>
          <a:lstStyle/>
          <a:p>
            <a:pPr marL="0" indent="0">
              <a:buNone/>
            </a:pPr>
            <a:r>
              <a:rPr lang="ru-RU" i="1" dirty="0">
                <a:solidFill>
                  <a:srgbClr val="BC1424"/>
                </a:solidFill>
                <a:latin typeface="Georgia" panose="02040502050405020303" pitchFamily="18" charset="0"/>
              </a:rPr>
              <a:t>Способность к счету есть и у </a:t>
            </a:r>
            <a:r>
              <a:rPr lang="ru-RU" i="1" dirty="0" smtClean="0">
                <a:solidFill>
                  <a:srgbClr val="BC1424"/>
                </a:solidFill>
                <a:latin typeface="Georgia" panose="02040502050405020303" pitchFamily="18" charset="0"/>
              </a:rPr>
              <a:t>львов. </a:t>
            </a:r>
            <a:r>
              <a:rPr lang="ru-RU" i="1" dirty="0">
                <a:solidFill>
                  <a:srgbClr val="BC1424"/>
                </a:solidFill>
                <a:latin typeface="Georgia" panose="02040502050405020303" pitchFamily="18" charset="0"/>
              </a:rPr>
              <a:t>Когда группа львов слышит рев приближающегося вожака, ему на встречу всегда выходит две самки. Если слышится рев двух самцов, то на встречу высылают уже четырех львиц.</a:t>
            </a:r>
          </a:p>
          <a:p>
            <a:endParaRPr lang="ru-RU" dirty="0"/>
          </a:p>
        </p:txBody>
      </p:sp>
      <p:pic>
        <p:nvPicPr>
          <p:cNvPr id="3074" name="Picture 2" descr="C:\Users\user\Downloads\mota_ru_1070125-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628800"/>
            <a:ext cx="4283968" cy="41536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4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C00000"/>
                </a:solidFill>
                <a:latin typeface="Georgia" panose="02040502050405020303" pitchFamily="18" charset="0"/>
              </a:rPr>
              <a:t>Лошадь</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179512" y="1052737"/>
            <a:ext cx="8856984" cy="3528391"/>
          </a:xfrm>
        </p:spPr>
        <p:txBody>
          <a:bodyPr>
            <a:noAutofit/>
          </a:bodyPr>
          <a:lstStyle/>
          <a:p>
            <a:pPr marL="0" indent="0">
              <a:buNone/>
            </a:pPr>
            <a:endParaRPr lang="ru-RU" sz="1800" i="1" dirty="0" smtClean="0">
              <a:solidFill>
                <a:srgbClr val="C00000"/>
              </a:solidFill>
              <a:latin typeface="Georgia" panose="02040502050405020303" pitchFamily="18" charset="0"/>
            </a:endParaRPr>
          </a:p>
          <a:p>
            <a:pPr marL="0" indent="0">
              <a:buNone/>
            </a:pPr>
            <a:r>
              <a:rPr lang="ru-RU" sz="1800" i="1" dirty="0" smtClean="0">
                <a:solidFill>
                  <a:srgbClr val="C00000"/>
                </a:solidFill>
                <a:latin typeface="Georgia" panose="02040502050405020303" pitchFamily="18" charset="0"/>
              </a:rPr>
              <a:t>А </a:t>
            </a:r>
            <a:r>
              <a:rPr lang="ru-RU" sz="1800" i="1" dirty="0">
                <a:solidFill>
                  <a:srgbClr val="C00000"/>
                </a:solidFill>
                <a:latin typeface="Georgia" panose="02040502050405020303" pitchFamily="18" charset="0"/>
              </a:rPr>
              <a:t>это уже не эксперимент - реальный случай из жизни. Случился он Тернополе. Жил-был дед и была него лошадь по имени Лада. Ежедневно запрягал дед Ладу в телегу и развозил на ней населению мешки с углем. Подъедет дед к загрузочной станции и ждет, пока ему восемь мешков угля не загрузят, а сам и не смотрит на грузчиков. Решили они его проучить, не доложили мешок. </a:t>
            </a:r>
          </a:p>
          <a:p>
            <a:pPr marL="0" indent="0">
              <a:buNone/>
            </a:pPr>
            <a:r>
              <a:rPr lang="ru-RU" sz="1800" i="1" dirty="0">
                <a:solidFill>
                  <a:srgbClr val="C00000"/>
                </a:solidFill>
                <a:latin typeface="Georgia" panose="02040502050405020303" pitchFamily="18" charset="0"/>
              </a:rPr>
              <a:t> «Трогай» - сказали они ему, а дед им: «Вы еще не весь уголь погрузили». Удивились грузчики: «А откуда ты знаешь, ты ведь не считал?». « А за меня моя </a:t>
            </a:r>
            <a:r>
              <a:rPr lang="ru-RU" sz="1800" i="1" dirty="0" err="1">
                <a:solidFill>
                  <a:srgbClr val="C00000"/>
                </a:solidFill>
                <a:latin typeface="Georgia" panose="02040502050405020303" pitchFamily="18" charset="0"/>
              </a:rPr>
              <a:t>лошадушка</a:t>
            </a:r>
            <a:r>
              <a:rPr lang="ru-RU" sz="1800" i="1" dirty="0">
                <a:solidFill>
                  <a:srgbClr val="C00000"/>
                </a:solidFill>
                <a:latin typeface="Georgia" panose="02040502050405020303" pitchFamily="18" charset="0"/>
              </a:rPr>
              <a:t> считает», - ответил дед. </a:t>
            </a:r>
            <a:r>
              <a:rPr lang="ru-RU" sz="1800" i="1" dirty="0" smtClean="0">
                <a:solidFill>
                  <a:srgbClr val="C00000"/>
                </a:solidFill>
                <a:latin typeface="Georgia" panose="02040502050405020303" pitchFamily="18" charset="0"/>
              </a:rPr>
              <a:t> И </a:t>
            </a:r>
            <a:r>
              <a:rPr lang="ru-RU" sz="1800" i="1" dirty="0">
                <a:solidFill>
                  <a:srgbClr val="C00000"/>
                </a:solidFill>
                <a:latin typeface="Georgia" panose="02040502050405020303" pitchFamily="18" charset="0"/>
              </a:rPr>
              <a:t>правда - лошадь каждый брошенный ей за спину в телегу мешок провожала взглядом. После восьмого мешка заржала и ударила копытом. И так повторялось каждый день. </a:t>
            </a:r>
          </a:p>
        </p:txBody>
      </p:sp>
      <p:pic>
        <p:nvPicPr>
          <p:cNvPr id="10242" name="Picture 2" descr="C:\Users\user\Downloads\12884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308" y="4653135"/>
            <a:ext cx="4081148" cy="2067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Собаки</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1"/>
            <a:ext cx="8640960" cy="2692895"/>
          </a:xfrm>
        </p:spPr>
        <p:txBody>
          <a:bodyPr>
            <a:normAutofit fontScale="32500" lnSpcReduction="20000"/>
          </a:bodyPr>
          <a:lstStyle/>
          <a:p>
            <a:pPr marL="0" indent="0">
              <a:buNone/>
            </a:pPr>
            <a:r>
              <a:rPr lang="ru-RU" sz="7000" i="1" dirty="0">
                <a:solidFill>
                  <a:srgbClr val="C00000"/>
                </a:solidFill>
                <a:latin typeface="Georgia" panose="02040502050405020303" pitchFamily="18" charset="0"/>
              </a:rPr>
              <a:t>В результате проведения множества </a:t>
            </a:r>
            <a:r>
              <a:rPr lang="ru-RU" sz="7000" i="1" dirty="0" smtClean="0">
                <a:solidFill>
                  <a:srgbClr val="C00000"/>
                </a:solidFill>
                <a:latin typeface="Georgia" panose="02040502050405020303" pitchFamily="18" charset="0"/>
              </a:rPr>
              <a:t>экспериментов </a:t>
            </a:r>
            <a:r>
              <a:rPr lang="ru-RU" sz="7000" i="1" dirty="0">
                <a:solidFill>
                  <a:srgbClr val="C00000"/>
                </a:solidFill>
                <a:latin typeface="Georgia" panose="02040502050405020303" pitchFamily="18" charset="0"/>
              </a:rPr>
              <a:t>ученые пришли к выводу, что умеют считать не только обезьяны, но и</a:t>
            </a:r>
            <a:r>
              <a:rPr lang="ru-RU" sz="7000" b="1" i="1" dirty="0">
                <a:solidFill>
                  <a:srgbClr val="C00000"/>
                </a:solidFill>
                <a:latin typeface="Georgia" panose="02040502050405020303" pitchFamily="18" charset="0"/>
              </a:rPr>
              <a:t> собаки. </a:t>
            </a:r>
            <a:r>
              <a:rPr lang="ru-RU" sz="7000" i="1" dirty="0">
                <a:solidFill>
                  <a:srgbClr val="C00000"/>
                </a:solidFill>
                <a:latin typeface="Georgia" panose="02040502050405020303" pitchFamily="18" charset="0"/>
              </a:rPr>
              <a:t>Этот факт путем научного эксперимента доказали бразильские ученые. Оказалось, что собаки способны определять количество предметов одной цепочки, где по порядковому номеру последнего объекта можно судить об общем количестве предметов.</a:t>
            </a:r>
            <a:r>
              <a:rPr lang="ru-RU" sz="5100" dirty="0">
                <a:latin typeface="Georgia" panose="02040502050405020303" pitchFamily="18" charset="0"/>
              </a:rPr>
              <a:t/>
            </a:r>
            <a:br>
              <a:rPr lang="ru-RU" sz="5100" dirty="0">
                <a:latin typeface="Georgia" panose="02040502050405020303" pitchFamily="18" charset="0"/>
              </a:rPr>
            </a:br>
            <a:r>
              <a:rPr lang="ru-RU" dirty="0"/>
              <a:t/>
            </a:r>
            <a:br>
              <a:rPr lang="ru-RU" dirty="0"/>
            </a:br>
            <a:endParaRPr lang="ru-RU" dirty="0"/>
          </a:p>
        </p:txBody>
      </p:sp>
      <p:pic>
        <p:nvPicPr>
          <p:cNvPr id="11266" name="Picture 2" descr="C:\Users\user\Downloads\Labrador (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712127"/>
            <a:ext cx="4572000" cy="2852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4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FF5D5D"/>
                </a:solidFill>
                <a:latin typeface="Georgia" pitchFamily="18" charset="0"/>
              </a:rPr>
              <a:t>Птицы</a:t>
            </a:r>
            <a:endParaRPr lang="ru-RU" sz="3600" b="1" i="1" dirty="0">
              <a:solidFill>
                <a:srgbClr val="FF5D5D"/>
              </a:solidFill>
              <a:latin typeface="Georgia" pitchFamily="18" charset="0"/>
            </a:endParaRPr>
          </a:p>
        </p:txBody>
      </p:sp>
      <p:pic>
        <p:nvPicPr>
          <p:cNvPr id="3074" name="Picture 2" descr="C:\Users\kab_30_1\Downloads\desktopwallpapers.org.ua-8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389792"/>
            <a:ext cx="3050185" cy="1895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kab_30_1\Download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916" y="3999394"/>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kab_30_1\Downloads\i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97" y="3933056"/>
            <a:ext cx="308610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kab_30_1\Downloads\i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916" y="1389792"/>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1268761"/>
            <a:ext cx="2304256" cy="4524315"/>
          </a:xfrm>
          <a:prstGeom prst="rect">
            <a:avLst/>
          </a:prstGeom>
        </p:spPr>
        <p:txBody>
          <a:bodyPr wrap="square">
            <a:spAutoFit/>
          </a:bodyPr>
          <a:lstStyle/>
          <a:p>
            <a:r>
              <a:rPr lang="ru-RU" i="1" dirty="0">
                <a:solidFill>
                  <a:srgbClr val="C00000"/>
                </a:solidFill>
                <a:latin typeface="Georgia" pitchFamily="18" charset="0"/>
              </a:rPr>
              <a:t>Все больше накапливается данных, доказывающих, что </a:t>
            </a:r>
            <a:r>
              <a:rPr lang="ru-RU" b="1" i="1" dirty="0">
                <a:solidFill>
                  <a:srgbClr val="C00000"/>
                </a:solidFill>
                <a:latin typeface="Georgia" pitchFamily="18" charset="0"/>
              </a:rPr>
              <a:t>птицы </a:t>
            </a:r>
            <a:r>
              <a:rPr lang="ru-RU" i="1" dirty="0">
                <a:solidFill>
                  <a:srgbClr val="C00000"/>
                </a:solidFill>
                <a:latin typeface="Georgia" pitchFamily="18" charset="0"/>
              </a:rPr>
              <a:t>до определенного предела способны считать. Были проведены тщательные эксперименты с полным исключением возможности присутствия человека.</a:t>
            </a:r>
          </a:p>
        </p:txBody>
      </p:sp>
    </p:spTree>
    <p:extLst>
      <p:ext uri="{BB962C8B-B14F-4D97-AF65-F5344CB8AC3E}">
        <p14:creationId xmlns:p14="http://schemas.microsoft.com/office/powerpoint/2010/main" val="319839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itchFamily="18" charset="0"/>
              </a:rPr>
              <a:t>Попугай и сойка</a:t>
            </a:r>
            <a:endParaRPr lang="ru-RU" sz="3600" b="1" i="1" dirty="0">
              <a:solidFill>
                <a:srgbClr val="C00000"/>
              </a:solidFill>
              <a:latin typeface="Georgia" pitchFamily="18" charset="0"/>
            </a:endParaRPr>
          </a:p>
        </p:txBody>
      </p:sp>
      <p:pic>
        <p:nvPicPr>
          <p:cNvPr id="4098" name="Picture 2" descr="C:\Users\kab_30_1\Downloads\i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3276600" cy="2024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kab_30_1\Downloads\_14183034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961" y="3461106"/>
            <a:ext cx="3715891"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148746"/>
            <a:ext cx="4608512" cy="3139321"/>
          </a:xfrm>
          <a:prstGeom prst="rect">
            <a:avLst/>
          </a:prstGeom>
        </p:spPr>
        <p:txBody>
          <a:bodyPr wrap="square">
            <a:spAutoFit/>
          </a:bodyPr>
          <a:lstStyle/>
          <a:p>
            <a:r>
              <a:rPr lang="ru-RU" i="1" dirty="0">
                <a:solidFill>
                  <a:srgbClr val="C00000"/>
                </a:solidFill>
                <a:latin typeface="Georgia" pitchFamily="18" charset="0"/>
              </a:rPr>
              <a:t>Исследователь Реми </a:t>
            </a:r>
            <a:r>
              <a:rPr lang="ru-RU" i="1" dirty="0" err="1">
                <a:solidFill>
                  <a:srgbClr val="C00000"/>
                </a:solidFill>
                <a:latin typeface="Georgia" pitchFamily="18" charset="0"/>
              </a:rPr>
              <a:t>Шовен</a:t>
            </a:r>
            <a:r>
              <a:rPr lang="ru-RU" i="1" dirty="0">
                <a:solidFill>
                  <a:srgbClr val="C00000"/>
                </a:solidFill>
                <a:latin typeface="Georgia" pitchFamily="18" charset="0"/>
              </a:rPr>
              <a:t> описывал эксперименты с </a:t>
            </a:r>
            <a:r>
              <a:rPr lang="ru-RU" b="1" i="1" dirty="0">
                <a:solidFill>
                  <a:srgbClr val="C00000"/>
                </a:solidFill>
                <a:latin typeface="Georgia" pitchFamily="18" charset="0"/>
              </a:rPr>
              <a:t>сойками, </a:t>
            </a:r>
            <a:r>
              <a:rPr lang="ru-RU" i="1" dirty="0">
                <a:solidFill>
                  <a:srgbClr val="C00000"/>
                </a:solidFill>
                <a:latin typeface="Georgia" pitchFamily="18" charset="0"/>
              </a:rPr>
              <a:t>которых научили считать. Эти птицы успешно справлялись с таким, например, сложным заданием. В ряд стояли коробочки с черными, белыми и зелеными крышками. Нужно было снять крышку и из черной коробочки съесть два зерна, из зеленой три, из белой четыре. Сойка шла, сдвигала крышечки, считала и ела. </a:t>
            </a:r>
          </a:p>
        </p:txBody>
      </p:sp>
      <p:sp>
        <p:nvSpPr>
          <p:cNvPr id="3" name="Прямоугольник 2"/>
          <p:cNvSpPr/>
          <p:nvPr/>
        </p:nvSpPr>
        <p:spPr>
          <a:xfrm>
            <a:off x="4139952" y="1124744"/>
            <a:ext cx="4675900" cy="2031325"/>
          </a:xfrm>
          <a:prstGeom prst="rect">
            <a:avLst/>
          </a:prstGeom>
        </p:spPr>
        <p:txBody>
          <a:bodyPr wrap="square">
            <a:spAutoFit/>
          </a:bodyPr>
          <a:lstStyle/>
          <a:p>
            <a:r>
              <a:rPr lang="ru-RU" i="1" dirty="0">
                <a:solidFill>
                  <a:srgbClr val="C00000"/>
                </a:solidFill>
                <a:latin typeface="Georgia" pitchFamily="18" charset="0"/>
              </a:rPr>
              <a:t> Американский зоолог </a:t>
            </a:r>
            <a:r>
              <a:rPr lang="ru-RU" i="1" dirty="0" err="1">
                <a:solidFill>
                  <a:srgbClr val="C00000"/>
                </a:solidFill>
                <a:latin typeface="Georgia" pitchFamily="18" charset="0"/>
              </a:rPr>
              <a:t>Ирэн</a:t>
            </a:r>
            <a:r>
              <a:rPr lang="ru-RU" i="1" dirty="0">
                <a:solidFill>
                  <a:srgbClr val="C00000"/>
                </a:solidFill>
                <a:latin typeface="Georgia" pitchFamily="18" charset="0"/>
              </a:rPr>
              <a:t> </a:t>
            </a:r>
            <a:r>
              <a:rPr lang="ru-RU" i="1" dirty="0" err="1">
                <a:solidFill>
                  <a:srgbClr val="C00000"/>
                </a:solidFill>
                <a:latin typeface="Georgia" pitchFamily="18" charset="0"/>
              </a:rPr>
              <a:t>Папперберг</a:t>
            </a:r>
            <a:r>
              <a:rPr lang="ru-RU" i="1" dirty="0">
                <a:solidFill>
                  <a:srgbClr val="C00000"/>
                </a:solidFill>
                <a:latin typeface="Georgia" pitchFamily="18" charset="0"/>
              </a:rPr>
              <a:t> из университета Аризоны всем знакомым показывал своего </a:t>
            </a:r>
            <a:r>
              <a:rPr lang="ru-RU" b="1" i="1" dirty="0">
                <a:solidFill>
                  <a:srgbClr val="C00000"/>
                </a:solidFill>
                <a:latin typeface="Georgia" pitchFamily="18" charset="0"/>
              </a:rPr>
              <a:t>попугая,</a:t>
            </a:r>
            <a:r>
              <a:rPr lang="ru-RU" i="1" dirty="0">
                <a:solidFill>
                  <a:srgbClr val="C00000"/>
                </a:solidFill>
                <a:latin typeface="Georgia" pitchFamily="18" charset="0"/>
              </a:rPr>
              <a:t> который умел считать до восьми. Попугай мог, посмотрев на рассыпанные перед ним синие и красные кубики, ответить, сколько синих.</a:t>
            </a:r>
          </a:p>
        </p:txBody>
      </p:sp>
    </p:spTree>
    <p:extLst>
      <p:ext uri="{BB962C8B-B14F-4D97-AF65-F5344CB8AC3E}">
        <p14:creationId xmlns:p14="http://schemas.microsoft.com/office/powerpoint/2010/main" val="4464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a:solidFill>
                  <a:srgbClr val="C00000"/>
                </a:solidFill>
                <a:latin typeface="Georgia" pitchFamily="18" charset="0"/>
              </a:rPr>
              <a:t>Г</a:t>
            </a:r>
            <a:r>
              <a:rPr lang="ru-RU" sz="3600" b="1" i="1" dirty="0" smtClean="0">
                <a:solidFill>
                  <a:srgbClr val="C00000"/>
                </a:solidFill>
                <a:latin typeface="Georgia" pitchFamily="18" charset="0"/>
              </a:rPr>
              <a:t>олубь</a:t>
            </a:r>
            <a:endParaRPr lang="ru-RU" sz="3600" b="1" i="1" dirty="0">
              <a:solidFill>
                <a:srgbClr val="C00000"/>
              </a:solidFill>
              <a:latin typeface="Georgia" pitchFamily="18" charset="0"/>
            </a:endParaRPr>
          </a:p>
        </p:txBody>
      </p:sp>
      <p:pic>
        <p:nvPicPr>
          <p:cNvPr id="5123" name="Picture 3" descr="C:\Users\kab_30_1\Downloads\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60040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484784"/>
            <a:ext cx="4968552" cy="4154984"/>
          </a:xfrm>
          <a:prstGeom prst="rect">
            <a:avLst/>
          </a:prstGeom>
        </p:spPr>
        <p:txBody>
          <a:bodyPr wrap="square">
            <a:spAutoFit/>
          </a:bodyPr>
          <a:lstStyle/>
          <a:p>
            <a:r>
              <a:rPr lang="ru-RU" sz="2400" i="1" dirty="0">
                <a:solidFill>
                  <a:srgbClr val="C00000"/>
                </a:solidFill>
                <a:latin typeface="Georgia" pitchFamily="18" charset="0"/>
              </a:rPr>
              <a:t>В одном из </a:t>
            </a:r>
            <a:r>
              <a:rPr lang="ru-RU" sz="2400" i="1" dirty="0" smtClean="0">
                <a:solidFill>
                  <a:srgbClr val="C00000"/>
                </a:solidFill>
                <a:latin typeface="Georgia" pitchFamily="18" charset="0"/>
              </a:rPr>
              <a:t>экспериментов </a:t>
            </a:r>
            <a:r>
              <a:rPr lang="ru-RU" sz="2400" b="1" i="1" dirty="0" smtClean="0">
                <a:solidFill>
                  <a:srgbClr val="C00000"/>
                </a:solidFill>
                <a:latin typeface="Georgia" pitchFamily="18" charset="0"/>
              </a:rPr>
              <a:t>голубю </a:t>
            </a:r>
            <a:r>
              <a:rPr lang="ru-RU" sz="2400" i="1" dirty="0">
                <a:solidFill>
                  <a:srgbClr val="C00000"/>
                </a:solidFill>
                <a:latin typeface="Georgia" pitchFamily="18" charset="0"/>
              </a:rPr>
              <a:t>предлагали еду по одному зернышку. Причем всякий раз после шести хороших зерен, ему предлагали седьмое, не пригодное в пищу. Через некоторое время голубь научился считать до шести, и когда ему клали седьмое зернышко, он даже отказывался пробовать его! </a:t>
            </a:r>
          </a:p>
        </p:txBody>
      </p:sp>
    </p:spTree>
    <p:extLst>
      <p:ext uri="{BB962C8B-B14F-4D97-AF65-F5344CB8AC3E}">
        <p14:creationId xmlns:p14="http://schemas.microsoft.com/office/powerpoint/2010/main" val="206463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 y="32097"/>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itchFamily="18" charset="0"/>
              </a:rPr>
              <a:t>Вороны</a:t>
            </a:r>
            <a:endParaRPr lang="ru-RU" sz="3600" b="1" i="1" dirty="0">
              <a:solidFill>
                <a:srgbClr val="C00000"/>
              </a:solidFill>
              <a:latin typeface="Georgia" pitchFamily="18" charset="0"/>
            </a:endParaRPr>
          </a:p>
        </p:txBody>
      </p:sp>
      <p:sp>
        <p:nvSpPr>
          <p:cNvPr id="5" name="Объект 4"/>
          <p:cNvSpPr>
            <a:spLocks noGrp="1"/>
          </p:cNvSpPr>
          <p:nvPr>
            <p:ph idx="1"/>
          </p:nvPr>
        </p:nvSpPr>
        <p:spPr>
          <a:xfrm>
            <a:off x="3851920" y="1600200"/>
            <a:ext cx="5274956" cy="4525963"/>
          </a:xfrm>
        </p:spPr>
        <p:txBody>
          <a:bodyPr>
            <a:normAutofit fontScale="40000" lnSpcReduction="20000"/>
          </a:bodyPr>
          <a:lstStyle/>
          <a:p>
            <a:pPr marL="0" indent="0" fontAlgn="base">
              <a:buNone/>
            </a:pPr>
            <a:r>
              <a:rPr lang="ru-RU" sz="3500" i="1" dirty="0">
                <a:solidFill>
                  <a:srgbClr val="C00000"/>
                </a:solidFill>
                <a:latin typeface="Georgia" pitchFamily="18" charset="0"/>
              </a:rPr>
              <a:t>Ученым удалось обнаружить  </a:t>
            </a:r>
            <a:r>
              <a:rPr lang="ru-RU" sz="3500" i="1" dirty="0" smtClean="0">
                <a:solidFill>
                  <a:srgbClr val="C00000"/>
                </a:solidFill>
                <a:latin typeface="Georgia" pitchFamily="18" charset="0"/>
              </a:rPr>
              <a:t>способность считать у </a:t>
            </a:r>
            <a:r>
              <a:rPr lang="ru-RU" sz="3500" i="1" dirty="0">
                <a:solidFill>
                  <a:srgbClr val="C00000"/>
                </a:solidFill>
                <a:latin typeface="Georgia" pitchFamily="18" charset="0"/>
              </a:rPr>
              <a:t>большеклювых </a:t>
            </a:r>
            <a:r>
              <a:rPr lang="ru-RU" sz="3500" i="1" dirty="0" smtClean="0">
                <a:solidFill>
                  <a:srgbClr val="C00000"/>
                </a:solidFill>
                <a:latin typeface="Georgia" pitchFamily="18" charset="0"/>
              </a:rPr>
              <a:t>ворон.  Эти птицы</a:t>
            </a:r>
            <a:r>
              <a:rPr lang="ru-RU" sz="3500" i="1" dirty="0">
                <a:solidFill>
                  <a:srgbClr val="C00000"/>
                </a:solidFill>
                <a:latin typeface="Georgia" pitchFamily="18" charset="0"/>
              </a:rPr>
              <a:t> смогли сопоставить числа и абстрактные символы, которые были нарисованы на контейнерах с едой.</a:t>
            </a:r>
          </a:p>
          <a:p>
            <a:pPr marL="0" indent="0" fontAlgn="base">
              <a:buNone/>
            </a:pPr>
            <a:r>
              <a:rPr lang="ru-RU" sz="3500" i="1" dirty="0">
                <a:solidFill>
                  <a:srgbClr val="C00000"/>
                </a:solidFill>
                <a:latin typeface="Georgia" pitchFamily="18" charset="0"/>
              </a:rPr>
              <a:t>Японские ученые решили испытать </a:t>
            </a:r>
            <a:r>
              <a:rPr lang="ru-RU" sz="3500" i="1" dirty="0" smtClean="0">
                <a:solidFill>
                  <a:srgbClr val="C00000"/>
                </a:solidFill>
                <a:latin typeface="Georgia" pitchFamily="18" charset="0"/>
              </a:rPr>
              <a:t>ворон</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на </a:t>
            </a:r>
            <a:r>
              <a:rPr lang="ru-RU" sz="3500" i="1" dirty="0">
                <a:solidFill>
                  <a:srgbClr val="C00000"/>
                </a:solidFill>
                <a:latin typeface="Georgia" pitchFamily="18" charset="0"/>
              </a:rPr>
              <a:t>математические способности, а если быть точнее, то они решили проверить, можно ли научить этих </a:t>
            </a:r>
            <a:r>
              <a:rPr lang="ru-RU" sz="3500" i="1" dirty="0" smtClean="0">
                <a:solidFill>
                  <a:srgbClr val="C00000"/>
                </a:solidFill>
                <a:latin typeface="Georgia" pitchFamily="18" charset="0"/>
              </a:rPr>
              <a:t>птиц</a:t>
            </a:r>
            <a:r>
              <a:rPr lang="ru-RU" sz="3500" i="1" dirty="0">
                <a:solidFill>
                  <a:srgbClr val="C00000"/>
                </a:solidFill>
                <a:latin typeface="Georgia" pitchFamily="18" charset="0"/>
              </a:rPr>
              <a:t> </a:t>
            </a:r>
            <a:r>
              <a:rPr lang="ru-RU" sz="3500" i="1" dirty="0" smtClean="0">
                <a:solidFill>
                  <a:srgbClr val="C00000"/>
                </a:solidFill>
                <a:latin typeface="Georgia" pitchFamily="18" charset="0"/>
              </a:rPr>
              <a:t>считать</a:t>
            </a:r>
            <a:r>
              <a:rPr lang="ru-RU" sz="3500" i="1" dirty="0">
                <a:solidFill>
                  <a:srgbClr val="C00000"/>
                </a:solidFill>
                <a:latin typeface="Georgia" pitchFamily="18" charset="0"/>
              </a:rPr>
              <a:t>. После проведенных экспериментов, исследователи были шокированы математическими способностями ворон. Суть эксперимента проста: ученые ставили любое число, которое соответствовало количеству еды. Затем </a:t>
            </a:r>
            <a:r>
              <a:rPr lang="ru-RU" sz="3500" i="1" dirty="0" smtClean="0">
                <a:solidFill>
                  <a:srgbClr val="C00000"/>
                </a:solidFill>
                <a:latin typeface="Georgia" pitchFamily="18" charset="0"/>
              </a:rPr>
              <a:t>зоологи</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должны </a:t>
            </a:r>
            <a:r>
              <a:rPr lang="ru-RU" sz="3500" i="1" dirty="0">
                <a:solidFill>
                  <a:srgbClr val="C00000"/>
                </a:solidFill>
                <a:latin typeface="Georgia" pitchFamily="18" charset="0"/>
              </a:rPr>
              <a:t>были проанализировать смогут ли </a:t>
            </a:r>
            <a:r>
              <a:rPr lang="ru-RU" sz="3500" i="1" dirty="0" smtClean="0">
                <a:solidFill>
                  <a:srgbClr val="C00000"/>
                </a:solidFill>
                <a:latin typeface="Georgia" pitchFamily="18" charset="0"/>
              </a:rPr>
              <a:t>птицы</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отличить </a:t>
            </a:r>
            <a:r>
              <a:rPr lang="ru-RU" sz="3500" i="1" dirty="0">
                <a:solidFill>
                  <a:srgbClr val="C00000"/>
                </a:solidFill>
                <a:latin typeface="Georgia" pitchFamily="18" charset="0"/>
              </a:rPr>
              <a:t>большее число от меньшего. Для осуществления эксперимента брали два контейнера. В один из этих контейнеров помещали еду и наклеивали на стенки цифры «2» и «5». В свою очередь </a:t>
            </a:r>
            <a:r>
              <a:rPr lang="ru-RU" sz="3500" i="1" dirty="0" smtClean="0">
                <a:solidFill>
                  <a:srgbClr val="C00000"/>
                </a:solidFill>
                <a:latin typeface="Georgia" pitchFamily="18" charset="0"/>
              </a:rPr>
              <a:t>вороны</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должны </a:t>
            </a:r>
            <a:r>
              <a:rPr lang="ru-RU" sz="3500" i="1" dirty="0">
                <a:solidFill>
                  <a:srgbClr val="C00000"/>
                </a:solidFill>
                <a:latin typeface="Georgia" pitchFamily="18" charset="0"/>
              </a:rPr>
              <a:t>были сделать правильный выбор.</a:t>
            </a:r>
          </a:p>
          <a:p>
            <a:pPr marL="0" indent="0" fontAlgn="base">
              <a:buNone/>
            </a:pPr>
            <a:r>
              <a:rPr lang="ru-RU" sz="3500" i="1" dirty="0">
                <a:solidFill>
                  <a:srgbClr val="C00000"/>
                </a:solidFill>
                <a:latin typeface="Georgia" pitchFamily="18" charset="0"/>
              </a:rPr>
              <a:t>С целью более точного определения способностей птиц, было проведено 20 опытов, из которых в 15-ти вороны делали правильный выбор, то есть выбирали контейнер с цифрой «5». Спустя некоторое время, </a:t>
            </a:r>
            <a:r>
              <a:rPr lang="ru-RU" sz="3500" i="1" dirty="0" smtClean="0">
                <a:solidFill>
                  <a:srgbClr val="C00000"/>
                </a:solidFill>
                <a:latin typeface="Georgia" pitchFamily="18" charset="0"/>
              </a:rPr>
              <a:t>зоологи</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меняли </a:t>
            </a:r>
            <a:r>
              <a:rPr lang="ru-RU" sz="3500" i="1" dirty="0">
                <a:solidFill>
                  <a:srgbClr val="C00000"/>
                </a:solidFill>
                <a:latin typeface="Georgia" pitchFamily="18" charset="0"/>
              </a:rPr>
              <a:t>цифры, добавляли разные абстрактные фигуры и символы. В результате каждого теста вороны делали правильной выбор.</a:t>
            </a:r>
          </a:p>
          <a:p>
            <a:endParaRPr lang="ru-RU" dirty="0"/>
          </a:p>
        </p:txBody>
      </p:sp>
      <p:pic>
        <p:nvPicPr>
          <p:cNvPr id="6146" name="Picture 2" descr="C:\Users\kab_30_1\Downloads\i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3672408" cy="435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6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1. Введение</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1"/>
            <a:ext cx="4320480" cy="4061048"/>
          </a:xfrm>
        </p:spPr>
        <p:txBody>
          <a:bodyPr>
            <a:normAutofit fontScale="92500" lnSpcReduction="20000"/>
          </a:bodyPr>
          <a:lstStyle/>
          <a:p>
            <a:pPr marL="0" indent="0">
              <a:buNone/>
            </a:pPr>
            <a:r>
              <a:rPr lang="ru-RU" sz="2100" b="1" i="1" dirty="0" smtClean="0">
                <a:solidFill>
                  <a:srgbClr val="C00000"/>
                </a:solidFill>
                <a:latin typeface="Georgia" panose="02040502050405020303" pitchFamily="18" charset="0"/>
              </a:rPr>
              <a:t>Актуальность:</a:t>
            </a:r>
            <a:endParaRPr lang="ru-RU" sz="2100" i="1" dirty="0">
              <a:solidFill>
                <a:srgbClr val="C00000"/>
              </a:solidFill>
              <a:latin typeface="Georgia" panose="02040502050405020303" pitchFamily="18" charset="0"/>
            </a:endParaRPr>
          </a:p>
          <a:p>
            <a:pPr marL="0" indent="0">
              <a:buNone/>
            </a:pPr>
            <a:r>
              <a:rPr lang="ru-RU" sz="2100" i="1" dirty="0">
                <a:solidFill>
                  <a:srgbClr val="C00000"/>
                </a:solidFill>
                <a:latin typeface="Georgia" panose="02040502050405020303" pitchFamily="18" charset="0"/>
              </a:rPr>
              <a:t>Удивителен и разнообразен животный мир. Каждый любознательный человек может открыть в нём для себя что – то новое и неизведанное. На одном из уроков </a:t>
            </a:r>
            <a:r>
              <a:rPr lang="ru-RU" sz="2100" i="1" dirty="0" smtClean="0">
                <a:solidFill>
                  <a:srgbClr val="C00000"/>
                </a:solidFill>
                <a:latin typeface="Georgia" panose="02040502050405020303" pitchFamily="18" charset="0"/>
              </a:rPr>
              <a:t>математики </a:t>
            </a:r>
            <a:r>
              <a:rPr lang="ru-RU" sz="2100" i="1" dirty="0">
                <a:solidFill>
                  <a:srgbClr val="C00000"/>
                </a:solidFill>
                <a:latin typeface="Georgia" panose="02040502050405020303" pitchFamily="18" charset="0"/>
              </a:rPr>
              <a:t>мы смотрели мультфильм, в котором рассказывалось о том, что козлёнок умел считать до 10. Тогда и возникло у большинства участников нашей группы желание выяснить, умеют ли на самом деле считать животные. Мы решили провести небольшое исследование. </a:t>
            </a:r>
          </a:p>
          <a:p>
            <a:endParaRPr lang="ru-RU" dirty="0"/>
          </a:p>
        </p:txBody>
      </p:sp>
      <p:pic>
        <p:nvPicPr>
          <p:cNvPr id="2051" name="Picture 3" descr="C:\Users\user\Downloads\0029-047--Pochemu-sovety-nazyvajutsja-vrednym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340768"/>
            <a:ext cx="439248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7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itchFamily="18" charset="0"/>
              </a:rPr>
              <a:t>Рыбы</a:t>
            </a:r>
            <a:endParaRPr lang="ru-RU" sz="3600" b="1" i="1" dirty="0">
              <a:solidFill>
                <a:srgbClr val="FF5D5D"/>
              </a:solidFill>
              <a:latin typeface="Georgia" pitchFamily="18" charset="0"/>
            </a:endParaRPr>
          </a:p>
        </p:txBody>
      </p:sp>
      <p:sp>
        <p:nvSpPr>
          <p:cNvPr id="5" name="Объект 4"/>
          <p:cNvSpPr>
            <a:spLocks noGrp="1"/>
          </p:cNvSpPr>
          <p:nvPr>
            <p:ph idx="1"/>
          </p:nvPr>
        </p:nvSpPr>
        <p:spPr>
          <a:xfrm>
            <a:off x="251520" y="1484784"/>
            <a:ext cx="4968552" cy="1944215"/>
          </a:xfrm>
        </p:spPr>
        <p:txBody>
          <a:bodyPr>
            <a:noAutofit/>
          </a:bodyPr>
          <a:lstStyle/>
          <a:p>
            <a:pPr marL="0" indent="0">
              <a:buNone/>
            </a:pPr>
            <a:r>
              <a:rPr lang="ru-RU" sz="1600" i="1" dirty="0" smtClean="0">
                <a:solidFill>
                  <a:srgbClr val="C00000"/>
                </a:solidFill>
                <a:latin typeface="Georgia" pitchFamily="18" charset="0"/>
              </a:rPr>
              <a:t>Итальянские учёные убедились, что умеют считать не только жители суши, но и жители подводного мира. </a:t>
            </a:r>
            <a:r>
              <a:rPr lang="ru-RU" sz="1600" i="1" dirty="0">
                <a:solidFill>
                  <a:srgbClr val="C00000"/>
                </a:solidFill>
                <a:latin typeface="Georgia" pitchFamily="18" charset="0"/>
              </a:rPr>
              <a:t>В частности сотрудник одного университета, который принял участие в уникальном эксперименте. В ходе которого удалось выяснить, что рыбы действительно умеют считать. Правда всего до четырех, но факт остается фактом.</a:t>
            </a:r>
          </a:p>
        </p:txBody>
      </p:sp>
      <p:pic>
        <p:nvPicPr>
          <p:cNvPr id="7170" name="Picture 2" descr="C:\Users\kab_30_1\Downloads\i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03240"/>
            <a:ext cx="3384376" cy="27679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ab_30_1\Downloads\user7365_pic2644_12369428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20300"/>
            <a:ext cx="3440049" cy="26868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3933056"/>
            <a:ext cx="5040560" cy="2062103"/>
          </a:xfrm>
          <a:prstGeom prst="rect">
            <a:avLst/>
          </a:prstGeom>
        </p:spPr>
        <p:txBody>
          <a:bodyPr wrap="square">
            <a:spAutoFit/>
          </a:bodyPr>
          <a:lstStyle/>
          <a:p>
            <a:r>
              <a:rPr lang="ru-RU" sz="1600" i="1" dirty="0">
                <a:solidFill>
                  <a:srgbClr val="C00000"/>
                </a:solidFill>
                <a:latin typeface="Georgia" pitchFamily="18" charset="0"/>
              </a:rPr>
              <a:t> Плюс ко всему рыбы могут отличить числа, если их пропорция равняется 2:1. То есть, самка будет различать стайки из 16 и 8 рыб. При этом если их будет 12 и 8, различить их она не сумеет. Потому что пропорция будет 3:2. Правда, рыбы могут безошибочно считать только до четырех, свыше этого у них идет понятие "много".</a:t>
            </a:r>
          </a:p>
        </p:txBody>
      </p:sp>
    </p:spTree>
    <p:extLst>
      <p:ext uri="{BB962C8B-B14F-4D97-AF65-F5344CB8AC3E}">
        <p14:creationId xmlns:p14="http://schemas.microsoft.com/office/powerpoint/2010/main" val="312405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anose="02040502050405020303" pitchFamily="18" charset="0"/>
              </a:rPr>
              <a:t>Насекомые</a:t>
            </a:r>
            <a:endParaRPr lang="ru-RU" sz="3600" b="1" i="1" dirty="0">
              <a:solidFill>
                <a:srgbClr val="FF5D5D"/>
              </a:solidFill>
              <a:latin typeface="Georgia" panose="02040502050405020303" pitchFamily="18" charset="0"/>
            </a:endParaRPr>
          </a:p>
        </p:txBody>
      </p:sp>
      <p:sp>
        <p:nvSpPr>
          <p:cNvPr id="5" name="Объект 4"/>
          <p:cNvSpPr>
            <a:spLocks noGrp="1"/>
          </p:cNvSpPr>
          <p:nvPr>
            <p:ph idx="1"/>
          </p:nvPr>
        </p:nvSpPr>
        <p:spPr/>
        <p:txBody>
          <a:bodyPr/>
          <a:lstStyle/>
          <a:p>
            <a:endParaRPr lang="ru-RU" dirty="0"/>
          </a:p>
        </p:txBody>
      </p:sp>
      <p:pic>
        <p:nvPicPr>
          <p:cNvPr id="2" name="Picture 2" descr="C:\Users\user\Downloads\pchel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4824536"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user\Downloads\ognennue-myravi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645024"/>
            <a:ext cx="4608512" cy="3024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922114"/>
          </a:xfrm>
        </p:spPr>
        <p:txBody>
          <a:bodyPr/>
          <a:lstStyle/>
          <a:p>
            <a:r>
              <a:rPr lang="ru-RU" b="1" i="1" dirty="0" smtClean="0">
                <a:solidFill>
                  <a:srgbClr val="BC1424"/>
                </a:solidFill>
                <a:latin typeface="Georgia" panose="02040502050405020303" pitchFamily="18" charset="0"/>
              </a:rPr>
              <a:t>Пчёлы</a:t>
            </a:r>
            <a:endParaRPr lang="ru-RU" b="1" i="1" dirty="0">
              <a:solidFill>
                <a:srgbClr val="BC1424"/>
              </a:solidFill>
              <a:latin typeface="Georgia" panose="02040502050405020303" pitchFamily="18" charset="0"/>
            </a:endParaRPr>
          </a:p>
        </p:txBody>
      </p:sp>
      <p:pic>
        <p:nvPicPr>
          <p:cNvPr id="6" name="Picture 2" descr="C:\Users\Таму\Desktop\скачанные файлы (1).jpg"/>
          <p:cNvPicPr>
            <a:picLocks noGrp="1" noChangeAspect="1" noChangeArrowheads="1"/>
          </p:cNvPicPr>
          <p:nvPr>
            <p:ph idx="4294967295"/>
          </p:nvPr>
        </p:nvPicPr>
        <p:blipFill>
          <a:blip r:embed="rId3"/>
          <a:srcRect/>
          <a:stretch>
            <a:fillRect/>
          </a:stretch>
        </p:blipFill>
        <p:spPr bwMode="auto">
          <a:xfrm>
            <a:off x="377191" y="1382509"/>
            <a:ext cx="4464050" cy="3230563"/>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4860032" y="972885"/>
            <a:ext cx="3888432" cy="3970318"/>
          </a:xfrm>
          <a:prstGeom prst="rect">
            <a:avLst/>
          </a:prstGeom>
        </p:spPr>
        <p:txBody>
          <a:bodyPr wrap="square">
            <a:spAutoFit/>
          </a:bodyPr>
          <a:lstStyle/>
          <a:p>
            <a:r>
              <a:rPr lang="ru-RU" i="1" dirty="0">
                <a:solidFill>
                  <a:srgbClr val="BC1424"/>
                </a:solidFill>
                <a:latin typeface="Georgia" panose="02040502050405020303" pitchFamily="18" charset="0"/>
                <a:cs typeface="Times New Roman" pitchFamily="18" charset="0"/>
              </a:rPr>
              <a:t> Пчелам подсчет количества лепестков может помочь различать цветы. Изучение пчел подтвердило, что они действительно умеют «считать», во всяком случае, до четырех. Сборщиц меда учили брать корм из стеклянной кормушки, которую ставили на нарисованный треугольник. В кормушку такой же формы, поставленную на четырехугольник, наливали воду. </a:t>
            </a:r>
            <a:endParaRPr lang="ru-RU" i="1" dirty="0" smtClean="0">
              <a:solidFill>
                <a:srgbClr val="BC1424"/>
              </a:solidFill>
              <a:latin typeface="Georgia" panose="02040502050405020303" pitchFamily="18" charset="0"/>
              <a:cs typeface="Times New Roman" pitchFamily="18" charset="0"/>
            </a:endParaRPr>
          </a:p>
          <a:p>
            <a:endParaRPr lang="ru-RU" i="1" dirty="0">
              <a:solidFill>
                <a:srgbClr val="BC1424"/>
              </a:solidFill>
              <a:latin typeface="Georgia" panose="02040502050405020303" pitchFamily="18" charset="0"/>
            </a:endParaRPr>
          </a:p>
        </p:txBody>
      </p:sp>
      <p:sp>
        <p:nvSpPr>
          <p:cNvPr id="3" name="Прямоугольник 2"/>
          <p:cNvSpPr/>
          <p:nvPr/>
        </p:nvSpPr>
        <p:spPr>
          <a:xfrm>
            <a:off x="323528" y="3789041"/>
            <a:ext cx="8424936" cy="2308324"/>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i="1" dirty="0" smtClean="0">
                <a:solidFill>
                  <a:srgbClr val="BC1424"/>
                </a:solidFill>
                <a:latin typeface="Georgia" panose="02040502050405020303" pitchFamily="18" charset="0"/>
                <a:cs typeface="Times New Roman" pitchFamily="18" charset="0"/>
              </a:rPr>
              <a:t>Размер </a:t>
            </a:r>
            <a:r>
              <a:rPr lang="ru-RU" i="1" dirty="0">
                <a:solidFill>
                  <a:srgbClr val="BC1424"/>
                </a:solidFill>
                <a:latin typeface="Georgia" panose="02040502050405020303" pitchFamily="18" charset="0"/>
                <a:cs typeface="Times New Roman" pitchFamily="18" charset="0"/>
              </a:rPr>
              <a:t>и форму фигур постоянно меняли. Скоро пчелы научились узнавать любой треугольник: простой равнобедренный, равносторонний и треугольник, все стороны и углы которого значительно отличались друг от друга, а следовательно, научились у нарисованных фигур считать углы или стороны. </a:t>
            </a:r>
            <a:endParaRPr lang="ru-RU" i="1" dirty="0">
              <a:solidFill>
                <a:srgbClr val="BC1424"/>
              </a:solidFill>
              <a:latin typeface="Georgia" panose="02040502050405020303" pitchFamily="18" charset="0"/>
            </a:endParaRPr>
          </a:p>
        </p:txBody>
      </p:sp>
    </p:spTree>
    <p:extLst>
      <p:ext uri="{BB962C8B-B14F-4D97-AF65-F5344CB8AC3E}">
        <p14:creationId xmlns:p14="http://schemas.microsoft.com/office/powerpoint/2010/main" val="294053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 y="2759"/>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46105"/>
            <a:ext cx="8229600" cy="1143000"/>
          </a:xfrm>
        </p:spPr>
        <p:txBody>
          <a:bodyPr>
            <a:normAutofit/>
          </a:bodyPr>
          <a:lstStyle/>
          <a:p>
            <a:r>
              <a:rPr lang="ru-RU" sz="3600" b="1" i="1" dirty="0" smtClean="0">
                <a:solidFill>
                  <a:srgbClr val="BC1424"/>
                </a:solidFill>
                <a:latin typeface="Georgia" panose="02040502050405020303" pitchFamily="18" charset="0"/>
              </a:rPr>
              <a:t>Муравьи</a:t>
            </a:r>
            <a:endParaRPr lang="ru-RU" sz="3600" b="1" i="1" dirty="0">
              <a:solidFill>
                <a:srgbClr val="BC1424"/>
              </a:solidFill>
              <a:latin typeface="Georgia" panose="02040502050405020303" pitchFamily="18" charset="0"/>
            </a:endParaRPr>
          </a:p>
        </p:txBody>
      </p:sp>
      <p:sp>
        <p:nvSpPr>
          <p:cNvPr id="5" name="Объект 4"/>
          <p:cNvSpPr>
            <a:spLocks noGrp="1"/>
          </p:cNvSpPr>
          <p:nvPr>
            <p:ph idx="1"/>
          </p:nvPr>
        </p:nvSpPr>
        <p:spPr>
          <a:xfrm>
            <a:off x="179512" y="1124745"/>
            <a:ext cx="4680520" cy="5328591"/>
          </a:xfrm>
        </p:spPr>
        <p:txBody>
          <a:bodyPr>
            <a:normAutofit fontScale="25000" lnSpcReduction="20000"/>
          </a:bodyPr>
          <a:lstStyle/>
          <a:p>
            <a:pPr marL="0" lvl="0" indent="0">
              <a:buNone/>
            </a:pPr>
            <a:r>
              <a:rPr lang="ru-RU" sz="7200" i="1" dirty="0" smtClean="0">
                <a:solidFill>
                  <a:srgbClr val="BC1424"/>
                </a:solidFill>
                <a:latin typeface="Georgia" panose="02040502050405020303" pitchFamily="18" charset="0"/>
                <a:ea typeface="Times New Roman" pitchFamily="18" charset="0"/>
                <a:cs typeface="Arial" pitchFamily="34" charset="0"/>
              </a:rPr>
              <a:t>С</a:t>
            </a:r>
            <a:r>
              <a:rPr lang="ru-RU" sz="7200" i="1" dirty="0" smtClean="0">
                <a:solidFill>
                  <a:srgbClr val="BC1424"/>
                </a:solidFill>
                <a:latin typeface="Georgia" panose="02040502050405020303" pitchFamily="18" charset="0"/>
                <a:ea typeface="Times New Roman" pitchFamily="18" charset="0"/>
                <a:cs typeface="Tahoma" pitchFamily="34" charset="0"/>
              </a:rPr>
              <a:t>читать </a:t>
            </a:r>
            <a:r>
              <a:rPr lang="ru-RU" sz="7200" i="1" dirty="0">
                <a:solidFill>
                  <a:srgbClr val="BC1424"/>
                </a:solidFill>
                <a:latin typeface="Georgia" panose="02040502050405020303" pitchFamily="18" charset="0"/>
                <a:ea typeface="Times New Roman" pitchFamily="18" charset="0"/>
                <a:cs typeface="Tahoma" pitchFamily="34" charset="0"/>
              </a:rPr>
              <a:t>могут даже маленькие муравьи.</a:t>
            </a:r>
            <a:endParaRPr lang="ru-RU" sz="7200" i="1" dirty="0">
              <a:solidFill>
                <a:srgbClr val="BC1424"/>
              </a:solidFill>
              <a:latin typeface="Georgia" panose="02040502050405020303" pitchFamily="18" charset="0"/>
              <a:cs typeface="Arial" pitchFamily="34" charset="0"/>
            </a:endParaRPr>
          </a:p>
          <a:p>
            <a:pPr marL="0" lvl="0" indent="0">
              <a:buNone/>
            </a:pPr>
            <a:r>
              <a:rPr lang="ru-RU" sz="7200" i="1" dirty="0">
                <a:solidFill>
                  <a:srgbClr val="BC1424"/>
                </a:solidFill>
                <a:latin typeface="Georgia" panose="02040502050405020303" pitchFamily="18" charset="0"/>
                <a:ea typeface="Times New Roman" pitchFamily="18" charset="0"/>
                <a:cs typeface="Arial" pitchFamily="34" charset="0"/>
              </a:rPr>
              <a:t>Однажды на лесной поляне исследователи рядом с муравейником положили кусочек пищи, разделив его на три неравные части. Сначала эту добычу увидал один муравей, он обошел все три куска, как бы измеряя их, а затем уполз в муравейник. Вскоре к каждому кусочку из муравейника приползли три группы муравьев, причем к каждому кусочку пошла определенная группа. В одной было 25 муравьев, в другой - 44, в третьей - 89. Эти числа четко соответствовали соотношению веса добычи. Случайность? Вряд ли. Это муравей-разведчик смог не просто рассказать о своей находке, но и произвести точные расчеты необходимой рабочей муравьиной силы.</a:t>
            </a:r>
            <a:endParaRPr lang="ru-RU" sz="7200" i="1" dirty="0">
              <a:solidFill>
                <a:srgbClr val="BC1424"/>
              </a:solidFill>
              <a:latin typeface="Georgia" panose="02040502050405020303" pitchFamily="18" charset="0"/>
              <a:cs typeface="Arial" pitchFamily="34" charset="0"/>
            </a:endParaRPr>
          </a:p>
          <a:p>
            <a:pPr marL="0" indent="0">
              <a:buNone/>
            </a:pPr>
            <a:endParaRPr lang="ru-RU" dirty="0"/>
          </a:p>
        </p:txBody>
      </p:sp>
      <p:pic>
        <p:nvPicPr>
          <p:cNvPr id="2050" name="Picture 2" descr="C:\Users\user\Downloads\kartinki24_insects_ants_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62" y="1586482"/>
            <a:ext cx="3907110" cy="4074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7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BC1424"/>
                </a:solidFill>
                <a:latin typeface="Georgia" panose="02040502050405020303" pitchFamily="18" charset="0"/>
              </a:rPr>
              <a:t>Выводы</a:t>
            </a:r>
            <a:endParaRPr lang="ru-RU" sz="3600" b="1" i="1" dirty="0">
              <a:solidFill>
                <a:srgbClr val="BC1424"/>
              </a:solidFill>
              <a:latin typeface="Georgia" panose="02040502050405020303" pitchFamily="18" charset="0"/>
            </a:endParaRPr>
          </a:p>
        </p:txBody>
      </p:sp>
      <p:pic>
        <p:nvPicPr>
          <p:cNvPr id="4098" name="Picture 2" descr="C:\Users\user\Downloads\131599_html_m655c16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05" y="1556792"/>
            <a:ext cx="3429165" cy="337513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4931922"/>
            <a:ext cx="4176464" cy="1910029"/>
          </a:xfrm>
        </p:spPr>
      </p:pic>
      <p:sp>
        <p:nvSpPr>
          <p:cNvPr id="9" name="Прямоугольник 8"/>
          <p:cNvSpPr/>
          <p:nvPr/>
        </p:nvSpPr>
        <p:spPr>
          <a:xfrm>
            <a:off x="3347864" y="1340769"/>
            <a:ext cx="5688632" cy="3785652"/>
          </a:xfrm>
          <a:prstGeom prst="rect">
            <a:avLst/>
          </a:prstGeom>
        </p:spPr>
        <p:txBody>
          <a:bodyPr wrap="square">
            <a:spAutoFit/>
          </a:bodyPr>
          <a:lstStyle/>
          <a:p>
            <a:r>
              <a:rPr lang="ru-RU" dirty="0"/>
              <a:t> </a:t>
            </a:r>
            <a:r>
              <a:rPr lang="ru-RU" sz="2000" i="1" dirty="0">
                <a:solidFill>
                  <a:srgbClr val="BC1424"/>
                </a:solidFill>
                <a:latin typeface="Georgia" panose="02040502050405020303" pitchFamily="18" charset="0"/>
              </a:rPr>
              <a:t>Работа над  этим проектом позволила </a:t>
            </a:r>
            <a:r>
              <a:rPr lang="ru-RU" sz="2000" i="1" dirty="0" smtClean="0">
                <a:solidFill>
                  <a:srgbClr val="BC1424"/>
                </a:solidFill>
                <a:latin typeface="Georgia" panose="02040502050405020303" pitchFamily="18" charset="0"/>
              </a:rPr>
              <a:t>нам </a:t>
            </a:r>
            <a:r>
              <a:rPr lang="ru-RU" sz="2000" i="1" dirty="0">
                <a:solidFill>
                  <a:srgbClr val="BC1424"/>
                </a:solidFill>
                <a:latin typeface="Georgia" panose="02040502050405020303" pitchFamily="18" charset="0"/>
              </a:rPr>
              <a:t>узнать об </a:t>
            </a:r>
            <a:r>
              <a:rPr lang="ru-RU" sz="2000" i="1" dirty="0" smtClean="0">
                <a:solidFill>
                  <a:srgbClr val="BC1424"/>
                </a:solidFill>
                <a:latin typeface="Georgia" panose="02040502050405020303" pitchFamily="18" charset="0"/>
              </a:rPr>
              <a:t>удивительной способности считать, еще </a:t>
            </a:r>
            <a:r>
              <a:rPr lang="ru-RU" sz="2000" i="1" dirty="0">
                <a:solidFill>
                  <a:srgbClr val="BC1424"/>
                </a:solidFill>
                <a:latin typeface="Georgia" panose="02040502050405020303" pitchFamily="18" charset="0"/>
              </a:rPr>
              <a:t>раз задуматься над тем, как мало мы о них знаем.</a:t>
            </a:r>
          </a:p>
          <a:p>
            <a:r>
              <a:rPr lang="ru-RU" sz="2000" i="1" dirty="0">
                <a:solidFill>
                  <a:srgbClr val="BC1424"/>
                </a:solidFill>
                <a:latin typeface="Georgia" panose="02040502050405020303" pitchFamily="18" charset="0"/>
              </a:rPr>
              <a:t>  Почему же не все животные склонны к счету? </a:t>
            </a:r>
            <a:r>
              <a:rPr lang="ru-RU" sz="2000" i="1" dirty="0" smtClean="0">
                <a:solidFill>
                  <a:srgbClr val="BC1424"/>
                </a:solidFill>
                <a:latin typeface="Georgia" panose="02040502050405020303" pitchFamily="18" charset="0"/>
              </a:rPr>
              <a:t>Наверное потому, что </a:t>
            </a:r>
            <a:r>
              <a:rPr lang="ru-RU" sz="2000" i="1" dirty="0">
                <a:solidFill>
                  <a:srgbClr val="BC1424"/>
                </a:solidFill>
                <a:latin typeface="Georgia" panose="02040502050405020303" pitchFamily="18" charset="0"/>
              </a:rPr>
              <a:t>они тоже как люди, одним дан дар, а другим нет. </a:t>
            </a:r>
            <a:endParaRPr lang="ru-RU" sz="2000" i="1" dirty="0" smtClean="0">
              <a:solidFill>
                <a:srgbClr val="BC1424"/>
              </a:solidFill>
              <a:latin typeface="Georgia" panose="02040502050405020303" pitchFamily="18" charset="0"/>
            </a:endParaRPr>
          </a:p>
          <a:p>
            <a:r>
              <a:rPr lang="ru-RU" sz="2000" i="1" dirty="0" smtClean="0">
                <a:solidFill>
                  <a:srgbClr val="BC1424"/>
                </a:solidFill>
                <a:latin typeface="Georgia" panose="02040502050405020303" pitchFamily="18" charset="0"/>
              </a:rPr>
              <a:t>Но </a:t>
            </a:r>
            <a:r>
              <a:rPr lang="ru-RU" sz="2000" i="1" dirty="0">
                <a:solidFill>
                  <a:srgbClr val="BC1424"/>
                </a:solidFill>
                <a:latin typeface="Georgia" panose="02040502050405020303" pitchFamily="18" charset="0"/>
              </a:rPr>
              <a:t>ученые уверены: способность к счету есть у тех животных, у которых хорошо развита нервная система. То есть у тех представителей, для которых это могло дать преимущества при выживании.</a:t>
            </a:r>
          </a:p>
        </p:txBody>
      </p:sp>
    </p:spTree>
    <p:extLst>
      <p:ext uri="{BB962C8B-B14F-4D97-AF65-F5344CB8AC3E}">
        <p14:creationId xmlns:p14="http://schemas.microsoft.com/office/powerpoint/2010/main" val="19138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3" y="362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BC1424"/>
                </a:solidFill>
                <a:latin typeface="Georgia" panose="02040502050405020303" pitchFamily="18" charset="0"/>
              </a:rPr>
              <a:t>Выводы</a:t>
            </a:r>
            <a:endParaRPr lang="ru-RU" sz="3600" b="1" i="1" dirty="0">
              <a:solidFill>
                <a:srgbClr val="BC1424"/>
              </a:solidFill>
              <a:latin typeface="Georgia" panose="02040502050405020303" pitchFamily="18" charset="0"/>
            </a:endParaRPr>
          </a:p>
        </p:txBody>
      </p:sp>
      <p:pic>
        <p:nvPicPr>
          <p:cNvPr id="4098" name="Picture 2" descr="C:\Users\user\Downloads\131599_html_m655c16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05" y="1556792"/>
            <a:ext cx="3429165" cy="337513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99792" y="4583162"/>
            <a:ext cx="4176464" cy="1910029"/>
          </a:xfrm>
        </p:spPr>
      </p:pic>
      <p:sp>
        <p:nvSpPr>
          <p:cNvPr id="9" name="Прямоугольник 8"/>
          <p:cNvSpPr/>
          <p:nvPr/>
        </p:nvSpPr>
        <p:spPr>
          <a:xfrm>
            <a:off x="3347864" y="1340769"/>
            <a:ext cx="5688632" cy="369332"/>
          </a:xfrm>
          <a:prstGeom prst="rect">
            <a:avLst/>
          </a:prstGeom>
        </p:spPr>
        <p:txBody>
          <a:bodyPr wrap="square">
            <a:spAutoFit/>
          </a:bodyPr>
          <a:lstStyle/>
          <a:p>
            <a:r>
              <a:rPr lang="ru-RU" dirty="0"/>
              <a:t> </a:t>
            </a:r>
            <a:endParaRPr lang="ru-RU" sz="2000" i="1" dirty="0">
              <a:solidFill>
                <a:srgbClr val="BC1424"/>
              </a:solidFill>
              <a:latin typeface="Georgia" panose="02040502050405020303" pitchFamily="18" charset="0"/>
            </a:endParaRPr>
          </a:p>
        </p:txBody>
      </p:sp>
      <p:sp>
        <p:nvSpPr>
          <p:cNvPr id="2" name="Прямоугольник 1"/>
          <p:cNvSpPr/>
          <p:nvPr/>
        </p:nvSpPr>
        <p:spPr>
          <a:xfrm>
            <a:off x="3491880" y="1710101"/>
            <a:ext cx="5256584" cy="2862322"/>
          </a:xfrm>
          <a:prstGeom prst="rect">
            <a:avLst/>
          </a:prstGeom>
        </p:spPr>
        <p:txBody>
          <a:bodyPr wrap="square">
            <a:spAutoFit/>
          </a:bodyPr>
          <a:lstStyle/>
          <a:p>
            <a:r>
              <a:rPr lang="ru-RU" sz="2000" i="1" dirty="0">
                <a:solidFill>
                  <a:srgbClr val="BC1424"/>
                </a:solidFill>
                <a:latin typeface="Georgia" panose="02040502050405020303" pitchFamily="18" charset="0"/>
              </a:rPr>
              <a:t> Вот такими чудесными способностями обладают жители окружающего нас с вами мира. На самом деле животные умеют не только считать, но даже петь, танцевать, разговаривать и смеяться. Многого о них мы еще не знаем, но ученые не устают ставить эксперименты и информировать нас о своих результатах.</a:t>
            </a:r>
          </a:p>
        </p:txBody>
      </p:sp>
    </p:spTree>
    <p:extLst>
      <p:ext uri="{BB962C8B-B14F-4D97-AF65-F5344CB8AC3E}">
        <p14:creationId xmlns:p14="http://schemas.microsoft.com/office/powerpoint/2010/main" val="24748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b="1" i="1" dirty="0" smtClean="0">
                <a:solidFill>
                  <a:srgbClr val="BC1424"/>
                </a:solidFill>
                <a:latin typeface="Georgia" panose="02040502050405020303" pitchFamily="18" charset="0"/>
              </a:rPr>
              <a:t>Спасибо за внимание!</a:t>
            </a:r>
            <a:endParaRPr lang="ru-RU" b="1" i="1" dirty="0">
              <a:solidFill>
                <a:srgbClr val="BC1424"/>
              </a:solidFill>
              <a:latin typeface="Georgia" panose="02040502050405020303" pitchFamily="18" charset="0"/>
            </a:endParaRPr>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6851" y="1268760"/>
            <a:ext cx="5319485" cy="3240361"/>
          </a:xfrm>
        </p:spPr>
      </p:pic>
      <p:pic>
        <p:nvPicPr>
          <p:cNvPr id="5124" name="Picture 4" descr="C:\Users\user\Downloads\22b43390431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250368"/>
            <a:ext cx="7920880" cy="256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8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Источники</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p:txBody>
          <a:bodyPr>
            <a:normAutofit fontScale="62500" lnSpcReduction="20000"/>
          </a:bodyPr>
          <a:lstStyle/>
          <a:p>
            <a:pPr marL="0" indent="0" algn="just">
              <a:lnSpc>
                <a:spcPct val="80000"/>
              </a:lnSpc>
              <a:buFontTx/>
              <a:buNone/>
            </a:pPr>
            <a:r>
              <a:rPr lang="ru-RU" dirty="0"/>
              <a:t> </a:t>
            </a:r>
            <a:r>
              <a:rPr lang="ru-RU" i="1" dirty="0">
                <a:solidFill>
                  <a:srgbClr val="BC1424"/>
                </a:solidFill>
                <a:latin typeface="Georgia" panose="02040502050405020303" pitchFamily="18" charset="0"/>
              </a:rPr>
              <a:t>1. </a:t>
            </a:r>
            <a:r>
              <a:rPr lang="ru-RU" i="1" dirty="0" err="1">
                <a:solidFill>
                  <a:srgbClr val="BC1424"/>
                </a:solidFill>
                <a:latin typeface="Georgia" panose="02040502050405020303" pitchFamily="18" charset="0"/>
              </a:rPr>
              <a:t>М.Гарднер</a:t>
            </a:r>
            <a:r>
              <a:rPr lang="ru-RU" i="1" dirty="0">
                <a:solidFill>
                  <a:srgbClr val="BC1424"/>
                </a:solidFill>
                <a:latin typeface="Georgia" panose="02040502050405020303" pitchFamily="18" charset="0"/>
              </a:rPr>
              <a:t>  «Математические чудеса и тайны»</a:t>
            </a:r>
          </a:p>
          <a:p>
            <a:pPr marL="0" indent="0" algn="just">
              <a:lnSpc>
                <a:spcPct val="80000"/>
              </a:lnSpc>
              <a:buFontTx/>
              <a:buNone/>
            </a:pPr>
            <a:r>
              <a:rPr lang="ru-RU" i="1" dirty="0">
                <a:solidFill>
                  <a:srgbClr val="BC1424"/>
                </a:solidFill>
                <a:latin typeface="Georgia" panose="02040502050405020303" pitchFamily="18" charset="0"/>
              </a:rPr>
              <a:t>«Наука» 1978 г.</a:t>
            </a:r>
          </a:p>
          <a:p>
            <a:pPr marL="0" indent="0" algn="just">
              <a:lnSpc>
                <a:spcPct val="80000"/>
              </a:lnSpc>
              <a:buFontTx/>
              <a:buNone/>
            </a:pPr>
            <a:r>
              <a:rPr lang="ru-RU" i="1" dirty="0">
                <a:solidFill>
                  <a:srgbClr val="BC1424"/>
                </a:solidFill>
                <a:latin typeface="Georgia" panose="02040502050405020303" pitchFamily="18" charset="0"/>
              </a:rPr>
              <a:t>2. Энциклопедия для детей 2001г.</a:t>
            </a:r>
          </a:p>
          <a:p>
            <a:pPr marL="0" indent="0" algn="just">
              <a:lnSpc>
                <a:spcPct val="80000"/>
              </a:lnSpc>
              <a:buFontTx/>
              <a:buNone/>
            </a:pPr>
            <a:r>
              <a:rPr lang="ru-RU" b="1" i="1" dirty="0">
                <a:solidFill>
                  <a:srgbClr val="BC1424"/>
                </a:solidFill>
                <a:latin typeface="Georgia" panose="02040502050405020303" pitchFamily="18" charset="0"/>
              </a:rPr>
              <a:t>Материалы сайтов</a:t>
            </a:r>
            <a:r>
              <a:rPr lang="ru-RU" b="1" i="1" dirty="0" smtClean="0">
                <a:solidFill>
                  <a:srgbClr val="BC1424"/>
                </a:solidFill>
                <a:latin typeface="Georgia" panose="02040502050405020303" pitchFamily="18" charset="0"/>
              </a:rPr>
              <a:t>:</a:t>
            </a:r>
            <a:endParaRPr lang="ru-RU" b="1" dirty="0" smtClean="0"/>
          </a:p>
          <a:p>
            <a:pPr marL="0" indent="0">
              <a:buNone/>
            </a:pPr>
            <a:r>
              <a:rPr lang="ru-RU" dirty="0" smtClean="0">
                <a:hlinkClick r:id="rId3"/>
              </a:rPr>
              <a:t>http</a:t>
            </a:r>
            <a:r>
              <a:rPr lang="ru-RU" dirty="0">
                <a:hlinkClick r:id="rId3"/>
              </a:rPr>
              <a:t>://shkolazhizni.ru/animal/articles/5580</a:t>
            </a:r>
            <a:r>
              <a:rPr lang="ru-RU" dirty="0" smtClean="0">
                <a:hlinkClick r:id="rId3"/>
              </a:rPr>
              <a:t>/</a:t>
            </a:r>
            <a:endParaRPr lang="ru-RU" dirty="0" smtClean="0"/>
          </a:p>
          <a:p>
            <a:pPr marL="0" indent="0">
              <a:buNone/>
            </a:pPr>
            <a:r>
              <a:rPr lang="en-US" dirty="0">
                <a:hlinkClick r:id="rId4"/>
              </a:rPr>
              <a:t>http://</a:t>
            </a:r>
            <a:r>
              <a:rPr lang="en-US" dirty="0" smtClean="0">
                <a:hlinkClick r:id="rId4"/>
              </a:rPr>
              <a:t>sbio.info/news/newsbiol/neuzheli_vorony_umejut_s</a:t>
            </a:r>
            <a:endParaRPr lang="ru-RU" dirty="0" smtClean="0"/>
          </a:p>
          <a:p>
            <a:pPr marL="0" indent="0">
              <a:buNone/>
            </a:pPr>
            <a:r>
              <a:rPr lang="ru-RU" u="sng" dirty="0">
                <a:hlinkClick r:id="rId5"/>
              </a:rPr>
              <a:t>http://begin-online.ru/news/Vorony-umejut-schitat-v-ume</a:t>
            </a:r>
            <a:endParaRPr lang="ru-RU" dirty="0"/>
          </a:p>
          <a:p>
            <a:pPr marL="0" indent="0">
              <a:buNone/>
            </a:pPr>
            <a:r>
              <a:rPr lang="ru-RU" u="sng" dirty="0">
                <a:hlinkClick r:id="rId6"/>
              </a:rPr>
              <a:t>http://encyclopedia.dljatebja.ru/Mir_zhivotnyh/Umejut_li_zhivotnye_schitat</a:t>
            </a:r>
            <a:r>
              <a:rPr lang="ru-RU" dirty="0" smtClean="0"/>
              <a:t>'.</a:t>
            </a:r>
            <a:endParaRPr lang="ru-RU" dirty="0"/>
          </a:p>
          <a:p>
            <a:pPr marL="0" indent="0">
              <a:buNone/>
            </a:pPr>
            <a:r>
              <a:rPr lang="ru-RU" u="sng" dirty="0" smtClean="0">
                <a:hlinkClick r:id="rId7"/>
              </a:rPr>
              <a:t>http</a:t>
            </a:r>
            <a:r>
              <a:rPr lang="ru-RU" u="sng" dirty="0">
                <a:hlinkClick r:id="rId7"/>
              </a:rPr>
              <a:t>://lifecity.com.ua/?id=3867&amp;l=knowledge&amp;mod=view</a:t>
            </a:r>
            <a:endParaRPr lang="ru-RU" dirty="0"/>
          </a:p>
          <a:p>
            <a:pPr marL="0" indent="0">
              <a:buNone/>
            </a:pPr>
            <a:r>
              <a:rPr lang="ru-RU" u="sng" dirty="0">
                <a:hlinkClick r:id="rId8"/>
              </a:rPr>
              <a:t>https://educontest.net/component/content/article/82-matan/74075-2015-06-21-14-30-19.html</a:t>
            </a:r>
            <a:endParaRPr lang="ru-RU" dirty="0"/>
          </a:p>
          <a:p>
            <a:pPr marL="0" indent="0">
              <a:buNone/>
            </a:pPr>
            <a:r>
              <a:rPr lang="ru-RU" u="sng" dirty="0">
                <a:hlinkClick r:id="rId9"/>
              </a:rPr>
              <a:t>eldanworld.ucoz.ru/</a:t>
            </a:r>
            <a:r>
              <a:rPr lang="ru-RU" u="sng" dirty="0" err="1">
                <a:hlinkClick r:id="rId9"/>
              </a:rPr>
              <a:t>publ</a:t>
            </a:r>
            <a:r>
              <a:rPr lang="ru-RU" u="sng" dirty="0">
                <a:hlinkClick r:id="rId9"/>
              </a:rPr>
              <a:t>/</a:t>
            </a:r>
            <a:r>
              <a:rPr lang="ru-RU" u="sng" dirty="0" err="1">
                <a:hlinkClick r:id="rId9"/>
              </a:rPr>
              <a:t>medvedi_baribaly_umejut_schitat</a:t>
            </a:r>
            <a:r>
              <a:rPr lang="ru-RU" u="sng" dirty="0">
                <a:hlinkClick r:id="rId9"/>
              </a:rPr>
              <a:t>/3-1-0-116</a:t>
            </a:r>
            <a:endParaRPr lang="ru-RU" dirty="0"/>
          </a:p>
          <a:p>
            <a:pPr marL="0" indent="0">
              <a:buNone/>
            </a:pPr>
            <a:r>
              <a:rPr lang="ru-RU" u="sng" dirty="0">
                <a:hlinkClick r:id="rId10"/>
              </a:rPr>
              <a:t>www.FacePla.net/</a:t>
            </a:r>
            <a:r>
              <a:rPr lang="ru-RU" u="sng" dirty="0" err="1">
                <a:hlinkClick r:id="rId10"/>
              </a:rPr>
              <a:t>www</a:t>
            </a:r>
            <a:r>
              <a:rPr lang="ru-RU" u="sng" dirty="0">
                <a:hlinkClick r:id="rId10"/>
              </a:rPr>
              <a:t>/</a:t>
            </a:r>
            <a:r>
              <a:rPr lang="ru-RU" u="sng" dirty="0" err="1">
                <a:hlinkClick r:id="rId10"/>
              </a:rPr>
              <a:t>facepla</a:t>
            </a:r>
            <a:r>
              <a:rPr lang="ru-RU" u="sng" dirty="0">
                <a:hlinkClick r:id="rId10"/>
              </a:rPr>
              <a:t>/</a:t>
            </a:r>
            <a:r>
              <a:rPr lang="ru-RU" u="sng" dirty="0" err="1">
                <a:hlinkClick r:id="rId10"/>
              </a:rPr>
              <a:t>www</a:t>
            </a:r>
            <a:r>
              <a:rPr lang="ru-RU" u="sng" dirty="0">
                <a:hlinkClick r:id="rId10"/>
              </a:rPr>
              <a:t>/</a:t>
            </a:r>
            <a:r>
              <a:rPr lang="ru-RU" u="sng" dirty="0" err="1">
                <a:hlinkClick r:id="rId10"/>
              </a:rPr>
              <a:t>www</a:t>
            </a:r>
            <a:r>
              <a:rPr lang="ru-RU" u="sng" dirty="0">
                <a:hlinkClick r:id="rId10"/>
              </a:rPr>
              <a:t>/</a:t>
            </a:r>
            <a:r>
              <a:rPr lang="ru-RU" u="sng" dirty="0" err="1">
                <a:hlinkClick r:id="rId10"/>
              </a:rPr>
              <a:t>facepla</a:t>
            </a:r>
            <a:r>
              <a:rPr lang="ru-RU" u="sng" dirty="0">
                <a:hlinkClick r:id="rId10"/>
              </a:rPr>
              <a:t>/</a:t>
            </a:r>
            <a:r>
              <a:rPr lang="ru-RU" u="sng" dirty="0" err="1">
                <a:hlinkClick r:id="rId10"/>
              </a:rPr>
              <a:t>www</a:t>
            </a:r>
            <a:r>
              <a:rPr lang="ru-RU" u="sng" dirty="0">
                <a:hlinkClick r:id="rId10"/>
              </a:rPr>
              <a:t>/</a:t>
            </a:r>
            <a:r>
              <a:rPr lang="ru-RU" u="sng" dirty="0" err="1">
                <a:hlinkClick r:id="rId10"/>
              </a:rPr>
              <a:t>th</a:t>
            </a:r>
            <a:r>
              <a:rPr lang="ru-RU" u="sng" dirty="0">
                <a:hlinkClick r:id="rId10"/>
              </a:rPr>
              <a:t>...s-</a:t>
            </a:r>
            <a:r>
              <a:rPr lang="ru-RU" u="sng" dirty="0" err="1">
                <a:hlinkClick r:id="rId10"/>
              </a:rPr>
              <a:t>mnu</a:t>
            </a:r>
            <a:r>
              <a:rPr lang="ru-RU" u="sng" dirty="0">
                <a:hlinkClick r:id="rId10"/>
              </a:rPr>
              <a:t>/2695-bear.html</a:t>
            </a:r>
            <a:endParaRPr lang="ru-RU" dirty="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296961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2. Гипотеза</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r>
              <a:rPr lang="ru-RU" sz="2800" i="1" dirty="0" smtClean="0">
                <a:solidFill>
                  <a:srgbClr val="C00000"/>
                </a:solidFill>
                <a:latin typeface="Georgia" panose="02040502050405020303" pitchFamily="18" charset="0"/>
              </a:rPr>
              <a:t>Просмотрев </a:t>
            </a:r>
            <a:r>
              <a:rPr lang="ru-RU" sz="2800" i="1" dirty="0">
                <a:solidFill>
                  <a:srgbClr val="C00000"/>
                </a:solidFill>
                <a:latin typeface="Georgia" panose="02040502050405020303" pitchFamily="18" charset="0"/>
              </a:rPr>
              <a:t>мультфильм о козлёнке, который умел считать и понаблюдав за животными в цирке, мы предположили, что животные умеют считать на самом деле.</a:t>
            </a:r>
          </a:p>
          <a:p>
            <a:endParaRPr lang="ru-RU" dirty="0"/>
          </a:p>
        </p:txBody>
      </p:sp>
      <p:pic>
        <p:nvPicPr>
          <p:cNvPr id="3074" name="Picture 2" descr="C:\Users\user\Downloads\умная_сова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94" y="3428999"/>
            <a:ext cx="6002265" cy="28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7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C00000"/>
                </a:solidFill>
                <a:latin typeface="Georgia" panose="02040502050405020303" pitchFamily="18" charset="0"/>
              </a:rPr>
              <a:t>3. Цель и задачи исследования</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196753"/>
            <a:ext cx="8784976" cy="4680519"/>
          </a:xfrm>
        </p:spPr>
        <p:txBody>
          <a:bodyPr>
            <a:normAutofit fontScale="70000" lnSpcReduction="20000"/>
          </a:bodyPr>
          <a:lstStyle/>
          <a:p>
            <a:r>
              <a:rPr lang="ru-RU" b="1" i="1" dirty="0">
                <a:solidFill>
                  <a:srgbClr val="C00000"/>
                </a:solidFill>
                <a:latin typeface="Georgia" panose="02040502050405020303" pitchFamily="18" charset="0"/>
              </a:rPr>
              <a:t>Цель проекта</a:t>
            </a:r>
            <a:r>
              <a:rPr lang="ru-RU" i="1" dirty="0">
                <a:solidFill>
                  <a:srgbClr val="C00000"/>
                </a:solidFill>
                <a:latin typeface="Georgia" panose="02040502050405020303" pitchFamily="18" charset="0"/>
              </a:rPr>
              <a:t>: На основе изучения материалов различных энциклопедий и источников сети Интернет узнать умеют ли животные считать.</a:t>
            </a:r>
          </a:p>
          <a:p>
            <a:r>
              <a:rPr lang="ru-RU" b="1" i="1" dirty="0">
                <a:solidFill>
                  <a:srgbClr val="C00000"/>
                </a:solidFill>
                <a:latin typeface="Georgia" panose="02040502050405020303" pitchFamily="18" charset="0"/>
              </a:rPr>
              <a:t>Задачи</a:t>
            </a:r>
            <a:r>
              <a:rPr lang="ru-RU" i="1" dirty="0">
                <a:solidFill>
                  <a:srgbClr val="C00000"/>
                </a:solidFill>
                <a:latin typeface="Georgia" panose="02040502050405020303" pitchFamily="18" charset="0"/>
              </a:rPr>
              <a:t> </a:t>
            </a:r>
            <a:r>
              <a:rPr lang="ru-RU" b="1" i="1" dirty="0">
                <a:solidFill>
                  <a:srgbClr val="C00000"/>
                </a:solidFill>
                <a:latin typeface="Georgia" panose="02040502050405020303" pitchFamily="18" charset="0"/>
              </a:rPr>
              <a:t>проекта</a:t>
            </a:r>
            <a:r>
              <a:rPr lang="ru-RU" i="1" dirty="0">
                <a:solidFill>
                  <a:srgbClr val="C00000"/>
                </a:solidFill>
                <a:latin typeface="Georgia" panose="02040502050405020303" pitchFamily="18" charset="0"/>
              </a:rPr>
              <a:t>:</a:t>
            </a:r>
          </a:p>
          <a:p>
            <a:r>
              <a:rPr lang="ru-RU" i="1" dirty="0">
                <a:solidFill>
                  <a:srgbClr val="C00000"/>
                </a:solidFill>
                <a:latin typeface="Georgia" panose="02040502050405020303" pitchFamily="18" charset="0"/>
              </a:rPr>
              <a:t>Выяснить, действительно ли животные умеют считать;</a:t>
            </a:r>
          </a:p>
          <a:p>
            <a:r>
              <a:rPr lang="ru-RU" i="1" dirty="0">
                <a:solidFill>
                  <a:srgbClr val="C00000"/>
                </a:solidFill>
                <a:latin typeface="Georgia" panose="02040502050405020303" pitchFamily="18" charset="0"/>
              </a:rPr>
              <a:t>Найти информацию об  экспериментах и опытов, которые проводились над животными для подтверждения нашего предположения, что животные тоже имеют математические способности.</a:t>
            </a:r>
          </a:p>
          <a:p>
            <a:r>
              <a:rPr lang="ru-RU" i="1" dirty="0">
                <a:solidFill>
                  <a:srgbClr val="C00000"/>
                </a:solidFill>
                <a:latin typeface="Georgia" panose="02040502050405020303" pitchFamily="18" charset="0"/>
              </a:rPr>
              <a:t>Познакомиться поближе с миром выбранных нами животных;</a:t>
            </a:r>
          </a:p>
          <a:p>
            <a:r>
              <a:rPr lang="ru-RU" i="1" dirty="0">
                <a:solidFill>
                  <a:srgbClr val="C00000"/>
                </a:solidFill>
                <a:latin typeface="Georgia" panose="02040502050405020303" pitchFamily="18" charset="0"/>
              </a:rPr>
              <a:t>Учится выделять главные факты по интересующей проблеме из источников и дополнительной литературы; </a:t>
            </a:r>
          </a:p>
          <a:p>
            <a:r>
              <a:rPr lang="ru-RU" i="1" dirty="0">
                <a:solidFill>
                  <a:srgbClr val="C00000"/>
                </a:solidFill>
                <a:latin typeface="Georgia" panose="02040502050405020303" pitchFamily="18" charset="0"/>
              </a:rPr>
              <a:t>Сделать вывод в процессе исследований и опытов по данной теме.</a:t>
            </a:r>
          </a:p>
          <a:p>
            <a:endParaRPr lang="ru-RU" dirty="0"/>
          </a:p>
        </p:txBody>
      </p:sp>
    </p:spTree>
    <p:extLst>
      <p:ext uri="{BB962C8B-B14F-4D97-AF65-F5344CB8AC3E}">
        <p14:creationId xmlns:p14="http://schemas.microsoft.com/office/powerpoint/2010/main" val="408160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994122"/>
          </a:xfrm>
        </p:spPr>
        <p:txBody>
          <a:bodyPr>
            <a:normAutofit fontScale="90000"/>
          </a:bodyPr>
          <a:lstStyle/>
          <a:p>
            <a:r>
              <a:rPr lang="ru-RU" sz="3600" b="1" i="1" dirty="0" smtClean="0">
                <a:solidFill>
                  <a:srgbClr val="C00000"/>
                </a:solidFill>
                <a:latin typeface="Georgia" panose="02040502050405020303" pitchFamily="18" charset="0"/>
              </a:rPr>
              <a:t>4. Методы исследования. Объект и предмет исследования</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0"/>
            <a:ext cx="5832648" cy="4525963"/>
          </a:xfrm>
        </p:spPr>
        <p:txBody>
          <a:bodyPr>
            <a:normAutofit/>
          </a:bodyPr>
          <a:lstStyle/>
          <a:p>
            <a:pPr marL="0" indent="0">
              <a:buNone/>
            </a:pPr>
            <a:r>
              <a:rPr lang="ru-RU" sz="2400" b="1" i="1" dirty="0">
                <a:solidFill>
                  <a:srgbClr val="C00000"/>
                </a:solidFill>
                <a:latin typeface="Georgia" panose="02040502050405020303" pitchFamily="18" charset="0"/>
              </a:rPr>
              <a:t>Методы исследования:</a:t>
            </a:r>
          </a:p>
          <a:p>
            <a:pPr marL="0" indent="0">
              <a:buNone/>
            </a:pPr>
            <a:r>
              <a:rPr lang="ru-RU" sz="2400" i="1" dirty="0" smtClean="0">
                <a:solidFill>
                  <a:srgbClr val="C00000"/>
                </a:solidFill>
                <a:latin typeface="Georgia" panose="02040502050405020303" pitchFamily="18" charset="0"/>
              </a:rPr>
              <a:t>• </a:t>
            </a:r>
            <a:r>
              <a:rPr lang="ru-RU" sz="2400" i="1" dirty="0">
                <a:solidFill>
                  <a:srgbClr val="C00000"/>
                </a:solidFill>
                <a:latin typeface="Georgia" panose="02040502050405020303" pitchFamily="18" charset="0"/>
              </a:rPr>
              <a:t>изучение литературы по данной теме, её анализ;</a:t>
            </a:r>
          </a:p>
          <a:p>
            <a:pPr marL="0" indent="0">
              <a:buNone/>
            </a:pPr>
            <a:r>
              <a:rPr lang="ru-RU" sz="2400" i="1" dirty="0" smtClean="0">
                <a:solidFill>
                  <a:srgbClr val="C00000"/>
                </a:solidFill>
                <a:latin typeface="Georgia" panose="02040502050405020303" pitchFamily="18" charset="0"/>
              </a:rPr>
              <a:t>• </a:t>
            </a:r>
            <a:r>
              <a:rPr lang="ru-RU" sz="2400" i="1" dirty="0">
                <a:solidFill>
                  <a:srgbClr val="C00000"/>
                </a:solidFill>
                <a:latin typeface="Georgia" panose="02040502050405020303" pitchFamily="18" charset="0"/>
              </a:rPr>
              <a:t>сбор информации у старших одноклассников, родителей.</a:t>
            </a:r>
          </a:p>
          <a:p>
            <a:pPr marL="0" indent="0">
              <a:buNone/>
            </a:pPr>
            <a:r>
              <a:rPr lang="ru-RU" sz="2400" b="1" i="1" dirty="0">
                <a:solidFill>
                  <a:srgbClr val="C00000"/>
                </a:solidFill>
                <a:latin typeface="Georgia" panose="02040502050405020303" pitchFamily="18" charset="0"/>
              </a:rPr>
              <a:t>Объект исследования: </a:t>
            </a:r>
            <a:r>
              <a:rPr lang="ru-RU" sz="2400" i="1" dirty="0" smtClean="0">
                <a:solidFill>
                  <a:srgbClr val="C00000"/>
                </a:solidFill>
                <a:latin typeface="Georgia" panose="02040502050405020303" pitchFamily="18" charset="0"/>
              </a:rPr>
              <a:t>математические </a:t>
            </a:r>
            <a:r>
              <a:rPr lang="ru-RU" sz="2400" i="1" dirty="0">
                <a:solidFill>
                  <a:srgbClr val="C00000"/>
                </a:solidFill>
                <a:latin typeface="Georgia" panose="02040502050405020303" pitchFamily="18" charset="0"/>
              </a:rPr>
              <a:t>склонности животных</a:t>
            </a:r>
            <a:r>
              <a:rPr lang="ru-RU" sz="2400" i="1" dirty="0" smtClean="0">
                <a:solidFill>
                  <a:srgbClr val="C00000"/>
                </a:solidFill>
                <a:latin typeface="Georgia" panose="02040502050405020303" pitchFamily="18" charset="0"/>
              </a:rPr>
              <a:t>.</a:t>
            </a:r>
            <a:endParaRPr lang="ru-RU" sz="2400" i="1" dirty="0">
              <a:solidFill>
                <a:srgbClr val="C00000"/>
              </a:solidFill>
              <a:latin typeface="Georgia" panose="02040502050405020303" pitchFamily="18" charset="0"/>
            </a:endParaRPr>
          </a:p>
          <a:p>
            <a:pPr marL="0" indent="0">
              <a:buNone/>
            </a:pPr>
            <a:r>
              <a:rPr lang="ru-RU" sz="2400" b="1" i="1" dirty="0">
                <a:solidFill>
                  <a:srgbClr val="C00000"/>
                </a:solidFill>
                <a:latin typeface="Georgia" panose="02040502050405020303" pitchFamily="18" charset="0"/>
              </a:rPr>
              <a:t>Предмет исследования: </a:t>
            </a:r>
            <a:r>
              <a:rPr lang="ru-RU" sz="2400" i="1" dirty="0">
                <a:solidFill>
                  <a:srgbClr val="C00000"/>
                </a:solidFill>
                <a:latin typeface="Georgia" panose="02040502050405020303" pitchFamily="18" charset="0"/>
              </a:rPr>
              <a:t>условия, в которых животные учатся считать.</a:t>
            </a:r>
          </a:p>
          <a:p>
            <a:endParaRPr lang="ru-RU" dirty="0"/>
          </a:p>
        </p:txBody>
      </p:sp>
      <p:pic>
        <p:nvPicPr>
          <p:cNvPr id="4098" name="Picture 2" descr="C:\Users\user\Downloads\Мудрейшина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636912"/>
            <a:ext cx="280831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3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5. План выполнения работы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0"/>
            <a:ext cx="5410944" cy="4493095"/>
          </a:xfrm>
        </p:spPr>
        <p:txBody>
          <a:bodyPr>
            <a:normAutofit fontScale="77500" lnSpcReduction="20000"/>
          </a:bodyPr>
          <a:lstStyle/>
          <a:p>
            <a:pPr lvl="0"/>
            <a:r>
              <a:rPr lang="ru-RU" sz="3000" i="1" dirty="0" smtClean="0">
                <a:solidFill>
                  <a:srgbClr val="C00000"/>
                </a:solidFill>
                <a:latin typeface="Georgia" panose="02040502050405020303" pitchFamily="18" charset="0"/>
              </a:rPr>
              <a:t>Выбрать </a:t>
            </a:r>
            <a:r>
              <a:rPr lang="ru-RU" sz="3000" i="1" dirty="0">
                <a:solidFill>
                  <a:srgbClr val="C00000"/>
                </a:solidFill>
                <a:latin typeface="Georgia" panose="02040502050405020303" pitchFamily="18" charset="0"/>
              </a:rPr>
              <a:t>одно из животных для изучения его математических способностей;</a:t>
            </a:r>
          </a:p>
          <a:p>
            <a:pPr lvl="0"/>
            <a:r>
              <a:rPr lang="ru-RU" sz="3000" i="1" dirty="0">
                <a:solidFill>
                  <a:srgbClr val="C00000"/>
                </a:solidFill>
                <a:latin typeface="Georgia" panose="02040502050405020303" pitchFamily="18" charset="0"/>
              </a:rPr>
              <a:t>Нарисовать рисунок животного</a:t>
            </a:r>
          </a:p>
          <a:p>
            <a:pPr lvl="0"/>
            <a:r>
              <a:rPr lang="ru-RU" sz="3000" i="1" dirty="0">
                <a:solidFill>
                  <a:srgbClr val="C00000"/>
                </a:solidFill>
                <a:latin typeface="Georgia" panose="02040502050405020303" pitchFamily="18" charset="0"/>
              </a:rPr>
              <a:t>Изучить эксперименты учёных России и других стран, которые изучали интеллект животного  и его математических способностей</a:t>
            </a:r>
          </a:p>
          <a:p>
            <a:pPr lvl="0"/>
            <a:r>
              <a:rPr lang="ru-RU" sz="3000" i="1" dirty="0">
                <a:solidFill>
                  <a:srgbClr val="C00000"/>
                </a:solidFill>
                <a:latin typeface="Georgia" panose="02040502050405020303" pitchFamily="18" charset="0"/>
              </a:rPr>
              <a:t>Составление конспекта о математических способностях выбранного животного;</a:t>
            </a:r>
          </a:p>
          <a:p>
            <a:pPr lvl="0"/>
            <a:r>
              <a:rPr lang="ru-RU" sz="3000" i="1" dirty="0">
                <a:solidFill>
                  <a:srgbClr val="C00000"/>
                </a:solidFill>
                <a:latin typeface="Georgia" panose="02040502050405020303" pitchFamily="18" charset="0"/>
              </a:rPr>
              <a:t>Сделать вывод.</a:t>
            </a:r>
          </a:p>
          <a:p>
            <a:endParaRPr lang="ru-RU" dirty="0"/>
          </a:p>
        </p:txBody>
      </p:sp>
      <p:pic>
        <p:nvPicPr>
          <p:cNvPr id="5122" name="Picture 2" descr="C:\Users\user\Downloads\scluuVziU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628800"/>
            <a:ext cx="3096344" cy="4320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6. Предполагаемый результат</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268760"/>
            <a:ext cx="8435280" cy="4857403"/>
          </a:xfrm>
        </p:spPr>
        <p:txBody>
          <a:bodyPr/>
          <a:lstStyle/>
          <a:p>
            <a:pPr marL="0" indent="0">
              <a:buNone/>
            </a:pPr>
            <a:r>
              <a:rPr lang="ru-RU" i="1" dirty="0" smtClean="0">
                <a:solidFill>
                  <a:srgbClr val="C00000"/>
                </a:solidFill>
                <a:latin typeface="Georgia" panose="02040502050405020303" pitchFamily="18" charset="0"/>
              </a:rPr>
              <a:t>Убедиться </a:t>
            </a:r>
            <a:r>
              <a:rPr lang="ru-RU" i="1" dirty="0">
                <a:solidFill>
                  <a:srgbClr val="C00000"/>
                </a:solidFill>
                <a:latin typeface="Georgia" panose="02040502050405020303" pitchFamily="18" charset="0"/>
              </a:rPr>
              <a:t>в том, что животные умеют считать</a:t>
            </a:r>
          </a:p>
          <a:p>
            <a:pPr marL="0" indent="0">
              <a:buNone/>
            </a:pPr>
            <a:r>
              <a:rPr lang="ru-RU" b="1" dirty="0"/>
              <a:t> </a:t>
            </a:r>
            <a:endParaRPr lang="ru-RU" dirty="0"/>
          </a:p>
          <a:p>
            <a:endParaRPr lang="ru-RU" dirty="0"/>
          </a:p>
        </p:txBody>
      </p:sp>
      <p:pic>
        <p:nvPicPr>
          <p:cNvPr id="6147" name="Picture 3" descr="C:\Users\user\Downloads\slid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56" y="2204864"/>
            <a:ext cx="6402288" cy="4081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anose="02040502050405020303" pitchFamily="18" charset="0"/>
              </a:rPr>
              <a:t>Дикие и домашние животные</a:t>
            </a:r>
            <a:endParaRPr lang="ru-RU" sz="3600" b="1" i="1" dirty="0">
              <a:solidFill>
                <a:srgbClr val="FF5D5D"/>
              </a:solidFill>
              <a:latin typeface="Georgia" panose="02040502050405020303" pitchFamily="18" charset="0"/>
            </a:endParaRPr>
          </a:p>
        </p:txBody>
      </p:sp>
      <p:sp>
        <p:nvSpPr>
          <p:cNvPr id="5" name="Объект 4"/>
          <p:cNvSpPr>
            <a:spLocks noGrp="1"/>
          </p:cNvSpPr>
          <p:nvPr>
            <p:ph idx="1"/>
          </p:nvPr>
        </p:nvSpPr>
        <p:spPr>
          <a:xfrm>
            <a:off x="457200" y="1268760"/>
            <a:ext cx="8435280" cy="4857403"/>
          </a:xfrm>
        </p:spPr>
        <p:txBody>
          <a:bodyPr/>
          <a:lstStyle/>
          <a:p>
            <a:pPr marL="0" indent="0">
              <a:buNone/>
            </a:pPr>
            <a:r>
              <a:rPr lang="ru-RU" b="1" dirty="0"/>
              <a:t> </a:t>
            </a:r>
            <a:endParaRPr lang="ru-RU" dirty="0"/>
          </a:p>
          <a:p>
            <a:endParaRPr lang="ru-RU" dirty="0"/>
          </a:p>
        </p:txBody>
      </p:sp>
      <p:pic>
        <p:nvPicPr>
          <p:cNvPr id="6" name="Picture 2" descr="C:\Users\Таму\Desktop\медв.png"/>
          <p:cNvPicPr>
            <a:picLocks noChangeAspect="1" noChangeArrowheads="1"/>
          </p:cNvPicPr>
          <p:nvPr/>
        </p:nvPicPr>
        <p:blipFill>
          <a:blip r:embed="rId3"/>
          <a:srcRect/>
          <a:stretch>
            <a:fillRect/>
          </a:stretch>
        </p:blipFill>
        <p:spPr bwMode="auto">
          <a:xfrm>
            <a:off x="251520" y="1418529"/>
            <a:ext cx="2808312" cy="2139083"/>
          </a:xfrm>
          <a:prstGeom prst="rect">
            <a:avLst/>
          </a:prstGeom>
          <a:noFill/>
        </p:spPr>
      </p:pic>
      <p:pic>
        <p:nvPicPr>
          <p:cNvPr id="7" name="Picture 2" descr="C:\Users\Таму\Desktop\скачанные файлы.jpg"/>
          <p:cNvPicPr>
            <a:picLocks noChangeAspect="1" noChangeArrowheads="1"/>
          </p:cNvPicPr>
          <p:nvPr/>
        </p:nvPicPr>
        <p:blipFill>
          <a:blip r:embed="rId4"/>
          <a:srcRect/>
          <a:stretch>
            <a:fillRect/>
          </a:stretch>
        </p:blipFill>
        <p:spPr bwMode="auto">
          <a:xfrm>
            <a:off x="3321743" y="1418529"/>
            <a:ext cx="2500514" cy="2139083"/>
          </a:xfrm>
          <a:prstGeom prst="rect">
            <a:avLst/>
          </a:prstGeom>
          <a:noFill/>
        </p:spPr>
      </p:pic>
      <p:pic>
        <p:nvPicPr>
          <p:cNvPr id="8" name="Picture 2"/>
          <p:cNvPicPr>
            <a:picLocks noChangeAspect="1" noChangeArrowheads="1"/>
          </p:cNvPicPr>
          <p:nvPr/>
        </p:nvPicPr>
        <p:blipFill>
          <a:blip r:embed="rId5"/>
          <a:srcRect/>
          <a:stretch>
            <a:fillRect/>
          </a:stretch>
        </p:blipFill>
        <p:spPr bwMode="auto">
          <a:xfrm>
            <a:off x="5940152" y="1397390"/>
            <a:ext cx="2808312" cy="2139083"/>
          </a:xfrm>
          <a:prstGeom prst="rect">
            <a:avLst/>
          </a:prstGeom>
          <a:noFill/>
          <a:ln w="9525">
            <a:noFill/>
            <a:miter lim="800000"/>
            <a:headEnd/>
            <a:tailEnd/>
          </a:ln>
          <a:effectLst/>
        </p:spPr>
      </p:pic>
      <p:pic>
        <p:nvPicPr>
          <p:cNvPr id="2" name="Picture 2" descr="C:\Users\kab_30_1\Download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17032"/>
            <a:ext cx="280831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b_30_1\Downloads\1271874815_2401880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3717032"/>
            <a:ext cx="26184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b_30_1\Downloads\7091303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7860" y="3717032"/>
            <a:ext cx="2492896" cy="20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a:solidFill>
                  <a:srgbClr val="C00000"/>
                </a:solidFill>
                <a:latin typeface="Georgia" panose="02040502050405020303" pitchFamily="18" charset="0"/>
              </a:rPr>
              <a:t>Барибал, или чёрный медведь</a:t>
            </a:r>
          </a:p>
        </p:txBody>
      </p:sp>
      <p:sp>
        <p:nvSpPr>
          <p:cNvPr id="2" name="Объект 1"/>
          <p:cNvSpPr>
            <a:spLocks noGrp="1"/>
          </p:cNvSpPr>
          <p:nvPr>
            <p:ph sz="half" idx="1"/>
          </p:nvPr>
        </p:nvSpPr>
        <p:spPr/>
        <p:txBody>
          <a:bodyPr>
            <a:normAutofit fontScale="85000" lnSpcReduction="10000"/>
          </a:bodyPr>
          <a:lstStyle/>
          <a:p>
            <a:endParaRPr lang="ru-RU" dirty="0"/>
          </a:p>
        </p:txBody>
      </p:sp>
      <p:sp>
        <p:nvSpPr>
          <p:cNvPr id="3" name="Объект 2"/>
          <p:cNvSpPr>
            <a:spLocks noGrp="1"/>
          </p:cNvSpPr>
          <p:nvPr>
            <p:ph sz="half" idx="2"/>
          </p:nvPr>
        </p:nvSpPr>
        <p:spPr/>
        <p:txBody>
          <a:bodyPr>
            <a:normAutofit fontScale="85000" lnSpcReduction="10000"/>
          </a:bodyPr>
          <a:lstStyle/>
          <a:p>
            <a:pPr marL="0" indent="0">
              <a:buNone/>
            </a:pPr>
            <a:r>
              <a:rPr lang="ru-RU" i="1" dirty="0">
                <a:solidFill>
                  <a:srgbClr val="C00000"/>
                </a:solidFill>
                <a:latin typeface="Georgia" panose="02040502050405020303" pitchFamily="18" charset="0"/>
              </a:rPr>
              <a:t>На медведя наука  долго не обращала внимания – ведь эти животные-одиночки являются обладателями вторым по величине мозгом после обезьян.  Американские медведи барибалы способны не только различать большие и меньшие количества, но и точное количество предметов.</a:t>
            </a:r>
          </a:p>
          <a:p>
            <a:endParaRPr lang="ru-RU" dirty="0"/>
          </a:p>
        </p:txBody>
      </p:sp>
      <p:pic>
        <p:nvPicPr>
          <p:cNvPr id="7170" name="Picture 2" descr="C:\Users\user\Downloads\barib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3888432" cy="42484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61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1427</Words>
  <Application>Microsoft Office PowerPoint</Application>
  <PresentationFormat>Экран (4:3)</PresentationFormat>
  <Paragraphs>97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Презентация к научно-исследовательский проекту по предмету математика на тему:  «Умеют ли животные считать?» </vt:lpstr>
      <vt:lpstr>1. Введение</vt:lpstr>
      <vt:lpstr>2. Гипотеза</vt:lpstr>
      <vt:lpstr>3. Цель и задачи исследования</vt:lpstr>
      <vt:lpstr>4. Методы исследования. Объект и предмет исследования</vt:lpstr>
      <vt:lpstr>5. План выполнения работы</vt:lpstr>
      <vt:lpstr>6. Предполагаемый результат</vt:lpstr>
      <vt:lpstr>Дикие и домашние животные</vt:lpstr>
      <vt:lpstr>Барибал, или чёрный медведь</vt:lpstr>
      <vt:lpstr>Шимпанзе</vt:lpstr>
      <vt:lpstr>Слоны</vt:lpstr>
      <vt:lpstr>Саламандра</vt:lpstr>
      <vt:lpstr>Львы</vt:lpstr>
      <vt:lpstr>Лошадь</vt:lpstr>
      <vt:lpstr>Собаки</vt:lpstr>
      <vt:lpstr>Птицы</vt:lpstr>
      <vt:lpstr>Попугай и сойка</vt:lpstr>
      <vt:lpstr>Голубь</vt:lpstr>
      <vt:lpstr>Вороны</vt:lpstr>
      <vt:lpstr>Рыбы</vt:lpstr>
      <vt:lpstr>Насекомые</vt:lpstr>
      <vt:lpstr>Пчёлы</vt:lpstr>
      <vt:lpstr>Муравьи</vt:lpstr>
      <vt:lpstr>Выводы</vt:lpstr>
      <vt:lpstr>Выводы</vt:lpstr>
      <vt:lpstr>Спасибо за внимание!</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Научно-исследовательский проект по предмету математика на тему:  «Умеют ли животные считать» </dc:title>
  <dc:creator>user</dc:creator>
  <cp:lastModifiedBy>user</cp:lastModifiedBy>
  <cp:revision>32</cp:revision>
  <dcterms:created xsi:type="dcterms:W3CDTF">2016-02-07T17:08:35Z</dcterms:created>
  <dcterms:modified xsi:type="dcterms:W3CDTF">2016-02-09T09:17:52Z</dcterms:modified>
</cp:coreProperties>
</file>