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Oswald" charset="0"/>
      <p:regular r:id="rId10"/>
      <p:bold r:id="rId11"/>
    </p:embeddedFont>
    <p:embeddedFont>
      <p:font typeface="Average" charset="0"/>
      <p:regular r:id="rId12"/>
    </p:embeddedFont>
    <p:embeddedFont>
      <p:font typeface="Calibri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5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099" cy="206999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55275"/>
            <a:ext cx="8520599" cy="1890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199" cy="861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‹#›</a:t>
            </a:fld>
            <a:endParaRPr lang="ru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pPr lvl="0">
                <a:spcBef>
                  <a:spcPts val="0"/>
                </a:spcBef>
                <a:buNone/>
              </a:pPr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ru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 dirty="0" smtClean="0"/>
              <a:t>Расстояние между точками</a:t>
            </a:r>
            <a:endParaRPr lang="ru" dirty="0"/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2071670" y="3000379"/>
            <a:ext cx="6807930" cy="1454446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algn="r"/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Работу выполнила:</a:t>
            </a:r>
          </a:p>
          <a:p>
            <a:pPr lvl="0" algn="r"/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Таратина Яна, </a:t>
            </a:r>
          </a:p>
          <a:p>
            <a:pPr lvl="0" algn="r"/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ученица 10 а класса МБОУ СШ №1 </a:t>
            </a:r>
            <a:endParaRPr lang="ru" sz="14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r"/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г</a:t>
            </a:r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 Архангельска Архангельской области</a:t>
            </a:r>
          </a:p>
          <a:p>
            <a:pPr lvl="0" algn="r"/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Руководитель: Куприянович Марина Олеговна, </a:t>
            </a:r>
            <a:endParaRPr lang="ru" sz="1400" dirty="0" smtClean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r"/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учитель </a:t>
            </a:r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математики высшей категории МБОУ СШ № </a:t>
            </a:r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  <a:p>
            <a:pPr lvl="0" algn="r"/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г. Архангельска Архангельской области,</a:t>
            </a:r>
          </a:p>
          <a:p>
            <a:pPr lvl="0" algn="r"/>
            <a:r>
              <a:rPr lang="ru" sz="1400" dirty="0" smtClean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2016 </a:t>
            </a:r>
          </a:p>
          <a:p>
            <a:pPr lvl="0" algn="r">
              <a:spcBef>
                <a:spcPts val="0"/>
              </a:spcBef>
              <a:buNone/>
            </a:pP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96450" y="756675"/>
            <a:ext cx="89511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ru" sz="3000" dirty="0">
                <a:solidFill>
                  <a:schemeClr val="dk1"/>
                </a:solidFill>
              </a:rPr>
              <a:t>Расстояние между точками </a:t>
            </a:r>
            <a:endParaRPr lang="ru" sz="3000" dirty="0" smtClean="0">
              <a:solidFill>
                <a:schemeClr val="dk1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ru" sz="3000" dirty="0" smtClean="0">
                <a:solidFill>
                  <a:schemeClr val="dk1"/>
                </a:solidFill>
              </a:rPr>
              <a:t>A</a:t>
            </a:r>
            <a:r>
              <a:rPr lang="ru" sz="3000" baseline="-25000" dirty="0" smtClean="0">
                <a:solidFill>
                  <a:schemeClr val="dk1"/>
                </a:solidFill>
              </a:rPr>
              <a:t>1</a:t>
            </a:r>
            <a:r>
              <a:rPr lang="ru" sz="3000" dirty="0" smtClean="0">
                <a:solidFill>
                  <a:schemeClr val="dk1"/>
                </a:solidFill>
              </a:rPr>
              <a:t>(x</a:t>
            </a:r>
            <a:r>
              <a:rPr lang="ru" sz="3000" baseline="-25000" dirty="0" smtClean="0">
                <a:solidFill>
                  <a:schemeClr val="dk1"/>
                </a:solidFill>
              </a:rPr>
              <a:t>1</a:t>
            </a:r>
            <a:r>
              <a:rPr lang="ru" sz="3000" dirty="0">
                <a:solidFill>
                  <a:schemeClr val="dk1"/>
                </a:solidFill>
              </a:rPr>
              <a:t>; y</a:t>
            </a:r>
            <a:r>
              <a:rPr lang="ru" sz="3000" baseline="-25000" dirty="0">
                <a:solidFill>
                  <a:schemeClr val="dk1"/>
                </a:solidFill>
              </a:rPr>
              <a:t>1</a:t>
            </a:r>
            <a:r>
              <a:rPr lang="ru" sz="3000" dirty="0">
                <a:solidFill>
                  <a:schemeClr val="dk1"/>
                </a:solidFill>
              </a:rPr>
              <a:t>; z</a:t>
            </a:r>
            <a:r>
              <a:rPr lang="ru" sz="3000" baseline="-25000" dirty="0">
                <a:solidFill>
                  <a:schemeClr val="dk1"/>
                </a:solidFill>
              </a:rPr>
              <a:t>1</a:t>
            </a:r>
            <a:r>
              <a:rPr lang="ru" sz="3000" dirty="0">
                <a:solidFill>
                  <a:schemeClr val="dk1"/>
                </a:solidFill>
              </a:rPr>
              <a:t>) и A</a:t>
            </a:r>
            <a:r>
              <a:rPr lang="ru" sz="3000" baseline="-25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(x</a:t>
            </a:r>
            <a:r>
              <a:rPr lang="ru" sz="3000" baseline="-25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; y</a:t>
            </a:r>
            <a:r>
              <a:rPr lang="ru" sz="3000" baseline="-25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; z</a:t>
            </a:r>
            <a:r>
              <a:rPr lang="ru" sz="3000" baseline="-25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) </a:t>
            </a:r>
            <a:endParaRPr lang="ru" sz="3000" dirty="0" smtClean="0">
              <a:solidFill>
                <a:schemeClr val="dk1"/>
              </a:solidFill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ru" sz="3000" dirty="0" smtClean="0">
                <a:solidFill>
                  <a:schemeClr val="dk1"/>
                </a:solidFill>
              </a:rPr>
              <a:t>вычисляется </a:t>
            </a:r>
            <a:r>
              <a:rPr lang="ru" sz="3000" dirty="0">
                <a:solidFill>
                  <a:schemeClr val="dk1"/>
                </a:solidFill>
              </a:rPr>
              <a:t>по формуле:</a:t>
            </a:r>
          </a:p>
          <a:p>
            <a:pPr lvl="0" algn="ctr">
              <a:spcBef>
                <a:spcPts val="0"/>
              </a:spcBef>
              <a:buNone/>
            </a:pPr>
            <a:r>
              <a:rPr lang="ru" sz="3000" dirty="0">
                <a:solidFill>
                  <a:schemeClr val="dk1"/>
                </a:solidFill>
              </a:rPr>
              <a:t>A</a:t>
            </a:r>
            <a:r>
              <a:rPr lang="ru" sz="3000" baseline="-25000" dirty="0">
                <a:solidFill>
                  <a:schemeClr val="dk1"/>
                </a:solidFill>
              </a:rPr>
              <a:t>1</a:t>
            </a:r>
            <a:r>
              <a:rPr lang="ru" sz="3000" dirty="0">
                <a:solidFill>
                  <a:schemeClr val="dk1"/>
                </a:solidFill>
              </a:rPr>
              <a:t>A</a:t>
            </a:r>
            <a:r>
              <a:rPr lang="ru" sz="3000" baseline="-25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=√(x</a:t>
            </a:r>
            <a:r>
              <a:rPr lang="ru" sz="3000" baseline="-25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-x</a:t>
            </a:r>
            <a:r>
              <a:rPr lang="ru" sz="3000" baseline="-25000" dirty="0">
                <a:solidFill>
                  <a:schemeClr val="dk1"/>
                </a:solidFill>
              </a:rPr>
              <a:t>1</a:t>
            </a:r>
            <a:r>
              <a:rPr lang="ru" sz="3000" dirty="0">
                <a:solidFill>
                  <a:schemeClr val="dk1"/>
                </a:solidFill>
              </a:rPr>
              <a:t>)</a:t>
            </a:r>
            <a:r>
              <a:rPr lang="ru" sz="3000" baseline="30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+(y</a:t>
            </a:r>
            <a:r>
              <a:rPr lang="ru" sz="3000" baseline="-25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-y</a:t>
            </a:r>
            <a:r>
              <a:rPr lang="ru" sz="3000" baseline="-25000" dirty="0">
                <a:solidFill>
                  <a:schemeClr val="dk1"/>
                </a:solidFill>
              </a:rPr>
              <a:t>1</a:t>
            </a:r>
            <a:r>
              <a:rPr lang="ru" sz="3000" dirty="0">
                <a:solidFill>
                  <a:schemeClr val="dk1"/>
                </a:solidFill>
              </a:rPr>
              <a:t>)</a:t>
            </a:r>
            <a:r>
              <a:rPr lang="ru" sz="3000" baseline="30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+(z</a:t>
            </a:r>
            <a:r>
              <a:rPr lang="ru" sz="3000" baseline="-25000" dirty="0">
                <a:solidFill>
                  <a:schemeClr val="dk1"/>
                </a:solidFill>
              </a:rPr>
              <a:t>2</a:t>
            </a:r>
            <a:r>
              <a:rPr lang="ru" sz="3000" dirty="0">
                <a:solidFill>
                  <a:schemeClr val="dk1"/>
                </a:solidFill>
              </a:rPr>
              <a:t>-z</a:t>
            </a:r>
            <a:r>
              <a:rPr lang="ru" sz="3000" baseline="-25000" dirty="0">
                <a:solidFill>
                  <a:schemeClr val="dk1"/>
                </a:solidFill>
              </a:rPr>
              <a:t>1</a:t>
            </a:r>
            <a:r>
              <a:rPr lang="ru" sz="3000" dirty="0">
                <a:solidFill>
                  <a:schemeClr val="dk1"/>
                </a:solidFill>
              </a:rPr>
              <a:t>)</a:t>
            </a:r>
            <a:r>
              <a:rPr lang="ru" sz="3000" baseline="30000" dirty="0">
                <a:solidFill>
                  <a:schemeClr val="dk1"/>
                </a:solidFill>
              </a:rPr>
              <a:t>2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14678" y="3143254"/>
            <a:ext cx="400052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224525" y="1461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Доказательство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149800" y="594275"/>
            <a:ext cx="8520599" cy="3688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7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Прямая А1А2 не параллельна оси z. Проведем через точки А1 и А2 прямые, ll      оси z в точках 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и 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’. Эти точки имеют те же координаты x, y, что и точки А1 и А2 , а координата z у них равна 0.</a:t>
            </a:r>
          </a:p>
          <a:p>
            <a:pPr lvl="0" rtl="0">
              <a:spcBef>
                <a:spcPts val="7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Проведем плоскость через точку А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ll плоскости xy. Она пересечет прямую 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в точке С. По т. Пифагора:</a:t>
            </a:r>
          </a:p>
          <a:p>
            <a:pPr lvl="0" rtl="0">
              <a:spcBef>
                <a:spcPts val="7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А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=CA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Если 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ll оси z, то  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=lz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-z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                        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</a:t>
            </a:r>
          </a:p>
          <a:p>
            <a:pPr lvl="0" rtl="0">
              <a:spcBef>
                <a:spcPts val="7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CA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                                    (тот же результат дает полученная формула, т.к x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=x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lvl="0" rtl="0">
              <a:spcBef>
                <a:spcPts val="7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=(x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-x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+(y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-y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                           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чтд.</a:t>
            </a:r>
          </a:p>
          <a:p>
            <a:pPr lvl="0" rtl="0">
              <a:spcBef>
                <a:spcPts val="700"/>
              </a:spcBef>
              <a:spcAft>
                <a:spcPts val="0"/>
              </a:spcAft>
              <a:buNone/>
            </a:pP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C=lz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-z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                                           </a:t>
            </a:r>
          </a:p>
          <a:p>
            <a:pPr lvl="0" rtl="0">
              <a:spcBef>
                <a:spcPts val="70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(x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-x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+(y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-y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+(z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-z</a:t>
            </a:r>
            <a:r>
              <a:rPr lang="ru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lang="ru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</p:txBody>
      </p:sp>
      <p:cxnSp>
        <p:nvCxnSpPr>
          <p:cNvPr id="73" name="Shape 73"/>
          <p:cNvCxnSpPr/>
          <p:nvPr/>
        </p:nvCxnSpPr>
        <p:spPr>
          <a:xfrm rot="10800000">
            <a:off x="6032550" y="3467700"/>
            <a:ext cx="44999" cy="11900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4" name="Shape 74"/>
          <p:cNvCxnSpPr/>
          <p:nvPr/>
        </p:nvCxnSpPr>
        <p:spPr>
          <a:xfrm flipH="1">
            <a:off x="5566799" y="4645350"/>
            <a:ext cx="523200" cy="42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5" name="Shape 75"/>
          <p:cNvCxnSpPr/>
          <p:nvPr/>
        </p:nvCxnSpPr>
        <p:spPr>
          <a:xfrm>
            <a:off x="6090000" y="4645350"/>
            <a:ext cx="1158299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76" name="Shape 76"/>
          <p:cNvCxnSpPr/>
          <p:nvPr/>
        </p:nvCxnSpPr>
        <p:spPr>
          <a:xfrm>
            <a:off x="6202100" y="3786025"/>
            <a:ext cx="44400" cy="11777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7" name="Shape 77"/>
          <p:cNvCxnSpPr/>
          <p:nvPr/>
        </p:nvCxnSpPr>
        <p:spPr>
          <a:xfrm rot="10800000" flipH="1">
            <a:off x="6210800" y="3574500"/>
            <a:ext cx="486900" cy="2255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8" name="Shape 78"/>
          <p:cNvCxnSpPr/>
          <p:nvPr/>
        </p:nvCxnSpPr>
        <p:spPr>
          <a:xfrm>
            <a:off x="6258300" y="4952000"/>
            <a:ext cx="569999" cy="35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79" name="Shape 79"/>
          <p:cNvCxnSpPr/>
          <p:nvPr/>
        </p:nvCxnSpPr>
        <p:spPr>
          <a:xfrm>
            <a:off x="6709550" y="3586350"/>
            <a:ext cx="95100" cy="141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0" name="Shape 80"/>
          <p:cNvCxnSpPr/>
          <p:nvPr/>
        </p:nvCxnSpPr>
        <p:spPr>
          <a:xfrm>
            <a:off x="6222675" y="3823850"/>
            <a:ext cx="546299" cy="2138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81" name="Shape 81"/>
          <p:cNvSpPr txBox="1"/>
          <p:nvPr/>
        </p:nvSpPr>
        <p:spPr>
          <a:xfrm>
            <a:off x="5751150" y="3298350"/>
            <a:ext cx="154500" cy="15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z</a:t>
            </a:r>
          </a:p>
        </p:txBody>
      </p:sp>
      <p:sp>
        <p:nvSpPr>
          <p:cNvPr id="82" name="Shape 82"/>
          <p:cNvSpPr txBox="1"/>
          <p:nvPr/>
        </p:nvSpPr>
        <p:spPr>
          <a:xfrm rot="4182">
            <a:off x="5326174" y="4752867"/>
            <a:ext cx="246600" cy="30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x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7267700" y="4538400"/>
            <a:ext cx="246599" cy="213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y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5751150" y="4351412"/>
            <a:ext cx="246599" cy="22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O</a:t>
            </a:r>
          </a:p>
        </p:txBody>
      </p:sp>
      <p:sp>
        <p:nvSpPr>
          <p:cNvPr id="85" name="Shape 85"/>
          <p:cNvSpPr txBox="1"/>
          <p:nvPr/>
        </p:nvSpPr>
        <p:spPr>
          <a:xfrm>
            <a:off x="6090000" y="3396250"/>
            <a:ext cx="486900" cy="15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A</a:t>
            </a:r>
            <a:r>
              <a:rPr lang="ru" baseline="-25000"/>
              <a:t>2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6733300" y="3431975"/>
            <a:ext cx="403799" cy="30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A</a:t>
            </a:r>
            <a:r>
              <a:rPr lang="ru" baseline="-25000"/>
              <a:t>1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6780850" y="3893100"/>
            <a:ext cx="308699" cy="213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C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5802762" y="4744200"/>
            <a:ext cx="676800" cy="22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A</a:t>
            </a:r>
            <a:r>
              <a:rPr lang="ru" baseline="-25000"/>
              <a:t>2</a:t>
            </a:r>
            <a:r>
              <a:rPr lang="ru"/>
              <a:t>’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6923325" y="4773875"/>
            <a:ext cx="569999" cy="30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A</a:t>
            </a:r>
            <a:r>
              <a:rPr lang="ru" baseline="-25000"/>
              <a:t>1</a:t>
            </a:r>
            <a:r>
              <a:rPr lang="ru"/>
              <a:t>’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090000" y="3586350"/>
            <a:ext cx="403799" cy="30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•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6596800" y="3400950"/>
            <a:ext cx="676800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•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6633100" y="3846600"/>
            <a:ext cx="486900" cy="30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•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5963050" y="4433700"/>
            <a:ext cx="569999" cy="423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•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6081825" y="4758200"/>
            <a:ext cx="676800" cy="423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•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6709575" y="4773875"/>
            <a:ext cx="736199" cy="479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•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Задача №8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1140600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ru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Составьте уравнение геометрического места точек пространства, равноудаленных от точки А(1;2;3) </a:t>
            </a:r>
            <a:endParaRPr lang="ru" sz="24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ru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начала </a:t>
            </a:r>
            <a:r>
              <a:rPr lang="ru" sz="24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координат</a:t>
            </a:r>
            <a:endParaRPr lang="ru"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Дано: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А(1;2;3)</a:t>
            </a:r>
          </a:p>
          <a:p>
            <a:pPr lvl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В(x;y;z) </a:t>
            </a:r>
          </a:p>
          <a:p>
            <a:pPr lvl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С(0;0;0</a:t>
            </a: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lvl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ru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 = ВС</a:t>
            </a:r>
            <a:endParaRPr lang="ru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800"/>
              </a:spcBef>
              <a:spcAft>
                <a:spcPts val="0"/>
              </a:spcAft>
              <a:buNone/>
            </a:pPr>
            <a:r>
              <a:rPr lang="ru" sz="3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Найти:</a:t>
            </a:r>
          </a:p>
          <a:p>
            <a:pPr lvl="0">
              <a:spcBef>
                <a:spcPts val="0"/>
              </a:spcBef>
              <a:buNone/>
            </a:pPr>
            <a:r>
              <a:rPr lang="ru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Уравнение геометрического места точек пространства.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233100" y="160000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"/>
              <a:t>Решение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154500" y="732700"/>
            <a:ext cx="8677800" cy="399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Пусть В(x;y;z) равноудалена от А(1;2;3) и С(0;0;0) =&gt;АВ=СВ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=(x-1)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+(y-2)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+(z-3)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CB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=(x-0)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+(y-0)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+(z-0) =&gt;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CB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=x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+y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+z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</a:pP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+y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+z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(x-1)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+(y-2)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+(z-3)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x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-2x+1+y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-4y+4+z</a:t>
            </a:r>
            <a:r>
              <a:rPr lang="ru" sz="24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-6z+9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2x+4y+6z-14=0 =&gt; x+2y+3z-7=0 </a:t>
            </a:r>
          </a:p>
          <a:p>
            <a:pPr lvl="0" rtl="0">
              <a:spcBef>
                <a:spcPts val="0"/>
              </a:spcBef>
              <a:buNone/>
            </a:pPr>
            <a:r>
              <a:rPr lang="ru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Ответ: x+2y+3z-7=0 </a:t>
            </a:r>
          </a:p>
          <a:p>
            <a:pPr lvl="0" rtl="0">
              <a:spcBef>
                <a:spcPts val="0"/>
              </a:spcBef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28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ru" dirty="0"/>
              <a:t>Библиография: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1080650"/>
            <a:ext cx="8475142" cy="3488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1100"/>
              </a:spcBef>
              <a:spcAft>
                <a:spcPts val="0"/>
              </a:spcAft>
              <a:buNone/>
            </a:pPr>
            <a:r>
              <a:rPr lang="ru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Геометрия. 10-11 классы: учеб. для общеобразоват. учреждений: базовый и профил. уровни / А.В.Погорелов. – 10-е. изд. – М. : Просвещение, 2010. – 175 с.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333</Words>
  <Application>Microsoft Office PowerPoint</Application>
  <PresentationFormat>Экран (16:9)</PresentationFormat>
  <Paragraphs>57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Oswald</vt:lpstr>
      <vt:lpstr>Average</vt:lpstr>
      <vt:lpstr>Calibri</vt:lpstr>
      <vt:lpstr>slate</vt:lpstr>
      <vt:lpstr>Расстояние между точками</vt:lpstr>
      <vt:lpstr>Слайд 2</vt:lpstr>
      <vt:lpstr>Доказательство</vt:lpstr>
      <vt:lpstr>Задача №8</vt:lpstr>
      <vt:lpstr>Дано:</vt:lpstr>
      <vt:lpstr>Решение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точками</dc:title>
  <dc:creator>Lena</dc:creator>
  <cp:lastModifiedBy>Lena</cp:lastModifiedBy>
  <cp:revision>4</cp:revision>
  <dcterms:modified xsi:type="dcterms:W3CDTF">2016-02-09T14:38:03Z</dcterms:modified>
</cp:coreProperties>
</file>