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Calibri" pitchFamily="34" charset="0"/>
      <p:regular r:id="rId10"/>
      <p:bold r:id="rId11"/>
      <p:italic r:id="rId12"/>
      <p:boldItalic r:id="rId13"/>
    </p:embeddedFont>
    <p:embeddedFont>
      <p:font typeface="Lato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5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899" cy="36458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399" cy="158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399" cy="701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233100"/>
            <a:ext cx="8520599" cy="1610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599" cy="1071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1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91377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199" cy="168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2871600" y="387600"/>
            <a:ext cx="3400799" cy="2964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sz="3000" dirty="0">
                <a:latin typeface="Calibri"/>
                <a:ea typeface="Calibri"/>
                <a:cs typeface="Calibri"/>
                <a:sym typeface="Calibri"/>
              </a:rPr>
              <a:t>КООРДИНАТЫ СЕРЕДИНЫ ОТРЕЗКА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6215075" y="3143254"/>
            <a:ext cx="2851400" cy="168897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ru" sz="14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Работу </a:t>
            </a:r>
            <a:r>
              <a:rPr lang="ru" sz="1400" b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выполнила:</a:t>
            </a:r>
          </a:p>
          <a:p>
            <a:pPr lvl="0" algn="r">
              <a:spcBef>
                <a:spcPts val="0"/>
              </a:spcBef>
              <a:buNone/>
            </a:pPr>
            <a:r>
              <a:rPr lang="ru" sz="1400" b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14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Таратина Яна, </a:t>
            </a:r>
            <a:endParaRPr lang="ru" sz="1400" b="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r">
              <a:spcBef>
                <a:spcPts val="0"/>
              </a:spcBef>
              <a:buNone/>
            </a:pPr>
            <a:r>
              <a:rPr lang="ru" sz="1400" b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ученица </a:t>
            </a:r>
            <a:r>
              <a:rPr lang="ru" sz="14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ru" sz="1400" b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 класса </a:t>
            </a:r>
            <a:r>
              <a:rPr lang="ru" sz="14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МБОУ СШ №</a:t>
            </a:r>
            <a:r>
              <a:rPr lang="ru" sz="1400" b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</a:t>
            </a:r>
            <a:r>
              <a:rPr lang="ru" sz="14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г. </a:t>
            </a:r>
            <a:r>
              <a:rPr lang="ru" sz="1400" b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Архангельска Архангельской области</a:t>
            </a:r>
          </a:p>
          <a:p>
            <a:pPr lvl="0" algn="r">
              <a:spcBef>
                <a:spcPts val="0"/>
              </a:spcBef>
              <a:buNone/>
            </a:pPr>
            <a:r>
              <a:rPr lang="ru" sz="1400" b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Руководитель: Куприянович Марина Олеговна, учитель математики высшей категории МБОУ СШ № 1 г. Архангельска Архангельской области,</a:t>
            </a:r>
          </a:p>
          <a:p>
            <a:pPr lvl="0" algn="r">
              <a:spcBef>
                <a:spcPts val="0"/>
              </a:spcBef>
              <a:buNone/>
            </a:pPr>
            <a:r>
              <a:rPr lang="ru" sz="1400" b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14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2016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229275"/>
            <a:ext cx="78206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" sz="3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Координаты середины отрезка с концами А</a:t>
            </a:r>
            <a:r>
              <a:rPr lang="ru" sz="3000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 sz="3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(x</a:t>
            </a:r>
            <a:r>
              <a:rPr lang="ru" sz="3000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 sz="3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;y</a:t>
            </a:r>
            <a:r>
              <a:rPr lang="ru" sz="3000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 sz="3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;z</a:t>
            </a:r>
            <a:r>
              <a:rPr lang="ru" sz="3000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 sz="3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 и А</a:t>
            </a:r>
            <a:r>
              <a:rPr lang="ru" sz="3000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3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(x</a:t>
            </a:r>
            <a:r>
              <a:rPr lang="ru" sz="3000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3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;y</a:t>
            </a:r>
            <a:r>
              <a:rPr lang="ru" sz="3000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3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;z</a:t>
            </a:r>
            <a:r>
              <a:rPr lang="ru" sz="3000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3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 вычисляются по формуле</a:t>
            </a:r>
            <a:r>
              <a:rPr lang="ru" sz="3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lvl="0" algn="ctr" rtl="0">
              <a:spcBef>
                <a:spcPts val="0"/>
              </a:spcBef>
              <a:buNone/>
            </a:pPr>
            <a:endParaRPr lang="ru" sz="3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ru" sz="3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 = </a:t>
            </a:r>
            <a:r>
              <a:rPr lang="ru" sz="3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(x</a:t>
            </a:r>
            <a:r>
              <a:rPr lang="ru" sz="3000" baseline="-25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 sz="3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+x</a:t>
            </a:r>
            <a:r>
              <a:rPr lang="ru" sz="3000" baseline="-25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3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)/2 </a:t>
            </a:r>
            <a:r>
              <a:rPr lang="ru" sz="3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  y </a:t>
            </a:r>
            <a:r>
              <a:rPr lang="ru" sz="3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(y</a:t>
            </a:r>
            <a:r>
              <a:rPr lang="ru" sz="3000" baseline="-25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 sz="3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+y</a:t>
            </a:r>
            <a:r>
              <a:rPr lang="ru" sz="3000" baseline="-25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3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)/2 </a:t>
            </a:r>
            <a:r>
              <a:rPr lang="ru" sz="3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  z = </a:t>
            </a:r>
            <a:r>
              <a:rPr lang="ru" sz="3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(z</a:t>
            </a:r>
            <a:r>
              <a:rPr lang="ru" sz="3000" baseline="-25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 sz="3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+z</a:t>
            </a:r>
            <a:r>
              <a:rPr lang="ru" sz="3000" baseline="-25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3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)/2</a:t>
            </a:r>
            <a:endParaRPr lang="ru" sz="30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236975" y="344925"/>
            <a:ext cx="8256599" cy="4337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algn="ctr" rtl="0">
              <a:spcBef>
                <a:spcPts val="0"/>
              </a:spcBef>
              <a:buSzPct val="100000"/>
            </a:pPr>
            <a:r>
              <a:rPr lang="ru" sz="2400" dirty="0"/>
              <a:t>Пусть A</a:t>
            </a:r>
            <a:r>
              <a:rPr lang="ru" sz="2400" baseline="-25000" dirty="0"/>
              <a:t>1</a:t>
            </a:r>
            <a:r>
              <a:rPr lang="ru" sz="2400" dirty="0"/>
              <a:t> (x</a:t>
            </a:r>
            <a:r>
              <a:rPr lang="ru" sz="2400" baseline="-25000" dirty="0"/>
              <a:t>1</a:t>
            </a:r>
            <a:r>
              <a:rPr lang="ru" sz="2400" dirty="0"/>
              <a:t>; y</a:t>
            </a:r>
            <a:r>
              <a:rPr lang="ru" sz="2400" baseline="-25000" dirty="0"/>
              <a:t>1</a:t>
            </a:r>
            <a:r>
              <a:rPr lang="ru" sz="2400" dirty="0"/>
              <a:t>; z</a:t>
            </a:r>
            <a:r>
              <a:rPr lang="ru" sz="2400" baseline="-25000" dirty="0"/>
              <a:t>1</a:t>
            </a:r>
            <a:r>
              <a:rPr lang="ru" sz="2400" dirty="0"/>
              <a:t>) и A</a:t>
            </a:r>
            <a:r>
              <a:rPr lang="ru" sz="2400" baseline="-25000" dirty="0"/>
              <a:t>2</a:t>
            </a:r>
            <a:r>
              <a:rPr lang="ru" sz="2400" dirty="0"/>
              <a:t> (x</a:t>
            </a:r>
            <a:r>
              <a:rPr lang="ru" sz="2400" baseline="-25000" dirty="0"/>
              <a:t>2</a:t>
            </a:r>
            <a:r>
              <a:rPr lang="ru" sz="2400" dirty="0"/>
              <a:t>: y</a:t>
            </a:r>
            <a:r>
              <a:rPr lang="ru" sz="2400" baseline="-25000" dirty="0"/>
              <a:t>2</a:t>
            </a:r>
            <a:r>
              <a:rPr lang="ru" sz="2400" dirty="0"/>
              <a:t>: z</a:t>
            </a:r>
            <a:r>
              <a:rPr lang="ru" sz="2400" baseline="-25000" dirty="0"/>
              <a:t>2</a:t>
            </a:r>
            <a:r>
              <a:rPr lang="ru" sz="2400" dirty="0"/>
              <a:t>) - 2 произвольные точки</a:t>
            </a:r>
          </a:p>
          <a:p>
            <a:pPr marL="457200" lvl="0" indent="-381000" algn="ctr" rtl="0">
              <a:spcBef>
                <a:spcPts val="0"/>
              </a:spcBef>
              <a:buSzPct val="100000"/>
            </a:pPr>
            <a:r>
              <a:rPr lang="ru" sz="2400" dirty="0"/>
              <a:t>A</a:t>
            </a:r>
            <a:r>
              <a:rPr lang="ru" sz="2400" baseline="-25000" dirty="0"/>
              <a:t>1</a:t>
            </a:r>
            <a:r>
              <a:rPr lang="ru" sz="2400" dirty="0"/>
              <a:t>’ , C’ , A</a:t>
            </a:r>
            <a:r>
              <a:rPr lang="ru" sz="2400" baseline="-25000" dirty="0"/>
              <a:t>2</a:t>
            </a:r>
            <a:r>
              <a:rPr lang="ru" sz="2400" dirty="0"/>
              <a:t>’ ॥ оси z . A</a:t>
            </a:r>
            <a:r>
              <a:rPr lang="ru" sz="2400" baseline="-25000" dirty="0"/>
              <a:t>1</a:t>
            </a:r>
            <a:r>
              <a:rPr lang="ru" sz="2400" dirty="0"/>
              <a:t>’ , C’ , A</a:t>
            </a:r>
            <a:r>
              <a:rPr lang="ru" sz="2400" baseline="-25000" dirty="0"/>
              <a:t>2</a:t>
            </a:r>
            <a:r>
              <a:rPr lang="ru" sz="2400" dirty="0"/>
              <a:t>’ ⋂ xy = A</a:t>
            </a:r>
            <a:r>
              <a:rPr lang="ru" sz="2400" baseline="-25000" dirty="0"/>
              <a:t>1</a:t>
            </a:r>
            <a:r>
              <a:rPr lang="ru" sz="2400" dirty="0"/>
              <a:t>’ (x</a:t>
            </a:r>
            <a:r>
              <a:rPr lang="ru" sz="2400" baseline="-25000" dirty="0"/>
              <a:t>1</a:t>
            </a:r>
            <a:r>
              <a:rPr lang="ru" sz="2400" dirty="0"/>
              <a:t>;y</a:t>
            </a:r>
            <a:r>
              <a:rPr lang="ru" sz="2400" baseline="-25000" dirty="0"/>
              <a:t>1</a:t>
            </a:r>
            <a:r>
              <a:rPr lang="ru" sz="2400" dirty="0"/>
              <a:t>;0),  </a:t>
            </a:r>
            <a:endParaRPr lang="ru" sz="2400" dirty="0" smtClean="0"/>
          </a:p>
          <a:p>
            <a:pPr marL="457200" lvl="0" indent="-381000" algn="ctr" rtl="0">
              <a:spcBef>
                <a:spcPts val="0"/>
              </a:spcBef>
              <a:buSzPct val="100000"/>
            </a:pPr>
            <a:r>
              <a:rPr lang="ru" sz="2400" dirty="0" smtClean="0"/>
              <a:t>A</a:t>
            </a:r>
            <a:r>
              <a:rPr lang="ru" sz="2400" baseline="-25000" dirty="0" smtClean="0"/>
              <a:t>2</a:t>
            </a:r>
            <a:r>
              <a:rPr lang="ru" sz="2400" dirty="0"/>
              <a:t>’ (x</a:t>
            </a:r>
            <a:r>
              <a:rPr lang="ru" sz="2400" baseline="-25000" dirty="0"/>
              <a:t>2</a:t>
            </a:r>
            <a:r>
              <a:rPr lang="ru" sz="2400" dirty="0"/>
              <a:t>;y</a:t>
            </a:r>
            <a:r>
              <a:rPr lang="ru" sz="2400" baseline="-25000" dirty="0"/>
              <a:t>2</a:t>
            </a:r>
            <a:r>
              <a:rPr lang="ru" sz="2400" dirty="0"/>
              <a:t>;0) и C’ (x;y;0)</a:t>
            </a:r>
          </a:p>
          <a:p>
            <a:pPr marL="457200" lvl="0" indent="-381000" algn="ctr" rtl="0">
              <a:spcBef>
                <a:spcPts val="0"/>
              </a:spcBef>
              <a:buSzPct val="100000"/>
            </a:pPr>
            <a:r>
              <a:rPr lang="ru" sz="2400" dirty="0"/>
              <a:t>По т. Фалеса (С’ - середина отрезка A1’A2’):</a:t>
            </a:r>
          </a:p>
          <a:p>
            <a:pPr lvl="0" algn="ctr">
              <a:spcBef>
                <a:spcPts val="0"/>
              </a:spcBef>
              <a:buNone/>
            </a:pPr>
            <a:r>
              <a:rPr lang="ru" sz="3000" dirty="0"/>
              <a:t>x = </a:t>
            </a:r>
            <a:r>
              <a:rPr lang="ru" sz="3000" dirty="0" smtClean="0"/>
              <a:t>(x</a:t>
            </a:r>
            <a:r>
              <a:rPr lang="ru" sz="3000" baseline="-25000" dirty="0" smtClean="0"/>
              <a:t>1</a:t>
            </a:r>
            <a:r>
              <a:rPr lang="ru" sz="3000" dirty="0" smtClean="0"/>
              <a:t>+x</a:t>
            </a:r>
            <a:r>
              <a:rPr lang="ru" sz="3000" baseline="-25000" dirty="0" smtClean="0"/>
              <a:t>2 </a:t>
            </a:r>
            <a:r>
              <a:rPr lang="ru" sz="3000" dirty="0" smtClean="0"/>
              <a:t>)/2 </a:t>
            </a:r>
            <a:r>
              <a:rPr lang="ru" sz="3000" dirty="0"/>
              <a:t>,  y = </a:t>
            </a:r>
            <a:r>
              <a:rPr lang="ru" sz="3000" dirty="0" smtClean="0"/>
              <a:t>(y</a:t>
            </a:r>
            <a:r>
              <a:rPr lang="ru" sz="3000" baseline="-25000" dirty="0" smtClean="0"/>
              <a:t>1</a:t>
            </a:r>
            <a:r>
              <a:rPr lang="ru" sz="3000" dirty="0" smtClean="0"/>
              <a:t>+y</a:t>
            </a:r>
            <a:r>
              <a:rPr lang="ru" sz="3000" baseline="-25000" dirty="0" smtClean="0"/>
              <a:t>2</a:t>
            </a:r>
            <a:r>
              <a:rPr lang="ru" sz="3000" dirty="0" smtClean="0"/>
              <a:t>)/2 </a:t>
            </a:r>
            <a:r>
              <a:rPr lang="ru" sz="3000" dirty="0"/>
              <a:t>,  z = </a:t>
            </a:r>
            <a:r>
              <a:rPr lang="ru" sz="3000" dirty="0" smtClean="0"/>
              <a:t>(z</a:t>
            </a:r>
            <a:r>
              <a:rPr lang="ru" sz="3000" baseline="-25000" dirty="0" smtClean="0"/>
              <a:t>1</a:t>
            </a:r>
            <a:r>
              <a:rPr lang="ru" sz="3000" dirty="0" smtClean="0"/>
              <a:t>+z</a:t>
            </a:r>
            <a:r>
              <a:rPr lang="ru" sz="3000" baseline="-25000" dirty="0" smtClean="0"/>
              <a:t>2</a:t>
            </a:r>
            <a:r>
              <a:rPr lang="ru" sz="3000" dirty="0" smtClean="0"/>
              <a:t> )/2</a:t>
            </a:r>
            <a:endParaRPr lang="ru" sz="3000" dirty="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Задача №10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3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ru" sz="24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Докажите, что четырехугольник ABCD является параллелограммом, если </a:t>
            </a:r>
            <a:endParaRPr lang="ru" sz="2400" b="1" dirty="0" smtClean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rtl="0">
              <a:lnSpc>
                <a:spcPct val="13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ru" sz="2400" b="1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ru" sz="24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.) А (0 ;2 ; -3), B (-1; 1; 1), С (2; -2; -1), D (3; -1; -5)</a:t>
            </a:r>
          </a:p>
          <a:p>
            <a:pPr lvl="0" rtl="0">
              <a:lnSpc>
                <a:spcPct val="13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ru" sz="2400" b="1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2.) A (2; 1; 3), B (1; 0; 7), С (-2; 1; 5), D (-1; 2; 1)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11700" y="5795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ДАНО: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ABCD – четырехугольник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A(2;1;3) ; B(1;0;7); C(-2; 1;5); D(-1;2;1)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" sz="2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ДОКАЗАТЬ: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ABCD – параллелограмм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Доказательства: 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112425" y="959700"/>
            <a:ext cx="7758599" cy="3224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</a:pPr>
            <a:r>
              <a:rPr lang="ru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 ⋂ BD=M; AM=MC; BM=MD (т.к параллелограм)</a:t>
            </a:r>
          </a:p>
          <a:p>
            <a:pPr marL="457200" lvl="0" indent="-38100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</a:pPr>
            <a:r>
              <a:rPr lang="ru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М - середина АС =&gt; x= 2-2/2=0 ; y= 1+1/2=1 ; z= 3+5/2=4</a:t>
            </a:r>
          </a:p>
          <a:p>
            <a:pPr marL="457200" lvl="0" indent="-38100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</a:pPr>
            <a:r>
              <a:rPr lang="ru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М - середина BD =&gt; x= 1-1/2=0 ; y= 0+2/2=1 ; z= 7+1/2=4</a:t>
            </a:r>
          </a:p>
          <a:p>
            <a:pPr marL="457200" lvl="0" indent="-38100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alibri"/>
            </a:pPr>
            <a:r>
              <a:rPr lang="ru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 ⋂ BD = M (AM=MC; BM=MD) =&gt; ABCD - параллелограм.</a:t>
            </a:r>
          </a:p>
        </p:txBody>
      </p:sp>
      <p:sp>
        <p:nvSpPr>
          <p:cNvPr id="91" name="Shape 91"/>
          <p:cNvSpPr/>
          <p:nvPr/>
        </p:nvSpPr>
        <p:spPr>
          <a:xfrm>
            <a:off x="7821100" y="1619275"/>
            <a:ext cx="324000" cy="1033500"/>
          </a:xfrm>
          <a:prstGeom prst="rightBrace">
            <a:avLst>
              <a:gd name="adj1" fmla="val 8333"/>
              <a:gd name="adj2" fmla="val 56805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 txBox="1"/>
          <p:nvPr/>
        </p:nvSpPr>
        <p:spPr>
          <a:xfrm>
            <a:off x="8145100" y="1992600"/>
            <a:ext cx="1145700" cy="47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sz="1800"/>
              <a:t>M(0;1;4)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 dirty="0"/>
              <a:t>Библиография: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2353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 sz="3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Геометрия. 10-11 классы: учеб. для общеобразоват. учреждений: базовый и профил. уровни / А.В.Погорелов. – 10-е. изд. – М. : Просвещение, 2010. – 175 с.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383</Words>
  <Application>Microsoft Office PowerPoint</Application>
  <PresentationFormat>Экран (16:9)</PresentationFormat>
  <Paragraphs>32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Lato</vt:lpstr>
      <vt:lpstr>Playfair Display</vt:lpstr>
      <vt:lpstr>coral</vt:lpstr>
      <vt:lpstr>КООРДИНАТЫ СЕРЕДИНЫ ОТРЕЗКА</vt:lpstr>
      <vt:lpstr>Слайд 2</vt:lpstr>
      <vt:lpstr>Слайд 3</vt:lpstr>
      <vt:lpstr>Задача №10</vt:lpstr>
      <vt:lpstr>Слайд 5</vt:lpstr>
      <vt:lpstr>Доказательства: 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КООРДИНАТЫ СЕРЕДИНЫ ОТРЕЗКА</dc:title>
  <dc:creator>Lena</dc:creator>
  <cp:lastModifiedBy>Lena</cp:lastModifiedBy>
  <cp:revision>3</cp:revision>
  <dcterms:modified xsi:type="dcterms:W3CDTF">2016-02-09T14:32:34Z</dcterms:modified>
</cp:coreProperties>
</file>