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7" r:id="rId6"/>
    <p:sldId id="273" r:id="rId7"/>
    <p:sldId id="268" r:id="rId8"/>
    <p:sldId id="269" r:id="rId9"/>
    <p:sldId id="259" r:id="rId10"/>
    <p:sldId id="261"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0"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61E5FE-B55F-4486-9C54-AAFFAD79C728}"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61E5FE-B55F-4486-9C54-AAFFAD79C728}" type="datetimeFigureOut">
              <a:rPr lang="ru-RU" smtClean="0"/>
              <a:t>09.02.2016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61E5FE-B55F-4486-9C54-AAFFAD79C728}" type="datetimeFigureOut">
              <a:rPr lang="ru-RU" smtClean="0"/>
              <a:t>09.02.2016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61E5FE-B55F-4486-9C54-AAFFAD79C728}" type="datetimeFigureOut">
              <a:rPr lang="ru-RU" smtClean="0"/>
              <a:t>09.02.2016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61E5FE-B55F-4486-9C54-AAFFAD79C728}"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61E5FE-B55F-4486-9C54-AAFFAD79C728}"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825019-93D8-48B1-A1D2-0A726641855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alpha val="96000"/>
              </a:schemeClr>
            </a:gs>
            <a:gs pos="17999">
              <a:srgbClr val="FEE7F2"/>
            </a:gs>
            <a:gs pos="36000">
              <a:srgbClr val="FAC77D"/>
            </a:gs>
            <a:gs pos="61000">
              <a:srgbClr val="FBA97D"/>
            </a:gs>
            <a:gs pos="82001">
              <a:srgbClr val="FBD49C"/>
            </a:gs>
            <a:gs pos="100000">
              <a:srgbClr val="FEE7F2"/>
            </a:gs>
          </a:gsLst>
          <a:lin ang="6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E5FE-B55F-4486-9C54-AAFFAD79C728}" type="datetimeFigureOut">
              <a:rPr lang="ru-RU" smtClean="0"/>
              <a:t>09.02.2016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25019-93D8-48B1-A1D2-0A726641855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paperblog.com/two-tasty-pancake-recipes-for-pancake-day-get-flipping-816940" TargetMode="External"/><Relationship Id="rId2" Type="http://schemas.openxmlformats.org/officeDocument/2006/relationships/hyperlink" Target="http://www.mamalisa.com/blog/pancake-day-some-songs-rhymes-and-proverbs/" TargetMode="External"/><Relationship Id="rId1" Type="http://schemas.openxmlformats.org/officeDocument/2006/relationships/slideLayout" Target="../slideLayouts/slideLayout7.xml"/><Relationship Id="rId5" Type="http://schemas.openxmlformats.org/officeDocument/2006/relationships/hyperlink" Target="https://starttobehealthynow.wordpress.com/2013/02/12/international-pancake-day/" TargetMode="External"/><Relationship Id="rId4" Type="http://schemas.openxmlformats.org/officeDocument/2006/relationships/hyperlink" Target="http://eatingappalachia.com/2009/02/24/international-pancake-day-aloha-cak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03648" y="2996952"/>
            <a:ext cx="6175730" cy="1323439"/>
          </a:xfrm>
          <a:prstGeom prst="rect">
            <a:avLst/>
          </a:prstGeom>
        </p:spPr>
        <p:txBody>
          <a:bodyPr wrap="none">
            <a:spAutoFit/>
          </a:bodyPr>
          <a:lstStyle/>
          <a:p>
            <a:pPr algn="ctr"/>
            <a:r>
              <a:rPr lang="en-US" sz="4000" b="1" dirty="0" smtClean="0">
                <a:solidFill>
                  <a:srgbClr val="C00000"/>
                </a:solidFill>
              </a:rPr>
              <a:t>Pancake Day </a:t>
            </a:r>
          </a:p>
          <a:p>
            <a:pPr algn="ctr"/>
            <a:r>
              <a:rPr lang="en-US" sz="4000" b="1" dirty="0" smtClean="0">
                <a:solidFill>
                  <a:srgbClr val="C00000"/>
                </a:solidFill>
              </a:rPr>
              <a:t>in Great Britain and the USA</a:t>
            </a:r>
            <a:endParaRPr lang="ru-RU" sz="4000" b="1" dirty="0">
              <a:solidFill>
                <a:srgbClr val="C00000"/>
              </a:solidFill>
            </a:endParaRPr>
          </a:p>
        </p:txBody>
      </p:sp>
      <p:sp>
        <p:nvSpPr>
          <p:cNvPr id="7" name="Прямоугольник 6"/>
          <p:cNvSpPr/>
          <p:nvPr/>
        </p:nvSpPr>
        <p:spPr>
          <a:xfrm>
            <a:off x="4572000" y="5085184"/>
            <a:ext cx="4572000" cy="1477328"/>
          </a:xfrm>
          <a:prstGeom prst="rect">
            <a:avLst/>
          </a:prstGeom>
        </p:spPr>
        <p:txBody>
          <a:bodyPr>
            <a:spAutoFit/>
          </a:bodyPr>
          <a:lstStyle/>
          <a:p>
            <a:pPr algn="r"/>
            <a:r>
              <a:rPr lang="ru-RU" b="1" dirty="0" err="1" smtClean="0">
                <a:solidFill>
                  <a:srgbClr val="002060"/>
                </a:solidFill>
              </a:rPr>
              <a:t>Шайдурова</a:t>
            </a:r>
            <a:r>
              <a:rPr lang="ru-RU" b="1" dirty="0" smtClean="0">
                <a:solidFill>
                  <a:srgbClr val="002060"/>
                </a:solidFill>
              </a:rPr>
              <a:t> Валентина Федоровна</a:t>
            </a:r>
          </a:p>
          <a:p>
            <a:pPr algn="r"/>
            <a:r>
              <a:rPr lang="ru-RU" b="1" dirty="0" smtClean="0">
                <a:solidFill>
                  <a:srgbClr val="002060"/>
                </a:solidFill>
              </a:rPr>
              <a:t>Учитель английского языка</a:t>
            </a:r>
          </a:p>
          <a:p>
            <a:pPr algn="r"/>
            <a:r>
              <a:rPr lang="ru-RU" b="1" dirty="0" smtClean="0">
                <a:solidFill>
                  <a:srgbClr val="002060"/>
                </a:solidFill>
              </a:rPr>
              <a:t>ГБОУ «Школа №106»</a:t>
            </a:r>
          </a:p>
          <a:p>
            <a:pPr algn="r"/>
            <a:r>
              <a:rPr lang="ru-RU" b="1" dirty="0" smtClean="0">
                <a:solidFill>
                  <a:srgbClr val="002060"/>
                </a:solidFill>
              </a:rPr>
              <a:t>Санкт-Петербург</a:t>
            </a:r>
          </a:p>
          <a:p>
            <a:pPr algn="r"/>
            <a:r>
              <a:rPr lang="ru-RU" b="1" dirty="0" smtClean="0">
                <a:solidFill>
                  <a:srgbClr val="002060"/>
                </a:solidFill>
              </a:rPr>
              <a:t>2016</a:t>
            </a:r>
            <a:endParaRPr lang="ru-RU" b="1" dirty="0">
              <a:solidFill>
                <a:srgbClr val="002060"/>
              </a:solidFill>
            </a:endParaRPr>
          </a:p>
        </p:txBody>
      </p:sp>
      <p:pic>
        <p:nvPicPr>
          <p:cNvPr id="24580" name="Picture 4" descr="http://creamandshout.com/wp-content/uploads/2015/02/pancakeday.jpg"/>
          <p:cNvPicPr>
            <a:picLocks noChangeAspect="1" noChangeArrowheads="1"/>
          </p:cNvPicPr>
          <p:nvPr/>
        </p:nvPicPr>
        <p:blipFill>
          <a:blip r:embed="rId2" cstate="print"/>
          <a:srcRect/>
          <a:stretch>
            <a:fillRect/>
          </a:stretch>
        </p:blipFill>
        <p:spPr bwMode="auto">
          <a:xfrm>
            <a:off x="0" y="548680"/>
            <a:ext cx="3868428" cy="2420888"/>
          </a:xfrm>
          <a:prstGeom prst="rect">
            <a:avLst/>
          </a:prstGeom>
          <a:noFill/>
        </p:spPr>
      </p:pic>
      <p:pic>
        <p:nvPicPr>
          <p:cNvPr id="24582" name="Picture 6" descr="http://img1.liveinternet.ru/images/attach/c/9/107/514/107514369_gonki_s_blinami_6.jpg"/>
          <p:cNvPicPr>
            <a:picLocks noChangeAspect="1" noChangeArrowheads="1"/>
          </p:cNvPicPr>
          <p:nvPr/>
        </p:nvPicPr>
        <p:blipFill>
          <a:blip r:embed="rId3" cstate="print"/>
          <a:srcRect/>
          <a:stretch>
            <a:fillRect/>
          </a:stretch>
        </p:blipFill>
        <p:spPr bwMode="auto">
          <a:xfrm>
            <a:off x="5364088" y="278882"/>
            <a:ext cx="3456384" cy="25020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645024"/>
            <a:ext cx="6022995" cy="923330"/>
          </a:xfrm>
          <a:prstGeom prst="rect">
            <a:avLst/>
          </a:prstGeom>
        </p:spPr>
        <p:txBody>
          <a:bodyPr wrap="none">
            <a:spAutoFit/>
          </a:bodyPr>
          <a:lstStyle/>
          <a:p>
            <a:r>
              <a:rPr lang="en-US" sz="5400" b="1" dirty="0" smtClean="0">
                <a:solidFill>
                  <a:srgbClr val="C00000"/>
                </a:solidFill>
              </a:rPr>
              <a:t>Happy Pancake Day!</a:t>
            </a:r>
            <a:endParaRPr lang="ru-RU" sz="5400" b="1" dirty="0">
              <a:solidFill>
                <a:srgbClr val="C00000"/>
              </a:solidFill>
            </a:endParaRPr>
          </a:p>
        </p:txBody>
      </p:sp>
      <p:pic>
        <p:nvPicPr>
          <p:cNvPr id="3" name="Picture 2" descr="http://s00.yaplakal.com/pics/pics_original/7/4/9/2880947.jpg"/>
          <p:cNvPicPr>
            <a:picLocks noChangeAspect="1" noChangeArrowheads="1"/>
          </p:cNvPicPr>
          <p:nvPr/>
        </p:nvPicPr>
        <p:blipFill>
          <a:blip r:embed="rId2" cstate="print"/>
          <a:srcRect t="6110" b="7942"/>
          <a:stretch>
            <a:fillRect/>
          </a:stretch>
        </p:blipFill>
        <p:spPr bwMode="auto">
          <a:xfrm>
            <a:off x="2627784" y="836712"/>
            <a:ext cx="3347864" cy="243681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88840"/>
            <a:ext cx="6840760" cy="646331"/>
          </a:xfrm>
          <a:prstGeom prst="rect">
            <a:avLst/>
          </a:prstGeom>
        </p:spPr>
        <p:txBody>
          <a:bodyPr wrap="square">
            <a:spAutoFit/>
          </a:bodyPr>
          <a:lstStyle/>
          <a:p>
            <a:r>
              <a:rPr lang="en-US" b="1" dirty="0" smtClean="0">
                <a:hlinkClick r:id="rId2"/>
              </a:rPr>
              <a:t>http</a:t>
            </a:r>
            <a:r>
              <a:rPr lang="en-US" dirty="0" smtClean="0">
                <a:hlinkClick r:id="rId2"/>
              </a:rPr>
              <a:t>://www.mamalisa.com/blog/pancake-day-some-songs-rhymes-and-proverbs/</a:t>
            </a:r>
            <a:r>
              <a:rPr lang="ru-RU" dirty="0" smtClean="0"/>
              <a:t> </a:t>
            </a:r>
            <a:endParaRPr lang="ru-RU" dirty="0"/>
          </a:p>
        </p:txBody>
      </p:sp>
      <p:sp>
        <p:nvSpPr>
          <p:cNvPr id="3" name="Прямоугольник 2"/>
          <p:cNvSpPr/>
          <p:nvPr/>
        </p:nvSpPr>
        <p:spPr>
          <a:xfrm>
            <a:off x="971600" y="2924944"/>
            <a:ext cx="4572000" cy="646331"/>
          </a:xfrm>
          <a:prstGeom prst="rect">
            <a:avLst/>
          </a:prstGeom>
        </p:spPr>
        <p:txBody>
          <a:bodyPr>
            <a:spAutoFit/>
          </a:bodyPr>
          <a:lstStyle/>
          <a:p>
            <a:r>
              <a:rPr lang="ru-RU" dirty="0">
                <a:hlinkClick r:id="rId3"/>
              </a:rPr>
              <a:t>http://</a:t>
            </a:r>
            <a:r>
              <a:rPr lang="ru-RU" dirty="0" smtClean="0">
                <a:hlinkClick r:id="rId3"/>
              </a:rPr>
              <a:t>en.paperblog.com/two-tasty-pancake-recipes-for-pancake-day-get-flipping-816940</a:t>
            </a:r>
            <a:r>
              <a:rPr lang="ru-RU" dirty="0" smtClean="0"/>
              <a:t>  </a:t>
            </a:r>
            <a:endParaRPr lang="ru-RU" dirty="0"/>
          </a:p>
        </p:txBody>
      </p:sp>
      <p:sp>
        <p:nvSpPr>
          <p:cNvPr id="5" name="Прямоугольник 4"/>
          <p:cNvSpPr/>
          <p:nvPr/>
        </p:nvSpPr>
        <p:spPr>
          <a:xfrm>
            <a:off x="1403648" y="1052736"/>
            <a:ext cx="1501308" cy="584775"/>
          </a:xfrm>
          <a:prstGeom prst="rect">
            <a:avLst/>
          </a:prstGeom>
        </p:spPr>
        <p:txBody>
          <a:bodyPr wrap="none">
            <a:spAutoFit/>
          </a:bodyPr>
          <a:lstStyle/>
          <a:p>
            <a:r>
              <a:rPr lang="en-US" sz="3200" b="1" dirty="0">
                <a:solidFill>
                  <a:srgbClr val="C00000"/>
                </a:solidFill>
              </a:rPr>
              <a:t>S</a:t>
            </a:r>
            <a:r>
              <a:rPr lang="en-US" sz="3200" b="1" dirty="0" smtClean="0">
                <a:solidFill>
                  <a:srgbClr val="C00000"/>
                </a:solidFill>
              </a:rPr>
              <a:t>ources</a:t>
            </a:r>
            <a:endParaRPr lang="ru-RU" sz="3200" b="1" dirty="0">
              <a:solidFill>
                <a:srgbClr val="C00000"/>
              </a:solidFill>
            </a:endParaRPr>
          </a:p>
        </p:txBody>
      </p:sp>
      <p:sp>
        <p:nvSpPr>
          <p:cNvPr id="6" name="Прямоугольник 5"/>
          <p:cNvSpPr/>
          <p:nvPr/>
        </p:nvSpPr>
        <p:spPr>
          <a:xfrm>
            <a:off x="899592" y="4005064"/>
            <a:ext cx="4572000" cy="646331"/>
          </a:xfrm>
          <a:prstGeom prst="rect">
            <a:avLst/>
          </a:prstGeom>
        </p:spPr>
        <p:txBody>
          <a:bodyPr>
            <a:spAutoFit/>
          </a:bodyPr>
          <a:lstStyle/>
          <a:p>
            <a:r>
              <a:rPr lang="en-US" dirty="0" smtClean="0">
                <a:hlinkClick r:id="rId4"/>
              </a:rPr>
              <a:t>http://eatingappalachia.com/2009/02/24/international-pancake-day-aloha-cakes/</a:t>
            </a:r>
            <a:r>
              <a:rPr lang="ru-RU" dirty="0" smtClean="0"/>
              <a:t> </a:t>
            </a:r>
            <a:endParaRPr lang="ru-RU" dirty="0"/>
          </a:p>
        </p:txBody>
      </p:sp>
      <p:sp>
        <p:nvSpPr>
          <p:cNvPr id="7" name="Прямоугольник 6"/>
          <p:cNvSpPr/>
          <p:nvPr/>
        </p:nvSpPr>
        <p:spPr>
          <a:xfrm>
            <a:off x="899592" y="4869160"/>
            <a:ext cx="4572000" cy="646331"/>
          </a:xfrm>
          <a:prstGeom prst="rect">
            <a:avLst/>
          </a:prstGeom>
        </p:spPr>
        <p:txBody>
          <a:bodyPr>
            <a:spAutoFit/>
          </a:bodyPr>
          <a:lstStyle/>
          <a:p>
            <a:r>
              <a:rPr lang="en-US" dirty="0" smtClean="0">
                <a:hlinkClick r:id="rId5"/>
              </a:rPr>
              <a:t>https://starttobehealthynow.wordpress.com/2013/02/12/international-pancake-day/</a:t>
            </a:r>
            <a:r>
              <a:rPr lang="en-US" dirty="0" smtClean="0"/>
              <a:t>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2780928"/>
            <a:ext cx="7416824" cy="3170099"/>
          </a:xfrm>
          <a:prstGeom prst="rect">
            <a:avLst/>
          </a:prstGeom>
        </p:spPr>
        <p:txBody>
          <a:bodyPr wrap="square">
            <a:spAutoFit/>
          </a:bodyPr>
          <a:lstStyle/>
          <a:p>
            <a:r>
              <a:rPr lang="en-US" sz="2000" b="1" dirty="0" smtClean="0">
                <a:solidFill>
                  <a:srgbClr val="002060"/>
                </a:solidFill>
              </a:rPr>
              <a:t>One fun occasion is Pancake Day in Great Britain, which takes place on Shrove Tuesday. </a:t>
            </a:r>
          </a:p>
          <a:p>
            <a:endParaRPr lang="en-US" sz="2000" b="1" dirty="0">
              <a:solidFill>
                <a:srgbClr val="002060"/>
              </a:solidFill>
            </a:endParaRPr>
          </a:p>
          <a:p>
            <a:r>
              <a:rPr lang="en-US" sz="2000" b="1" dirty="0" smtClean="0">
                <a:solidFill>
                  <a:srgbClr val="C00000"/>
                </a:solidFill>
              </a:rPr>
              <a:t>Shrove Tuesday </a:t>
            </a:r>
            <a:r>
              <a:rPr lang="en-US" sz="2000" b="1" dirty="0" smtClean="0">
                <a:solidFill>
                  <a:srgbClr val="002060"/>
                </a:solidFill>
              </a:rPr>
              <a:t>is the day before the start of Lent. </a:t>
            </a:r>
          </a:p>
          <a:p>
            <a:r>
              <a:rPr lang="en-US" sz="2000" b="1" dirty="0" smtClean="0">
                <a:solidFill>
                  <a:srgbClr val="002060"/>
                </a:solidFill>
              </a:rPr>
              <a:t>The word “Shrove” comes from “shriving”, which means confessing your sins. </a:t>
            </a:r>
          </a:p>
          <a:p>
            <a:endParaRPr lang="en-US" sz="2000" b="1" dirty="0">
              <a:solidFill>
                <a:srgbClr val="002060"/>
              </a:solidFill>
            </a:endParaRPr>
          </a:p>
          <a:p>
            <a:r>
              <a:rPr lang="en-US" sz="2000" b="1" dirty="0" smtClean="0">
                <a:solidFill>
                  <a:srgbClr val="002060"/>
                </a:solidFill>
              </a:rPr>
              <a:t>Originally, people went to church on this day to confess their sins before Lent.</a:t>
            </a:r>
          </a:p>
          <a:p>
            <a:r>
              <a:rPr lang="en-US" sz="2000" b="1" dirty="0" smtClean="0">
                <a:solidFill>
                  <a:srgbClr val="002060"/>
                </a:solidFill>
              </a:rPr>
              <a:t> The church bell would ring as a call for people to go shriving.</a:t>
            </a:r>
            <a:endParaRPr lang="ru-RU" sz="2000" b="1" dirty="0">
              <a:solidFill>
                <a:srgbClr val="002060"/>
              </a:solidFill>
            </a:endParaRPr>
          </a:p>
        </p:txBody>
      </p:sp>
      <p:pic>
        <p:nvPicPr>
          <p:cNvPr id="4100" name="Picture 4" descr="http://2.bp.blogspot.com/-QwYJJM6oJMY/T3-4Yke6WAI/AAAAAAAAC0M/pCJgafXagFc/s1600/shrove_tuesda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824" y="476672"/>
            <a:ext cx="2537286" cy="21186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501008"/>
            <a:ext cx="6984776" cy="1815882"/>
          </a:xfrm>
          <a:prstGeom prst="rect">
            <a:avLst/>
          </a:prstGeom>
        </p:spPr>
        <p:txBody>
          <a:bodyPr wrap="square">
            <a:spAutoFit/>
          </a:bodyPr>
          <a:lstStyle/>
          <a:p>
            <a:r>
              <a:rPr lang="en-US" sz="2800" b="1" dirty="0" smtClean="0">
                <a:solidFill>
                  <a:srgbClr val="002060"/>
                </a:solidFill>
              </a:rPr>
              <a:t>The idea of Pancake Day came next, its purpose was to use up the milk and eggs in the house before Lent, during which time they weren’t supposed to be eaten. </a:t>
            </a:r>
            <a:endParaRPr lang="ru-RU" sz="2800" b="1" dirty="0">
              <a:solidFill>
                <a:srgbClr val="002060"/>
              </a:solidFill>
            </a:endParaRPr>
          </a:p>
        </p:txBody>
      </p:sp>
      <p:pic>
        <p:nvPicPr>
          <p:cNvPr id="4" name="Picture 2" descr="http://molhoingles.com/wp-content/uploads/2013/02/pancake-race.jpg"/>
          <p:cNvPicPr>
            <a:picLocks noChangeAspect="1" noChangeArrowheads="1"/>
          </p:cNvPicPr>
          <p:nvPr/>
        </p:nvPicPr>
        <p:blipFill>
          <a:blip r:embed="rId2" cstate="print"/>
          <a:srcRect/>
          <a:stretch>
            <a:fillRect/>
          </a:stretch>
        </p:blipFill>
        <p:spPr bwMode="auto">
          <a:xfrm>
            <a:off x="1979712" y="116632"/>
            <a:ext cx="4536504" cy="304463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581128"/>
            <a:ext cx="5688632" cy="1077218"/>
          </a:xfrm>
          <a:prstGeom prst="rect">
            <a:avLst/>
          </a:prstGeom>
        </p:spPr>
        <p:txBody>
          <a:bodyPr wrap="square">
            <a:spAutoFit/>
          </a:bodyPr>
          <a:lstStyle/>
          <a:p>
            <a:r>
              <a:rPr lang="en-US" sz="3200" b="1" dirty="0" smtClean="0">
                <a:solidFill>
                  <a:srgbClr val="002060"/>
                </a:solidFill>
              </a:rPr>
              <a:t>In one town in Britain called Olney, Pancake Races began. </a:t>
            </a:r>
            <a:endParaRPr lang="ru-RU" sz="3200" b="1" dirty="0">
              <a:solidFill>
                <a:srgbClr val="002060"/>
              </a:solidFill>
            </a:endParaRPr>
          </a:p>
        </p:txBody>
      </p:sp>
      <p:pic>
        <p:nvPicPr>
          <p:cNvPr id="6" name="Picture 2" descr="http://molhoingles.com/wp-content/uploads/2013/02/pancake-race.jpg"/>
          <p:cNvPicPr>
            <a:picLocks noChangeAspect="1" noChangeArrowheads="1"/>
          </p:cNvPicPr>
          <p:nvPr/>
        </p:nvPicPr>
        <p:blipFill>
          <a:blip r:embed="rId2" cstate="print"/>
          <a:srcRect/>
          <a:stretch>
            <a:fillRect/>
          </a:stretch>
        </p:blipFill>
        <p:spPr bwMode="auto">
          <a:xfrm>
            <a:off x="1763688" y="620688"/>
            <a:ext cx="5676900" cy="381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924944"/>
            <a:ext cx="7128792" cy="3046988"/>
          </a:xfrm>
          <a:prstGeom prst="rect">
            <a:avLst/>
          </a:prstGeom>
        </p:spPr>
        <p:txBody>
          <a:bodyPr wrap="square">
            <a:spAutoFit/>
          </a:bodyPr>
          <a:lstStyle/>
          <a:p>
            <a:r>
              <a:rPr lang="en-US" sz="2400" b="1" dirty="0" smtClean="0">
                <a:solidFill>
                  <a:srgbClr val="002060"/>
                </a:solidFill>
              </a:rPr>
              <a:t>The legend is that these races started back in 1445. </a:t>
            </a:r>
          </a:p>
          <a:p>
            <a:endParaRPr lang="en-US" sz="2400" b="1" dirty="0">
              <a:solidFill>
                <a:srgbClr val="002060"/>
              </a:solidFill>
            </a:endParaRPr>
          </a:p>
          <a:p>
            <a:r>
              <a:rPr lang="en-US" sz="2400" b="1" dirty="0" smtClean="0">
                <a:solidFill>
                  <a:srgbClr val="002060"/>
                </a:solidFill>
              </a:rPr>
              <a:t>A woman was making pancakes and she heard the bell to go to church to shrive. </a:t>
            </a:r>
          </a:p>
          <a:p>
            <a:r>
              <a:rPr lang="en-US" sz="2400" b="1" dirty="0" smtClean="0">
                <a:solidFill>
                  <a:srgbClr val="002060"/>
                </a:solidFill>
              </a:rPr>
              <a:t>She was in such a rush that she forgot to put down her frying pan. </a:t>
            </a:r>
          </a:p>
          <a:p>
            <a:r>
              <a:rPr lang="en-US" sz="2400" b="1" dirty="0" smtClean="0">
                <a:solidFill>
                  <a:srgbClr val="002060"/>
                </a:solidFill>
              </a:rPr>
              <a:t>She ran all the way to church with it! </a:t>
            </a:r>
          </a:p>
          <a:p>
            <a:endParaRPr lang="en-US" sz="2400" b="1" dirty="0">
              <a:solidFill>
                <a:srgbClr val="002060"/>
              </a:solidFill>
            </a:endParaRPr>
          </a:p>
        </p:txBody>
      </p:sp>
      <p:pic>
        <p:nvPicPr>
          <p:cNvPr id="3076" name="Picture 4" descr="http://olneypancakerace.org/wp-content/uploads/2013/01/pancakerace2-600x415.jpg"/>
          <p:cNvPicPr>
            <a:picLocks noChangeAspect="1" noChangeArrowheads="1"/>
          </p:cNvPicPr>
          <p:nvPr/>
        </p:nvPicPr>
        <p:blipFill>
          <a:blip r:embed="rId2" cstate="print"/>
          <a:srcRect l="15120" r="9281" b="16204"/>
          <a:stretch>
            <a:fillRect/>
          </a:stretch>
        </p:blipFill>
        <p:spPr bwMode="auto">
          <a:xfrm>
            <a:off x="2339752" y="332656"/>
            <a:ext cx="3312368" cy="25394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789040"/>
            <a:ext cx="6480720" cy="1938992"/>
          </a:xfrm>
          <a:prstGeom prst="rect">
            <a:avLst/>
          </a:prstGeom>
        </p:spPr>
        <p:txBody>
          <a:bodyPr wrap="square">
            <a:spAutoFit/>
          </a:bodyPr>
          <a:lstStyle/>
          <a:p>
            <a:r>
              <a:rPr lang="en-US" sz="2400" b="1" dirty="0" smtClean="0">
                <a:solidFill>
                  <a:srgbClr val="002060"/>
                </a:solidFill>
              </a:rPr>
              <a:t>Now women of Olney follow the tradition that began way back then, and they race with a frying pan with a pancake in it. </a:t>
            </a:r>
          </a:p>
          <a:p>
            <a:r>
              <a:rPr lang="en-US" sz="2400" b="1" dirty="0" smtClean="0">
                <a:solidFill>
                  <a:srgbClr val="002060"/>
                </a:solidFill>
              </a:rPr>
              <a:t>One rule is that they have to flip the pancake at least three times during the race.</a:t>
            </a:r>
            <a:endParaRPr lang="ru-RU" sz="2400" b="1" dirty="0">
              <a:solidFill>
                <a:srgbClr val="002060"/>
              </a:solidFill>
            </a:endParaRPr>
          </a:p>
        </p:txBody>
      </p:sp>
      <p:pic>
        <p:nvPicPr>
          <p:cNvPr id="4" name="Picture 2" descr="https://im2-tub-ru.yandex.net/i?id=60ee59016e286436c74b8761a97f67e6&amp;n=33&amp;h=215&amp;w=177"/>
          <p:cNvPicPr>
            <a:picLocks noChangeAspect="1" noChangeArrowheads="1"/>
          </p:cNvPicPr>
          <p:nvPr/>
        </p:nvPicPr>
        <p:blipFill>
          <a:blip r:embed="rId2" cstate="print"/>
          <a:srcRect/>
          <a:stretch>
            <a:fillRect/>
          </a:stretch>
        </p:blipFill>
        <p:spPr bwMode="auto">
          <a:xfrm>
            <a:off x="6876256" y="3429000"/>
            <a:ext cx="1982397" cy="2407998"/>
          </a:xfrm>
          <a:prstGeom prst="rect">
            <a:avLst/>
          </a:prstGeom>
          <a:noFill/>
        </p:spPr>
      </p:pic>
      <p:pic>
        <p:nvPicPr>
          <p:cNvPr id="5" name="Picture 4" descr="http://kotomatrisi.ru/uploads/posts/2012-03/1333034984_282782-09c38-53259497-u7fcd0.jpg"/>
          <p:cNvPicPr>
            <a:picLocks noChangeAspect="1" noChangeArrowheads="1"/>
          </p:cNvPicPr>
          <p:nvPr/>
        </p:nvPicPr>
        <p:blipFill>
          <a:blip r:embed="rId3" cstate="print"/>
          <a:srcRect/>
          <a:stretch>
            <a:fillRect/>
          </a:stretch>
        </p:blipFill>
        <p:spPr bwMode="auto">
          <a:xfrm>
            <a:off x="1979712" y="332656"/>
            <a:ext cx="4044684" cy="34688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284984"/>
            <a:ext cx="7272808" cy="1815882"/>
          </a:xfrm>
          <a:prstGeom prst="rect">
            <a:avLst/>
          </a:prstGeom>
        </p:spPr>
        <p:txBody>
          <a:bodyPr wrap="square">
            <a:spAutoFit/>
          </a:bodyPr>
          <a:lstStyle/>
          <a:p>
            <a:r>
              <a:rPr lang="en-US" sz="2800" b="1" dirty="0" smtClean="0">
                <a:solidFill>
                  <a:srgbClr val="002060"/>
                </a:solidFill>
              </a:rPr>
              <a:t>Today in some communities the church bells ring on Shrove Tuesday, not to remind the people to go to church to confess, rather, to remind them to make pancakes!</a:t>
            </a:r>
            <a:endParaRPr lang="ru-RU" sz="2800" b="1" dirty="0">
              <a:solidFill>
                <a:srgbClr val="002060"/>
              </a:solidFill>
            </a:endParaRPr>
          </a:p>
        </p:txBody>
      </p:sp>
      <p:pic>
        <p:nvPicPr>
          <p:cNvPr id="2050" name="Picture 2" descr="http://candyroom.ru/blog/wp-content/uploads/2013/11/den-rozhdeniya-5-let-igry-4.jpg"/>
          <p:cNvPicPr>
            <a:picLocks noChangeAspect="1" noChangeArrowheads="1"/>
          </p:cNvPicPr>
          <p:nvPr/>
        </p:nvPicPr>
        <p:blipFill>
          <a:blip r:embed="rId2" cstate="print"/>
          <a:srcRect/>
          <a:stretch>
            <a:fillRect/>
          </a:stretch>
        </p:blipFill>
        <p:spPr bwMode="auto">
          <a:xfrm>
            <a:off x="1835696" y="188640"/>
            <a:ext cx="4644516" cy="30963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3573016"/>
            <a:ext cx="6912768" cy="1938992"/>
          </a:xfrm>
          <a:prstGeom prst="rect">
            <a:avLst/>
          </a:prstGeom>
        </p:spPr>
        <p:txBody>
          <a:bodyPr wrap="square">
            <a:spAutoFit/>
          </a:bodyPr>
          <a:lstStyle/>
          <a:p>
            <a:r>
              <a:rPr lang="en-US" sz="2400" b="1" dirty="0" smtClean="0">
                <a:solidFill>
                  <a:srgbClr val="002060"/>
                </a:solidFill>
              </a:rPr>
              <a:t>Pancake Day is also celebrated in the US, in the town of Liberal, Kansas. </a:t>
            </a:r>
          </a:p>
          <a:p>
            <a:r>
              <a:rPr lang="en-US" sz="2400" b="1" dirty="0" smtClean="0">
                <a:solidFill>
                  <a:srgbClr val="002060"/>
                </a:solidFill>
              </a:rPr>
              <a:t>Liberal was always known for being “flat as a pancake”. </a:t>
            </a:r>
          </a:p>
          <a:p>
            <a:endParaRPr lang="en-US" sz="2400" b="1" dirty="0">
              <a:solidFill>
                <a:srgbClr val="002060"/>
              </a:solidFill>
            </a:endParaRPr>
          </a:p>
        </p:txBody>
      </p:sp>
      <p:pic>
        <p:nvPicPr>
          <p:cNvPr id="1026" name="Picture 2" descr="http://pix.avaxnews.com/avaxnews/68/63/00006368.jpeg"/>
          <p:cNvPicPr>
            <a:picLocks noChangeAspect="1" noChangeArrowheads="1"/>
          </p:cNvPicPr>
          <p:nvPr/>
        </p:nvPicPr>
        <p:blipFill>
          <a:blip r:embed="rId2" cstate="print"/>
          <a:srcRect b="9677"/>
          <a:stretch>
            <a:fillRect/>
          </a:stretch>
        </p:blipFill>
        <p:spPr bwMode="auto">
          <a:xfrm>
            <a:off x="2267744" y="548680"/>
            <a:ext cx="4783388" cy="28803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852936"/>
            <a:ext cx="7560840" cy="3046988"/>
          </a:xfrm>
          <a:prstGeom prst="rect">
            <a:avLst/>
          </a:prstGeom>
        </p:spPr>
        <p:txBody>
          <a:bodyPr wrap="square">
            <a:spAutoFit/>
          </a:bodyPr>
          <a:lstStyle/>
          <a:p>
            <a:r>
              <a:rPr lang="en-US" sz="2400" b="1" dirty="0" smtClean="0">
                <a:solidFill>
                  <a:srgbClr val="002060"/>
                </a:solidFill>
              </a:rPr>
              <a:t>These days, the festivities have grown to a three day “Pancake Festival” in Liberal, including pancake eating and flipping competitions and many other activities. </a:t>
            </a:r>
          </a:p>
          <a:p>
            <a:endParaRPr lang="en-US" sz="2400" b="1" dirty="0">
              <a:solidFill>
                <a:srgbClr val="002060"/>
              </a:solidFill>
            </a:endParaRPr>
          </a:p>
          <a:p>
            <a:r>
              <a:rPr lang="en-US" sz="2400" b="1" dirty="0" smtClean="0">
                <a:solidFill>
                  <a:srgbClr val="002060"/>
                </a:solidFill>
              </a:rPr>
              <a:t>(Liberal sounds like a fun place to live. It also hosts the annual “Oz Fest” on October 14 -15, as a tribute to Dorothy and her longing to return to Kansas in The Wizard of Oz.)</a:t>
            </a:r>
            <a:endParaRPr lang="ru-RU" sz="2400" b="1" dirty="0">
              <a:solidFill>
                <a:srgbClr val="002060"/>
              </a:solidFill>
            </a:endParaRPr>
          </a:p>
        </p:txBody>
      </p:sp>
      <p:pic>
        <p:nvPicPr>
          <p:cNvPr id="11266" name="Picture 2" descr="http://www.activityvillage.co.uk/sites/default/files/images/pancake_day_poster_460_0.jpg"/>
          <p:cNvPicPr>
            <a:picLocks noChangeAspect="1" noChangeArrowheads="1"/>
          </p:cNvPicPr>
          <p:nvPr/>
        </p:nvPicPr>
        <p:blipFill>
          <a:blip r:embed="rId2" cstate="print">
            <a:clrChange>
              <a:clrFrom>
                <a:srgbClr val="FFFFFF"/>
              </a:clrFrom>
              <a:clrTo>
                <a:srgbClr val="FFFFFF">
                  <a:alpha val="0"/>
                </a:srgbClr>
              </a:clrTo>
            </a:clrChange>
          </a:blip>
          <a:srcRect b="10572"/>
          <a:stretch>
            <a:fillRect/>
          </a:stretch>
        </p:blipFill>
        <p:spPr bwMode="auto">
          <a:xfrm>
            <a:off x="2771800" y="260648"/>
            <a:ext cx="2160240" cy="272979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395</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21</cp:revision>
  <dcterms:created xsi:type="dcterms:W3CDTF">2016-02-09T16:38:14Z</dcterms:created>
  <dcterms:modified xsi:type="dcterms:W3CDTF">2016-02-09T20:10:40Z</dcterms:modified>
</cp:coreProperties>
</file>