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31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55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40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930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22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85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024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639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1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29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745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A082-277E-4594-875F-7FB5AEAC5B7A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5809-49D5-4DF9-A5CD-B46F4B571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078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502" y="825480"/>
            <a:ext cx="9144000" cy="2387600"/>
          </a:xfrm>
        </p:spPr>
        <p:txBody>
          <a:bodyPr/>
          <a:lstStyle/>
          <a:p>
            <a:r>
              <a:rPr lang="ru-RU" dirty="0" smtClean="0"/>
              <a:t>Координаты середины отрезка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4520" y="4453248"/>
            <a:ext cx="6709558" cy="2208810"/>
          </a:xfrm>
        </p:spPr>
        <p:txBody>
          <a:bodyPr>
            <a:normAutofit fontScale="775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dirty="0" smtClean="0"/>
              <a:t>Работу </a:t>
            </a:r>
            <a:r>
              <a:rPr lang="ru-RU" dirty="0" smtClean="0"/>
              <a:t>выполнил: </a:t>
            </a:r>
            <a:r>
              <a:rPr lang="ru-RU" dirty="0" smtClean="0"/>
              <a:t>Садыков </a:t>
            </a:r>
            <a:r>
              <a:rPr lang="ru-RU" dirty="0" smtClean="0"/>
              <a:t>Никита,                                                                                          ученик </a:t>
            </a:r>
            <a:r>
              <a:rPr lang="ru-RU" dirty="0" smtClean="0"/>
              <a:t>10 А класса МБОУ СШ№1 </a:t>
            </a:r>
            <a:r>
              <a:rPr lang="ru-RU" dirty="0" smtClean="0"/>
              <a:t> </a:t>
            </a:r>
            <a:r>
              <a:rPr lang="ru-RU" dirty="0" smtClean="0"/>
              <a:t>                                                                                                             </a:t>
            </a:r>
            <a:r>
              <a:rPr lang="ru-RU" dirty="0" smtClean="0"/>
              <a:t>г</a:t>
            </a:r>
            <a:r>
              <a:rPr lang="ru-RU" dirty="0" smtClean="0"/>
              <a:t>. </a:t>
            </a:r>
            <a:r>
              <a:rPr lang="ru-RU" dirty="0" smtClean="0"/>
              <a:t>Архангельска Архангельской области                                                                            Руководитель: Куприянович Марина Олеговна,                                                                                          учитель математики высшей категории                                                            МБОУ СШ № 1 г. Архангельска Архангельской области,                                      2016 </a:t>
            </a:r>
            <a:r>
              <a:rPr lang="ru-RU" dirty="0" smtClean="0"/>
              <a:t>год</a:t>
            </a:r>
          </a:p>
          <a:p>
            <a:pPr algn="l">
              <a:lnSpc>
                <a:spcPct val="12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848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0"/>
                <a:ext cx="10515600" cy="66778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3600" dirty="0" smtClean="0"/>
                  <a:t>Координаты середины отрезка с концами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36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3600" dirty="0" smtClean="0"/>
                  <a:t>)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36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36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)</a:t>
                </a:r>
                <a:r>
                  <a:rPr lang="en-US" sz="3600" dirty="0" smtClean="0"/>
                  <a:t/>
                </a:r>
                <a:r>
                  <a:rPr lang="ru-RU" sz="3600" dirty="0" smtClean="0"/>
                  <a:t>вычисляются по формулам</a:t>
                </a: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4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4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4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4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4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0"/>
                <a:ext cx="10515600" cy="6677891"/>
              </a:xfrm>
              <a:blipFill>
                <a:blip r:embed="rId2" cstate="print"/>
                <a:stretch>
                  <a:fillRect l="-1797" t="-21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5916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180113" y="0"/>
                <a:ext cx="8011887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/>
                  <a:t>Дано: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 smtClean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 smtClean="0"/>
                  <a:t>), 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С-середина отрезка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Найти: С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i="1" dirty="0" smtClean="0"/>
                  <a:t>-</a:t>
                </a:r>
                <a:r>
                  <a:rPr lang="ru-RU" sz="2400" dirty="0" smtClean="0"/>
                  <a:t>?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Решение: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400" dirty="0" err="1" smtClean="0"/>
                  <a:t>Доп.построение</a:t>
                </a:r>
                <a:r>
                  <a:rPr lang="ru-RU" sz="24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400" dirty="0" smtClean="0"/>
                  <a:t>||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C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||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ru-RU" sz="2400" dirty="0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 smtClean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sz="2400" b="0" dirty="0" smtClean="0"/>
                  <a:t/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ru-RU" sz="2400" dirty="0" smtClean="0"/>
                  <a:t/>
                </a:r>
                <a14:m>
                  <m:oMath xmlns:m="http://schemas.openxmlformats.org/officeDocument/2006/math">
                    <m:r>
                      <a:rPr lang="ru-RU" sz="2400" dirty="0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sz="2400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4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 smtClean="0"/>
                  <a:t>),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ru-RU" sz="2400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i="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 smtClean="0"/>
                  <a:t>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 smtClean="0"/>
                  <a:t>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400" dirty="0" smtClean="0"/>
                  <a:t>По теореме Фалеса: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2400" dirty="0" smtClean="0"/>
                  <a:t>-середина отрезка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2400" b="0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sz="2400" b="0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ru-RU" sz="240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400" dirty="0" smtClean="0"/>
                  <a:t>На плоскости координаты середины отрезка выражаются по формулам: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400" dirty="0" smtClean="0"/>
                  <a:t>Для того, чтобы найти выражение для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ru-RU" sz="2400" dirty="0" smtClean="0"/>
                  <a:t>, достаточно взять либо плоскость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𝑥𝑧</m:t>
                    </m:r>
                  </m:oMath>
                </a14:m>
                <a:r>
                  <a:rPr lang="ru-RU" sz="2400" dirty="0" smtClean="0"/>
                  <a:t>, либо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𝑦𝑧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sz="2400" dirty="0" smtClean="0"/>
                  <a:t> при этом получается аналогичная формула: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 smtClean="0"/>
                  <a:t>.</a:t>
                </a: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80113" y="0"/>
                <a:ext cx="8011887" cy="6858000"/>
              </a:xfrm>
              <a:blipFill>
                <a:blip r:embed="rId2" cstate="print"/>
                <a:stretch>
                  <a:fillRect l="-1218" t="-12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1815737" y="1306286"/>
            <a:ext cx="0" cy="1789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849085" y="3095897"/>
            <a:ext cx="966652" cy="96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815737" y="3095897"/>
            <a:ext cx="16197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124075" y="1504950"/>
            <a:ext cx="533400" cy="561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1792876" y="307303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flipH="1">
            <a:off x="2120535" y="202120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flipH="1">
            <a:off x="2120534" y="355636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H="1">
            <a:off x="2634615" y="1482093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flipH="1">
            <a:off x="2367915" y="1763077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flipH="1">
            <a:off x="2367914" y="368730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flipH="1">
            <a:off x="2635429" y="3812174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13" idx="0"/>
          </p:cNvCxnSpPr>
          <p:nvPr/>
        </p:nvCxnSpPr>
        <p:spPr>
          <a:xfrm>
            <a:off x="2143394" y="2021206"/>
            <a:ext cx="0" cy="1558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6" idx="4"/>
          </p:cNvCxnSpPr>
          <p:nvPr/>
        </p:nvCxnSpPr>
        <p:spPr>
          <a:xfrm>
            <a:off x="2390774" y="1808796"/>
            <a:ext cx="0" cy="1901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5" idx="0"/>
          </p:cNvCxnSpPr>
          <p:nvPr/>
        </p:nvCxnSpPr>
        <p:spPr>
          <a:xfrm>
            <a:off x="2657474" y="1482093"/>
            <a:ext cx="0" cy="23529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33109" y="3585292"/>
            <a:ext cx="524365" cy="249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45497" y="2919147"/>
            <a:ext cx="242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О</a:t>
            </a:r>
            <a:endParaRPr lang="ru-RU" sz="1400" i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TextBox 34"/>
              <p:cNvSpPr txBox="1"/>
              <p:nvPr/>
            </p:nvSpPr>
            <p:spPr>
              <a:xfrm>
                <a:off x="679991" y="3770823"/>
                <a:ext cx="242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i="1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91" y="3770823"/>
                <a:ext cx="242761" cy="30777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TextBox 35"/>
              <p:cNvSpPr txBox="1"/>
              <p:nvPr/>
            </p:nvSpPr>
            <p:spPr>
              <a:xfrm>
                <a:off x="3135357" y="3101273"/>
                <a:ext cx="4007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357" y="3101273"/>
                <a:ext cx="400702" cy="307777"/>
              </a:xfrm>
              <a:prstGeom prst="rect">
                <a:avLst/>
              </a:prstGeom>
              <a:blipFill>
                <a:blip r:embed="rId4" cstate="print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1452397" y="1193968"/>
                <a:ext cx="455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397" y="1193968"/>
                <a:ext cx="455188" cy="307777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887675" y="1698975"/>
                <a:ext cx="2275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 panose="02040503050406030204" pitchFamily="18" charset="0"/>
                            </a:rPr>
                            <m:t> А</m:t>
                          </m:r>
                        </m:e>
                        <m:sub>
                          <m:r>
                            <a:rPr lang="ru-RU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675" y="1698975"/>
                <a:ext cx="227551" cy="307777"/>
              </a:xfrm>
              <a:prstGeom prst="rect">
                <a:avLst/>
              </a:prstGeom>
              <a:blipFill>
                <a:blip r:embed="rId6" cstate="print"/>
                <a:stretch>
                  <a:fillRect r="-567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2171211" y="1486555"/>
                <a:ext cx="3303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211" y="1486555"/>
                <a:ext cx="330385" cy="307777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2413434" y="1210603"/>
                <a:ext cx="27059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400" b="0" i="1" dirty="0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434" y="1210603"/>
                <a:ext cx="270595" cy="307777"/>
              </a:xfrm>
              <a:prstGeom prst="rect">
                <a:avLst/>
              </a:prstGeom>
              <a:blipFill>
                <a:blip r:embed="rId8" cstate="print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1831836" y="3608149"/>
                <a:ext cx="3115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b="0" i="0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1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ru-RU" sz="1400" b="0" i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36" y="3608149"/>
                <a:ext cx="311558" cy="307777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2450556" y="3863679"/>
                <a:ext cx="3704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dirty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14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ru-RU" sz="1400" dirty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56" y="3863679"/>
                <a:ext cx="370470" cy="307777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2157548" y="3733025"/>
                <a:ext cx="3363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n-US" sz="1400" b="0" i="0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548" y="3733025"/>
                <a:ext cx="336362" cy="307777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0892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3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951" y="2048841"/>
            <a:ext cx="10515600" cy="1909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Докажите, что четырехугольник </a:t>
            </a:r>
            <a:r>
              <a:rPr lang="en-US" sz="4000" dirty="0" smtClean="0"/>
              <a:t>ABCD </a:t>
            </a:r>
            <a:r>
              <a:rPr lang="ru-RU" sz="4000" dirty="0" smtClean="0"/>
              <a:t>с вершинами в точках </a:t>
            </a:r>
            <a:r>
              <a:rPr lang="en-US" sz="4000" dirty="0" smtClean="0"/>
              <a:t>A(1;3;2), B(0;2;4), C(1;1;4), D(2;2;2)</a:t>
            </a:r>
            <a:r>
              <a:rPr lang="ru-RU" sz="4000" dirty="0" smtClean="0"/>
              <a:t> является параллелограммом.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85494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57980" y="0"/>
                <a:ext cx="743402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Дано: </a:t>
                </a:r>
                <a:r>
                  <a:rPr lang="en-US" dirty="0" smtClean="0"/>
                  <a:t>ABCD –</a:t>
                </a:r>
                <a:r>
                  <a:rPr lang="ru-RU" dirty="0" smtClean="0"/>
                  <a:t> четырехугольник,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A(1;3;2</a:t>
                </a:r>
                <a:r>
                  <a:rPr lang="en-US" dirty="0"/>
                  <a:t>), B(0;2;4), C(1;1;4), </a:t>
                </a:r>
                <a:r>
                  <a:rPr lang="en-US" dirty="0" smtClean="0"/>
                  <a:t>D(2;2;2)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Док-</a:t>
                </a:r>
                <a:r>
                  <a:rPr lang="ru-RU" dirty="0" err="1" smtClean="0"/>
                  <a:t>ть</a:t>
                </a:r>
                <a:r>
                  <a:rPr lang="ru-RU" dirty="0" smtClean="0"/>
                  <a:t>: </a:t>
                </a:r>
                <a:r>
                  <a:rPr lang="en-US" dirty="0" smtClean="0"/>
                  <a:t>ABCD </a:t>
                </a:r>
                <a:r>
                  <a:rPr lang="ru-RU" dirty="0" smtClean="0"/>
                  <a:t>– параллелограмм.</a:t>
                </a:r>
              </a:p>
              <a:p>
                <a:pPr marL="0" indent="0">
                  <a:buNone/>
                </a:pPr>
                <a:r>
                  <a:rPr lang="ru-RU" dirty="0" smtClean="0"/>
                  <a:t>Док-во: </a:t>
                </a:r>
                <a:endParaRPr lang="en-US" dirty="0" smtClean="0"/>
              </a:p>
              <a:p>
                <a:pPr marL="514350" indent="-514350">
                  <a:buAutoNum type="arabicPeriod"/>
                </a:pPr>
                <a:r>
                  <a:rPr lang="en-US" dirty="0" smtClean="0"/>
                  <a:t>M-</a:t>
                </a:r>
                <a:r>
                  <a:rPr lang="ru-RU" dirty="0" smtClean="0"/>
                  <a:t> середина </a:t>
                </a:r>
                <a:r>
                  <a:rPr lang="en-US" dirty="0" smtClean="0"/>
                  <a:t>AC, 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/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2+4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AutoNum type="arabicPeriod"/>
                </a:pPr>
                <a:r>
                  <a:rPr lang="en-US" dirty="0" smtClean="0"/>
                  <a:t>N-</a:t>
                </a:r>
                <a:r>
                  <a:rPr lang="ru-RU" dirty="0" smtClean="0"/>
                  <a:t> середина </a:t>
                </a:r>
                <a:r>
                  <a:rPr lang="en-US" dirty="0" smtClean="0"/>
                  <a:t>BD, N</a:t>
                </a:r>
                <a:r>
                  <a:rPr lang="ru-RU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)</a:t>
                </a:r>
                <a:endParaRPr lang="en-US" dirty="0" smtClean="0"/>
              </a:p>
              <a:p>
                <a:pPr marL="514350" indent="-514350">
                  <a:buFont typeface="Arial" panose="020B0604020202020204" pitchFamily="34" charset="0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1+1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=1,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3+1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=2,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2+4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Arial" panose="020B0604020202020204" pitchFamily="34" charset="0"/>
                  <a:buAutoNum type="arabicPeriod"/>
                </a:pPr>
                <a:r>
                  <a:rPr lang="ru-RU" dirty="0" smtClean="0"/>
                  <a:t>Точки </a:t>
                </a:r>
                <a:r>
                  <a:rPr lang="en-US" dirty="0" smtClean="0"/>
                  <a:t>M </a:t>
                </a:r>
                <a:r>
                  <a:rPr lang="ru-RU" dirty="0" smtClean="0"/>
                  <a:t>и </a:t>
                </a:r>
                <a:r>
                  <a:rPr lang="en-US" dirty="0" smtClean="0"/>
                  <a:t>N </a:t>
                </a:r>
                <a:r>
                  <a:rPr lang="ru-RU" dirty="0" smtClean="0"/>
                  <a:t>совпадают.</a:t>
                </a:r>
              </a:p>
              <a:p>
                <a:pPr marL="514350" indent="-514350">
                  <a:buFont typeface="Arial" panose="020B0604020202020204" pitchFamily="34" charset="0"/>
                  <a:buAutoNum type="arabicPeriod"/>
                </a:pPr>
                <a:r>
                  <a:rPr lang="ru-RU" b="0" dirty="0" smtClean="0"/>
                  <a:t>Диагонали пересекаются и точкой пересечения делятся пополам.</a:t>
                </a:r>
              </a:p>
              <a:p>
                <a:pPr marL="514350" indent="-514350">
                  <a:buFont typeface="Arial" panose="020B0604020202020204" pitchFamily="34" charset="0"/>
                  <a:buAutoNum type="arabicPeriod"/>
                </a:pPr>
                <a:r>
                  <a:rPr lang="ru-RU" dirty="0" smtClean="0"/>
                  <a:t>Четырехугольник </a:t>
                </a:r>
                <a:r>
                  <a:rPr lang="en-US" dirty="0" smtClean="0"/>
                  <a:t>ABCD </a:t>
                </a:r>
                <a:r>
                  <a:rPr lang="ru-RU" dirty="0" smtClean="0"/>
                  <a:t>– параллелограмм </a:t>
                </a:r>
                <a:r>
                  <a:rPr lang="en-US" dirty="0" smtClean="0"/>
                  <a:t>(</a:t>
                </a:r>
                <a:r>
                  <a:rPr lang="ru-RU" dirty="0" smtClean="0"/>
                  <a:t>по определению</a:t>
                </a:r>
                <a:r>
                  <a:rPr lang="en-US" dirty="0" smtClean="0"/>
                  <a:t>)</a:t>
                </a:r>
                <a:r>
                  <a:rPr lang="ru-RU" dirty="0" smtClean="0"/>
                  <a:t>.</a:t>
                </a:r>
                <a:endParaRPr lang="en-US" b="0" dirty="0" smtClean="0"/>
              </a:p>
              <a:p>
                <a:pPr marL="514350" indent="-514350">
                  <a:buAutoNum type="arabicPeriod"/>
                </a:pPr>
                <a:endParaRPr lang="en-US" dirty="0"/>
              </a:p>
              <a:p>
                <a:pPr marL="514350" indent="-514350">
                  <a:buAutoNum type="arabicPeriod"/>
                </a:pPr>
                <a:endParaRPr lang="en-US" dirty="0" smtClean="0"/>
              </a:p>
              <a:p>
                <a:pPr marL="514350" indent="-514350">
                  <a:buAutoNum type="arabicPeriod"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57980" y="0"/>
                <a:ext cx="7434020" cy="6858000"/>
              </a:xfrm>
              <a:blipFill>
                <a:blip r:embed="rId2" cstate="print"/>
                <a:stretch>
                  <a:fillRect l="-1723" t="-1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V="1">
            <a:off x="1815737" y="1306286"/>
            <a:ext cx="0" cy="1789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849085" y="3095897"/>
            <a:ext cx="966652" cy="96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815737" y="3095897"/>
            <a:ext cx="16197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 flipH="1">
            <a:off x="1792876" y="307303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45497" y="2919147"/>
            <a:ext cx="242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О</a:t>
            </a:r>
            <a:endParaRPr lang="ru-RU" sz="1400" i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679991" y="3770823"/>
                <a:ext cx="242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i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91" y="3770823"/>
                <a:ext cx="242761" cy="30777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3135357" y="3101273"/>
                <a:ext cx="4007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357" y="3101273"/>
                <a:ext cx="400702" cy="307777"/>
              </a:xfrm>
              <a:prstGeom prst="rect">
                <a:avLst/>
              </a:prstGeom>
              <a:blipFill>
                <a:blip r:embed="rId4" cstate="print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1452397" y="1193968"/>
                <a:ext cx="455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397" y="1193968"/>
                <a:ext cx="455188" cy="307777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/>
          <p:cNvSpPr/>
          <p:nvPr/>
        </p:nvSpPr>
        <p:spPr>
          <a:xfrm flipH="1">
            <a:off x="1853643" y="171429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flipH="1">
            <a:off x="2541323" y="154602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flipH="1">
            <a:off x="2541323" y="2848644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H="1">
            <a:off x="1853644" y="303128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араллелограмм 15"/>
          <p:cNvSpPr/>
          <p:nvPr/>
        </p:nvSpPr>
        <p:spPr>
          <a:xfrm rot="16200000" flipV="1">
            <a:off x="1465831" y="1959757"/>
            <a:ext cx="1500286" cy="696412"/>
          </a:xfrm>
          <a:prstGeom prst="parallelogram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663787" y="2733003"/>
            <a:ext cx="985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(1;3;2)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625634" y="1342481"/>
            <a:ext cx="98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(0;2;4)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864325" y="1382141"/>
            <a:ext cx="611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(1;1;4)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848016" y="3121143"/>
            <a:ext cx="709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(2;2;2)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783661" y="1381528"/>
            <a:ext cx="142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528322" y="1342480"/>
            <a:ext cx="45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544469" y="2735363"/>
            <a:ext cx="53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729377" y="3114504"/>
            <a:ext cx="35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</a:t>
            </a:r>
            <a:endParaRPr lang="ru-RU" sz="1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76502" y="1731142"/>
            <a:ext cx="703004" cy="1151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1872539" y="1568881"/>
            <a:ext cx="694688" cy="1495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2202815" y="2293953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892119" y="2168424"/>
            <a:ext cx="67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269554" y="2150956"/>
            <a:ext cx="633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8847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8" grpId="0" animBg="1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" dirty="0"/>
              <a:t>ГЕОМЕТРИЯ : УЧЕБ. ДЛЯ 10-11 КЛ. ОБЩЕОБРАЗОВАТ. УЧРЕЖДЕНИЙ / А. В. ПОГОРЕЛОВ. - </a:t>
            </a:r>
            <a:r>
              <a:rPr lang="ru" dirty="0" smtClean="0"/>
              <a:t>9-Е </a:t>
            </a:r>
            <a:r>
              <a:rPr lang="ru" dirty="0"/>
              <a:t>ИЗД. </a:t>
            </a:r>
            <a:r>
              <a:rPr lang="ru" dirty="0" smtClean="0"/>
              <a:t>– М</a:t>
            </a:r>
            <a:r>
              <a:rPr lang="ru" dirty="0"/>
              <a:t>. : ПРОСВЕЩЕНИЕ,   </a:t>
            </a:r>
            <a:r>
              <a:rPr lang="ru" dirty="0" smtClean="0"/>
              <a:t>2009. </a:t>
            </a:r>
            <a:r>
              <a:rPr lang="ru" dirty="0"/>
              <a:t>- 175 С</a:t>
            </a:r>
            <a:r>
              <a:rPr lang="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2806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122</Words>
  <Application>Microsoft Office PowerPoint</Application>
  <PresentationFormat>Произвольный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Координаты середины отрезка</vt:lpstr>
      <vt:lpstr>Слайд 2</vt:lpstr>
      <vt:lpstr>Слайд 3</vt:lpstr>
      <vt:lpstr>Задача №9</vt:lpstr>
      <vt:lpstr>Слайд 5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dc:creator>Полина Дербина</dc:creator>
  <cp:lastModifiedBy>Lena</cp:lastModifiedBy>
  <cp:revision>22</cp:revision>
  <dcterms:created xsi:type="dcterms:W3CDTF">2016-02-07T15:46:59Z</dcterms:created>
  <dcterms:modified xsi:type="dcterms:W3CDTF">2016-02-10T08:56:51Z</dcterms:modified>
</cp:coreProperties>
</file>