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0" d="100"/>
          <a:sy n="80" d="100"/>
        </p:scale>
        <p:origin x="-108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A082-277E-4594-875F-7FB5AEAC5B7A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5809-49D5-4DF9-A5CD-B46F4B5713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1310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A082-277E-4594-875F-7FB5AEAC5B7A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5809-49D5-4DF9-A5CD-B46F4B5713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5540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A082-277E-4594-875F-7FB5AEAC5B7A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5809-49D5-4DF9-A5CD-B46F4B5713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3402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A082-277E-4594-875F-7FB5AEAC5B7A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5809-49D5-4DF9-A5CD-B46F4B5713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9302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A082-277E-4594-875F-7FB5AEAC5B7A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5809-49D5-4DF9-A5CD-B46F4B5713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220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A082-277E-4594-875F-7FB5AEAC5B7A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5809-49D5-4DF9-A5CD-B46F4B5713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855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A082-277E-4594-875F-7FB5AEAC5B7A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5809-49D5-4DF9-A5CD-B46F4B5713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0243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A082-277E-4594-875F-7FB5AEAC5B7A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5809-49D5-4DF9-A5CD-B46F4B5713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6392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A082-277E-4594-875F-7FB5AEAC5B7A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5809-49D5-4DF9-A5CD-B46F4B5713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811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A082-277E-4594-875F-7FB5AEAC5B7A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5809-49D5-4DF9-A5CD-B46F4B5713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299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A082-277E-4594-875F-7FB5AEAC5B7A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5809-49D5-4DF9-A5CD-B46F4B5713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7453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DA082-277E-4594-875F-7FB5AEAC5B7A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C5809-49D5-4DF9-A5CD-B46F4B5713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0784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502" y="825480"/>
            <a:ext cx="9144000" cy="2387600"/>
          </a:xfrm>
        </p:spPr>
        <p:txBody>
          <a:bodyPr/>
          <a:lstStyle/>
          <a:p>
            <a:r>
              <a:rPr lang="ru-RU" dirty="0" smtClean="0"/>
              <a:t>Координаты середины отрезка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84520" y="4453248"/>
            <a:ext cx="6709558" cy="2208810"/>
          </a:xfrm>
        </p:spPr>
        <p:txBody>
          <a:bodyPr>
            <a:normAutofit fontScale="77500" lnSpcReduction="20000"/>
          </a:bodyPr>
          <a:lstStyle/>
          <a:p>
            <a:pPr algn="r">
              <a:lnSpc>
                <a:spcPct val="120000"/>
              </a:lnSpc>
            </a:pPr>
            <a:r>
              <a:rPr lang="ru-RU" dirty="0" smtClean="0"/>
              <a:t>Работу </a:t>
            </a:r>
            <a:r>
              <a:rPr lang="ru-RU" dirty="0" smtClean="0"/>
              <a:t>выполнил: </a:t>
            </a:r>
            <a:r>
              <a:rPr lang="ru-RU" dirty="0" smtClean="0"/>
              <a:t>Садыков </a:t>
            </a:r>
            <a:r>
              <a:rPr lang="ru-RU" dirty="0" smtClean="0"/>
              <a:t>Никита,                                                                                          ученик </a:t>
            </a:r>
            <a:r>
              <a:rPr lang="ru-RU" dirty="0" smtClean="0"/>
              <a:t>10 А класса МБОУ СШ№1 </a:t>
            </a:r>
            <a:r>
              <a:rPr lang="ru-RU" dirty="0" smtClean="0"/>
              <a:t> </a:t>
            </a:r>
            <a:r>
              <a:rPr lang="ru-RU" dirty="0" smtClean="0"/>
              <a:t>                                                                                                             </a:t>
            </a:r>
            <a:r>
              <a:rPr lang="ru-RU" dirty="0" smtClean="0"/>
              <a:t>г</a:t>
            </a:r>
            <a:r>
              <a:rPr lang="ru-RU" dirty="0" smtClean="0"/>
              <a:t>. </a:t>
            </a:r>
            <a:r>
              <a:rPr lang="ru-RU" dirty="0" smtClean="0"/>
              <a:t>Архангельска Архангельской области                                                                            Руководитель: Куприянович Марина Олеговна,                                                                                          учитель математики высшей категории                                                            МБОУ СШ № 1 г. Архангельска Архангельской области,                                      2016 </a:t>
            </a:r>
            <a:r>
              <a:rPr lang="ru-RU" dirty="0" smtClean="0"/>
              <a:t>год</a:t>
            </a:r>
          </a:p>
          <a:p>
            <a:pPr algn="l">
              <a:lnSpc>
                <a:spcPct val="12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28484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0"/>
                <a:ext cx="10515600" cy="667789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sz="3600" dirty="0" smtClean="0"/>
                  <a:t>Координаты середины отрезка с концами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А</m:t>
                        </m:r>
                      </m:e>
                      <m:sub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3600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3600" dirty="0" smtClean="0"/>
                  <a:t>) 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А</m:t>
                        </m:r>
                      </m:e>
                      <m:sub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3600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sz="3600" b="0" i="1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ru-RU" sz="3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sz="3600" b="0" i="1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ru-RU" sz="3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3600" dirty="0" smtClean="0"/>
                  <a:t>)</a:t>
                </a:r>
                <a:r>
                  <a:rPr lang="en-US" sz="3600" dirty="0" smtClean="0"/>
                  <a:t/>
                </a:r>
                <a:r>
                  <a:rPr lang="ru-RU" sz="3600" dirty="0" smtClean="0"/>
                  <a:t>вычисляются по формулам</a:t>
                </a:r>
              </a:p>
              <a:p>
                <a:pPr marL="0" indent="0">
                  <a:buNone/>
                </a:pPr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440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44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4400" b="0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sz="440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44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4400" b="0" i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44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b="0" i="1" dirty="0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44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4400" b="0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sz="4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b="0" i="1" dirty="0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44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4400" b="0" i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44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b="0" i="1" dirty="0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44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4400" b="0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sz="4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b="0" i="1" dirty="0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44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0"/>
                <a:ext cx="10515600" cy="6677891"/>
              </a:xfrm>
              <a:blipFill>
                <a:blip r:embed="rId2" cstate="print"/>
                <a:stretch>
                  <a:fillRect l="-1797" t="-21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259160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180113" y="0"/>
                <a:ext cx="8011887" cy="6858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2400" dirty="0" smtClean="0"/>
                  <a:t>Дано: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А</m:t>
                        </m:r>
                      </m:e>
                      <m:sub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2400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2400" dirty="0" smtClean="0"/>
                  <a:t>),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А</m:t>
                        </m:r>
                      </m:e>
                      <m:sub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2400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sz="2400" i="1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ru-RU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sz="2400" i="1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ru-RU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2400" dirty="0" smtClean="0"/>
                  <a:t>), </a:t>
                </a:r>
              </a:p>
              <a:p>
                <a:pPr marL="0" indent="0">
                  <a:buNone/>
                </a:pPr>
                <a:r>
                  <a:rPr lang="ru-RU" sz="2400" dirty="0" smtClean="0"/>
                  <a:t>С-середина отрезка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А</m:t>
                        </m:r>
                      </m:e>
                      <m:sub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А</m:t>
                        </m:r>
                      </m:e>
                      <m:sub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2400" dirty="0" smtClean="0"/>
                  <a:t>.</a:t>
                </a:r>
              </a:p>
              <a:p>
                <a:pPr marL="0" indent="0">
                  <a:buNone/>
                </a:pPr>
                <a:r>
                  <a:rPr lang="ru-RU" sz="2400" dirty="0" smtClean="0"/>
                  <a:t>Найти: С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i="1" dirty="0" smtClean="0"/>
                  <a:t>-</a:t>
                </a:r>
                <a:r>
                  <a:rPr lang="ru-RU" sz="2400" dirty="0" smtClean="0"/>
                  <a:t>?</a:t>
                </a:r>
              </a:p>
              <a:p>
                <a:pPr marL="0" indent="0">
                  <a:buNone/>
                </a:pPr>
                <a:r>
                  <a:rPr lang="ru-RU" sz="2400" dirty="0" smtClean="0"/>
                  <a:t>Решение: 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ru-RU" sz="2400" dirty="0" err="1" smtClean="0"/>
                  <a:t>Доп.построение</a:t>
                </a:r>
                <a:r>
                  <a:rPr lang="ru-RU" sz="2400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А</m:t>
                        </m:r>
                      </m:e>
                      <m:sub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Sup>
                      <m:sSubSup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А</m:t>
                        </m:r>
                      </m:e>
                      <m:sub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sz="2400" dirty="0" smtClean="0"/>
                  <a:t>||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dirty="0" smtClean="0">
                        <a:latin typeface="Cambria Math" panose="02040503050406030204" pitchFamily="18" charset="0"/>
                      </a:rPr>
                      <m:t>C</m:t>
                    </m:r>
                    <m:sSup>
                      <m:sSupPr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b="0" i="0" dirty="0" smtClean="0"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p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400" dirty="0" smtClean="0"/>
                  <a:t>||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b="0" i="1" dirty="0" smtClean="0">
                            <a:latin typeface="Cambria Math" panose="02040503050406030204" pitchFamily="18" charset="0"/>
                          </a:rPr>
                          <m:t>А</m:t>
                        </m:r>
                      </m:e>
                      <m:sub>
                        <m:r>
                          <a:rPr lang="ru-RU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Sup>
                      <m:sSubSup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sz="2400" b="0" i="1" dirty="0" smtClean="0">
                            <a:latin typeface="Cambria Math" panose="02040503050406030204" pitchFamily="18" charset="0"/>
                          </a:rPr>
                          <m:t>А</m:t>
                        </m:r>
                      </m:e>
                      <m:sub>
                        <m:r>
                          <a:rPr lang="ru-RU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ru-RU" sz="2400" b="0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ru-RU" sz="2400" dirty="0" smtClean="0"/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А</m:t>
                        </m:r>
                      </m:e>
                      <m:sub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ru-RU" sz="2400" dirty="0" smtClean="0">
                        <a:latin typeface="Cambria Math" panose="02040503050406030204" pitchFamily="18" charset="0"/>
                      </a:rPr>
                      <m:t>⊂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𝑥𝑦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400" dirty="0" smtClean="0"/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b="0" i="0" dirty="0" smtClean="0"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p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⊂</m:t>
                    </m:r>
                  </m:oMath>
                </a14:m>
                <a:r>
                  <a:rPr lang="en-US" sz="2400" b="0" dirty="0" smtClean="0"/>
                  <a:t/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𝑥𝑦</m:t>
                    </m:r>
                  </m:oMath>
                </a14:m>
                <a:r>
                  <a:rPr lang="en-US" sz="2400" dirty="0" smtClean="0"/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sz="2400" b="0" i="1" dirty="0" smtClean="0">
                            <a:latin typeface="Cambria Math" panose="02040503050406030204" pitchFamily="18" charset="0"/>
                          </a:rPr>
                          <m:t>А</m:t>
                        </m:r>
                      </m:e>
                      <m:sub>
                        <m:r>
                          <a:rPr lang="ru-RU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ru-RU" sz="2400" b="0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ru-RU" sz="2400" dirty="0" smtClean="0"/>
                  <a:t/>
                </a:r>
                <a14:m>
                  <m:oMath xmlns:m="http://schemas.openxmlformats.org/officeDocument/2006/math">
                    <m:r>
                      <a:rPr lang="ru-RU" sz="2400" dirty="0" smtClean="0">
                        <a:latin typeface="Cambria Math" panose="02040503050406030204" pitchFamily="18" charset="0"/>
                      </a:rPr>
                      <m:t>⊂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𝑥𝑦</m:t>
                    </m:r>
                  </m:oMath>
                </a14:m>
                <a:endParaRPr lang="en-US" sz="2400" b="0" dirty="0" smtClean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sz="2400" b="0" i="0" smtClean="0">
                            <a:latin typeface="Cambria Math" panose="02040503050406030204" pitchFamily="18" charset="0"/>
                          </a:rPr>
                          <m:t>А</m:t>
                        </m:r>
                      </m:e>
                      <m:sub>
                        <m:r>
                          <a:rPr lang="ru-RU" sz="24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ru-RU" sz="2400" b="0" i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sz="2400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0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0" dirty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2400" dirty="0" smtClean="0"/>
                  <a:t>),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sz="2400" b="0" i="0" dirty="0" smtClean="0">
                            <a:latin typeface="Cambria Math" panose="02040503050406030204" pitchFamily="18" charset="0"/>
                          </a:rPr>
                          <m:t>А</m:t>
                        </m:r>
                      </m:e>
                      <m:sub>
                        <m:r>
                          <a:rPr lang="ru-RU" sz="2400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ru-RU" sz="2400" b="0" i="0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ru-RU" sz="2400" dirty="0" smtClean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sz="2400" i="1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ru-RU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sz="2400" i="0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0" dirty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2400" dirty="0" smtClean="0"/>
                  <a:t>),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b="0" i="0" dirty="0" smtClean="0"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p>
                        <m:r>
                          <a:rPr lang="en-US" sz="2400" b="0" i="0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2400" dirty="0" smtClean="0"/>
                  <a:t>)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ru-RU" sz="2400" dirty="0" smtClean="0"/>
                  <a:t>По теореме Фалеса: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b="0" i="0" dirty="0" smtClean="0"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p>
                        <m:r>
                          <a:rPr lang="en-US" sz="2400" b="0" i="0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ru-RU" sz="2400" dirty="0" smtClean="0"/>
                  <a:t>-середина отрезка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sz="2400" b="0" i="0" smtClean="0">
                            <a:latin typeface="Cambria Math" panose="02040503050406030204" pitchFamily="18" charset="0"/>
                          </a:rPr>
                          <m:t>А</m:t>
                        </m:r>
                      </m:e>
                      <m:sub>
                        <m:r>
                          <a:rPr lang="ru-RU" sz="24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ru-RU" sz="2400" b="0" i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sSubSup>
                      <m:sSubSup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sz="2400" b="0" i="0" dirty="0" smtClean="0">
                            <a:latin typeface="Cambria Math" panose="02040503050406030204" pitchFamily="18" charset="0"/>
                          </a:rPr>
                          <m:t>А</m:t>
                        </m:r>
                      </m:e>
                      <m:sub>
                        <m:r>
                          <a:rPr lang="ru-RU" sz="2400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ru-RU" sz="2400" b="0" i="0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endParaRPr lang="ru-RU" sz="2400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ru-RU" sz="2400" dirty="0" smtClean="0"/>
                  <a:t>На плоскости координаты середины отрезка выражаются по формулам: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24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ru-RU" sz="24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ru-RU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ru-RU" sz="2400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ru-RU" sz="2400" dirty="0" smtClean="0"/>
                  <a:t>Для того, чтобы найти выражение для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ru-RU" sz="2400" dirty="0" smtClean="0"/>
                  <a:t>, достаточно взять либо плоскость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𝑥𝑧</m:t>
                    </m:r>
                  </m:oMath>
                </a14:m>
                <a:r>
                  <a:rPr lang="ru-RU" sz="2400" dirty="0" smtClean="0"/>
                  <a:t>, либо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𝑦𝑧</m:t>
                    </m:r>
                    <m:r>
                      <a:rPr lang="ru-RU" sz="2400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ru-RU" sz="2400" dirty="0" smtClean="0"/>
                  <a:t> при этом получается аналогичная формула: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ru-RU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2400" dirty="0" smtClean="0"/>
                  <a:t>.</a:t>
                </a:r>
                <a:endParaRPr lang="ru-RU" sz="24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80113" y="0"/>
                <a:ext cx="8011887" cy="6858000"/>
              </a:xfrm>
              <a:blipFill>
                <a:blip r:embed="rId2" cstate="print"/>
                <a:stretch>
                  <a:fillRect l="-1218" t="-12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 стрелкой 4"/>
          <p:cNvCxnSpPr/>
          <p:nvPr/>
        </p:nvCxnSpPr>
        <p:spPr>
          <a:xfrm flipV="1">
            <a:off x="1815737" y="1306286"/>
            <a:ext cx="0" cy="17896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849085" y="3095897"/>
            <a:ext cx="966652" cy="966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1815737" y="3095897"/>
            <a:ext cx="16197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2124075" y="1504950"/>
            <a:ext cx="533400" cy="5619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 flipH="1">
            <a:off x="1792876" y="3073036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 flipH="1">
            <a:off x="2120535" y="2021206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 flipH="1">
            <a:off x="2120534" y="3556365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 flipH="1">
            <a:off x="2634615" y="1482093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 flipH="1">
            <a:off x="2367915" y="1763077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 flipH="1">
            <a:off x="2367914" y="3687306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 flipH="1">
            <a:off x="2635429" y="3812174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>
            <a:stCxn id="13" idx="0"/>
          </p:cNvCxnSpPr>
          <p:nvPr/>
        </p:nvCxnSpPr>
        <p:spPr>
          <a:xfrm>
            <a:off x="2143394" y="2021206"/>
            <a:ext cx="0" cy="15580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16" idx="4"/>
          </p:cNvCxnSpPr>
          <p:nvPr/>
        </p:nvCxnSpPr>
        <p:spPr>
          <a:xfrm>
            <a:off x="2390774" y="1808796"/>
            <a:ext cx="0" cy="19013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15" idx="0"/>
          </p:cNvCxnSpPr>
          <p:nvPr/>
        </p:nvCxnSpPr>
        <p:spPr>
          <a:xfrm>
            <a:off x="2657474" y="1482093"/>
            <a:ext cx="0" cy="23529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133109" y="3585292"/>
            <a:ext cx="524365" cy="2497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545497" y="2919147"/>
            <a:ext cx="2427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/>
              <a:t>О</a:t>
            </a:r>
            <a:endParaRPr lang="ru-RU" sz="1400" i="1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5" name="TextBox 34"/>
              <p:cNvSpPr txBox="1"/>
              <p:nvPr/>
            </p:nvSpPr>
            <p:spPr>
              <a:xfrm>
                <a:off x="679991" y="3770823"/>
                <a:ext cx="24276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ru-RU" sz="1400" i="1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991" y="3770823"/>
                <a:ext cx="242761" cy="307777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6" name="TextBox 35"/>
              <p:cNvSpPr txBox="1"/>
              <p:nvPr/>
            </p:nvSpPr>
            <p:spPr>
              <a:xfrm>
                <a:off x="3135357" y="3101273"/>
                <a:ext cx="40070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5357" y="3101273"/>
                <a:ext cx="400702" cy="307777"/>
              </a:xfrm>
              <a:prstGeom prst="rect">
                <a:avLst/>
              </a:prstGeom>
              <a:blipFill>
                <a:blip r:embed="rId4" cstate="print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7" name="TextBox 36"/>
              <p:cNvSpPr txBox="1"/>
              <p:nvPr/>
            </p:nvSpPr>
            <p:spPr>
              <a:xfrm>
                <a:off x="1452397" y="1193968"/>
                <a:ext cx="45518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2397" y="1193968"/>
                <a:ext cx="455188" cy="307777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8" name="TextBox 37"/>
              <p:cNvSpPr txBox="1"/>
              <p:nvPr/>
            </p:nvSpPr>
            <p:spPr>
              <a:xfrm>
                <a:off x="1887675" y="1698975"/>
                <a:ext cx="22755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1400" i="1">
                              <a:latin typeface="Cambria Math" panose="02040503050406030204" pitchFamily="18" charset="0"/>
                            </a:rPr>
                            <m:t> А</m:t>
                          </m:r>
                        </m:e>
                        <m:sub>
                          <m:r>
                            <a:rPr lang="ru-RU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7675" y="1698975"/>
                <a:ext cx="227551" cy="307777"/>
              </a:xfrm>
              <a:prstGeom prst="rect">
                <a:avLst/>
              </a:prstGeom>
              <a:blipFill>
                <a:blip r:embed="rId6" cstate="print"/>
                <a:stretch>
                  <a:fillRect r="-567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9" name="TextBox 38"/>
              <p:cNvSpPr txBox="1"/>
              <p:nvPr/>
            </p:nvSpPr>
            <p:spPr>
              <a:xfrm>
                <a:off x="2171211" y="1486555"/>
                <a:ext cx="3303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400" dirty="0">
                          <a:latin typeface="Cambria Math" panose="02040503050406030204" pitchFamily="18" charset="0"/>
                        </a:rPr>
                        <m:t>C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1211" y="1486555"/>
                <a:ext cx="330385" cy="307777"/>
              </a:xfrm>
              <a:prstGeom prst="rect">
                <a:avLst/>
              </a:prstGeom>
              <a:blipFill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0" name="TextBox 39"/>
              <p:cNvSpPr txBox="1"/>
              <p:nvPr/>
            </p:nvSpPr>
            <p:spPr>
              <a:xfrm>
                <a:off x="2413434" y="1210603"/>
                <a:ext cx="27059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1400" b="0" i="1" dirty="0" smtClean="0">
                              <a:latin typeface="Cambria Math" panose="02040503050406030204" pitchFamily="18" charset="0"/>
                            </a:rPr>
                            <m:t>А</m:t>
                          </m:r>
                        </m:e>
                        <m:sub>
                          <m:r>
                            <a:rPr lang="ru-RU" sz="1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3434" y="1210603"/>
                <a:ext cx="270595" cy="307777"/>
              </a:xfrm>
              <a:prstGeom prst="rect">
                <a:avLst/>
              </a:prstGeom>
              <a:blipFill>
                <a:blip r:embed="rId8" cstate="print"/>
                <a:stretch>
                  <a:fillRect r="-1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1" name="TextBox 40"/>
              <p:cNvSpPr txBox="1"/>
              <p:nvPr/>
            </p:nvSpPr>
            <p:spPr>
              <a:xfrm>
                <a:off x="1831836" y="3608149"/>
                <a:ext cx="31155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sz="1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sz="1400" b="0" i="0" smtClean="0">
                              <a:latin typeface="Cambria Math" panose="02040503050406030204" pitchFamily="18" charset="0"/>
                            </a:rPr>
                            <m:t>А</m:t>
                          </m:r>
                        </m:e>
                        <m:sub>
                          <m:r>
                            <a:rPr lang="ru-RU" sz="14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ru-RU" sz="1400" b="0" i="0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1836" y="3608149"/>
                <a:ext cx="311558" cy="307777"/>
              </a:xfrm>
              <a:prstGeom prst="rect">
                <a:avLst/>
              </a:prstGeom>
              <a:blipFill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2" name="TextBox 41"/>
              <p:cNvSpPr txBox="1"/>
              <p:nvPr/>
            </p:nvSpPr>
            <p:spPr>
              <a:xfrm>
                <a:off x="2450556" y="3863679"/>
                <a:ext cx="37047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400" i="1" dirty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sz="1400" dirty="0">
                              <a:latin typeface="Cambria Math" panose="02040503050406030204" pitchFamily="18" charset="0"/>
                            </a:rPr>
                            <m:t>А</m:t>
                          </m:r>
                        </m:e>
                        <m:sub>
                          <m:r>
                            <a:rPr lang="ru-RU" sz="1400" dirty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ru-RU" sz="1400" dirty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0556" y="3863679"/>
                <a:ext cx="370470" cy="307777"/>
              </a:xfrm>
              <a:prstGeom prst="rect">
                <a:avLst/>
              </a:prstGeom>
              <a:blipFill>
                <a:blip r:embed="rId1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3" name="TextBox 42"/>
              <p:cNvSpPr txBox="1"/>
              <p:nvPr/>
            </p:nvSpPr>
            <p:spPr>
              <a:xfrm>
                <a:off x="2157548" y="3733025"/>
                <a:ext cx="33636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1400" b="0" i="0" dirty="0" smtClean="0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p>
                          <m:r>
                            <a:rPr lang="en-US" sz="1400" b="0" i="0" dirty="0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7548" y="3733025"/>
                <a:ext cx="336362" cy="307777"/>
              </a:xfrm>
              <a:prstGeom prst="rect">
                <a:avLst/>
              </a:prstGeom>
              <a:blipFill>
                <a:blip r:embed="rId11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90892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33" grpId="0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1951" y="2048841"/>
            <a:ext cx="10515600" cy="19094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/>
              <a:t>Докажите, что четырехугольник </a:t>
            </a:r>
            <a:r>
              <a:rPr lang="en-US" sz="4000" dirty="0" smtClean="0"/>
              <a:t>ABCD </a:t>
            </a:r>
            <a:r>
              <a:rPr lang="ru-RU" sz="4000" dirty="0" smtClean="0"/>
              <a:t>с вершинами в точках </a:t>
            </a:r>
            <a:r>
              <a:rPr lang="en-US" sz="4000" dirty="0" smtClean="0"/>
              <a:t>A(1;3;2), B(0;2;4), C(1;1;4), D(2;2;2)</a:t>
            </a:r>
            <a:r>
              <a:rPr lang="ru-RU" sz="4000" dirty="0" smtClean="0"/>
              <a:t> является параллелограммом.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3854944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757980" y="0"/>
                <a:ext cx="7434020" cy="68580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/>
                  <a:t>Дано: </a:t>
                </a:r>
                <a:r>
                  <a:rPr lang="en-US" dirty="0" smtClean="0"/>
                  <a:t>ABCD –</a:t>
                </a:r>
                <a:r>
                  <a:rPr lang="ru-RU" dirty="0" smtClean="0"/>
                  <a:t> четырехугольник, 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A(1;3;2</a:t>
                </a:r>
                <a:r>
                  <a:rPr lang="en-US" dirty="0"/>
                  <a:t>), B(0;2;4), C(1;1;4), </a:t>
                </a:r>
                <a:r>
                  <a:rPr lang="en-US" dirty="0" smtClean="0"/>
                  <a:t>D(2;2;2)</a:t>
                </a:r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Док-</a:t>
                </a:r>
                <a:r>
                  <a:rPr lang="ru-RU" dirty="0" err="1" smtClean="0"/>
                  <a:t>ть</a:t>
                </a:r>
                <a:r>
                  <a:rPr lang="ru-RU" dirty="0" smtClean="0"/>
                  <a:t>: </a:t>
                </a:r>
                <a:r>
                  <a:rPr lang="en-US" dirty="0" smtClean="0"/>
                  <a:t>ABCD </a:t>
                </a:r>
                <a:r>
                  <a:rPr lang="ru-RU" dirty="0" smtClean="0"/>
                  <a:t>– параллелограмм.</a:t>
                </a:r>
              </a:p>
              <a:p>
                <a:pPr marL="0" indent="0">
                  <a:buNone/>
                </a:pPr>
                <a:r>
                  <a:rPr lang="ru-RU" dirty="0" smtClean="0"/>
                  <a:t>Док-во: </a:t>
                </a: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M-</a:t>
                </a:r>
                <a:r>
                  <a:rPr lang="ru-RU" dirty="0" smtClean="0"/>
                  <a:t> середина </a:t>
                </a:r>
                <a:r>
                  <a:rPr lang="en-US" dirty="0" smtClean="0"/>
                  <a:t>AC, M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ru-RU" dirty="0" smtClean="0"/>
                  <a:t/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1+1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=1,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3+1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=2,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2+4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US" b="0" dirty="0" smtClean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N-</a:t>
                </a:r>
                <a:r>
                  <a:rPr lang="ru-RU" dirty="0" smtClean="0"/>
                  <a:t> середина </a:t>
                </a:r>
                <a:r>
                  <a:rPr lang="en-US" dirty="0" smtClean="0"/>
                  <a:t>BD, N</a:t>
                </a:r>
                <a:r>
                  <a:rPr lang="ru-RU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dirty="0" smtClean="0"/>
                  <a:t>)</a:t>
                </a:r>
                <a:endParaRPr lang="en-US" dirty="0" smtClean="0"/>
              </a:p>
              <a:p>
                <a:pPr marL="514350" indent="-514350">
                  <a:buFont typeface="Arial" panose="020B0604020202020204" pitchFamily="34" charset="0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0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1+1</m:t>
                        </m:r>
                      </m:num>
                      <m:den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=1,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3+1</m:t>
                        </m:r>
                      </m:num>
                      <m:den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=2,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2+4</m:t>
                        </m:r>
                      </m:num>
                      <m:den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US" b="0" dirty="0" smtClean="0"/>
              </a:p>
              <a:p>
                <a:pPr marL="514350" indent="-514350">
                  <a:buFont typeface="Arial" panose="020B0604020202020204" pitchFamily="34" charset="0"/>
                  <a:buAutoNum type="arabicPeriod"/>
                </a:pPr>
                <a:r>
                  <a:rPr lang="ru-RU" dirty="0" smtClean="0"/>
                  <a:t>Точки </a:t>
                </a:r>
                <a:r>
                  <a:rPr lang="en-US" dirty="0" smtClean="0"/>
                  <a:t>M </a:t>
                </a:r>
                <a:r>
                  <a:rPr lang="ru-RU" dirty="0" smtClean="0"/>
                  <a:t>и </a:t>
                </a:r>
                <a:r>
                  <a:rPr lang="en-US" dirty="0" smtClean="0"/>
                  <a:t>N </a:t>
                </a:r>
                <a:r>
                  <a:rPr lang="ru-RU" dirty="0" smtClean="0"/>
                  <a:t>совпадают.</a:t>
                </a:r>
              </a:p>
              <a:p>
                <a:pPr marL="514350" indent="-514350">
                  <a:buFont typeface="Arial" panose="020B0604020202020204" pitchFamily="34" charset="0"/>
                  <a:buAutoNum type="arabicPeriod"/>
                </a:pPr>
                <a:r>
                  <a:rPr lang="ru-RU" b="0" dirty="0" smtClean="0"/>
                  <a:t>Диагонали пересекаются и точкой пересечения делятся пополам.</a:t>
                </a:r>
              </a:p>
              <a:p>
                <a:pPr marL="514350" indent="-514350">
                  <a:buFont typeface="Arial" panose="020B0604020202020204" pitchFamily="34" charset="0"/>
                  <a:buAutoNum type="arabicPeriod"/>
                </a:pPr>
                <a:r>
                  <a:rPr lang="ru-RU" dirty="0" smtClean="0"/>
                  <a:t>Четырехугольник </a:t>
                </a:r>
                <a:r>
                  <a:rPr lang="en-US" dirty="0" smtClean="0"/>
                  <a:t>ABCD </a:t>
                </a:r>
                <a:r>
                  <a:rPr lang="ru-RU" dirty="0" smtClean="0"/>
                  <a:t>– параллелограмм </a:t>
                </a:r>
                <a:r>
                  <a:rPr lang="en-US" dirty="0" smtClean="0"/>
                  <a:t>(</a:t>
                </a:r>
                <a:r>
                  <a:rPr lang="ru-RU" dirty="0" smtClean="0"/>
                  <a:t>по определению</a:t>
                </a:r>
                <a:r>
                  <a:rPr lang="en-US" dirty="0" smtClean="0"/>
                  <a:t>)</a:t>
                </a:r>
                <a:r>
                  <a:rPr lang="ru-RU" dirty="0" smtClean="0"/>
                  <a:t>.</a:t>
                </a:r>
                <a:endParaRPr lang="en-US" b="0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57980" y="0"/>
                <a:ext cx="7434020" cy="6858000"/>
              </a:xfrm>
              <a:blipFill>
                <a:blip r:embed="rId2" cstate="print"/>
                <a:stretch>
                  <a:fillRect l="-1723" t="-14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Прямая со стрелкой 3"/>
          <p:cNvCxnSpPr/>
          <p:nvPr/>
        </p:nvCxnSpPr>
        <p:spPr>
          <a:xfrm flipV="1">
            <a:off x="1815737" y="1306286"/>
            <a:ext cx="0" cy="17896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flipH="1">
            <a:off x="849085" y="3095897"/>
            <a:ext cx="966652" cy="966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1815737" y="3095897"/>
            <a:ext cx="16197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 flipH="1">
            <a:off x="1792876" y="3073036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545497" y="2919147"/>
            <a:ext cx="2427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/>
              <a:t>О</a:t>
            </a:r>
            <a:endParaRPr lang="ru-RU" sz="1400" i="1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679991" y="3770823"/>
                <a:ext cx="24276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ru-RU" sz="1400" i="1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991" y="3770823"/>
                <a:ext cx="242761" cy="307777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9"/>
              <p:cNvSpPr txBox="1"/>
              <p:nvPr/>
            </p:nvSpPr>
            <p:spPr>
              <a:xfrm>
                <a:off x="3135357" y="3101273"/>
                <a:ext cx="40070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5357" y="3101273"/>
                <a:ext cx="400702" cy="307777"/>
              </a:xfrm>
              <a:prstGeom prst="rect">
                <a:avLst/>
              </a:prstGeom>
              <a:blipFill>
                <a:blip r:embed="rId4" cstate="print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10"/>
              <p:cNvSpPr txBox="1"/>
              <p:nvPr/>
            </p:nvSpPr>
            <p:spPr>
              <a:xfrm>
                <a:off x="1452397" y="1193968"/>
                <a:ext cx="45518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2397" y="1193968"/>
                <a:ext cx="455188" cy="307777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Овал 11"/>
          <p:cNvSpPr/>
          <p:nvPr/>
        </p:nvSpPr>
        <p:spPr>
          <a:xfrm flipH="1">
            <a:off x="1853643" y="1714295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 flipH="1">
            <a:off x="2541323" y="1546022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 flipH="1">
            <a:off x="2541323" y="2848644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 flipH="1">
            <a:off x="1853644" y="3031282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араллелограмм 15"/>
          <p:cNvSpPr/>
          <p:nvPr/>
        </p:nvSpPr>
        <p:spPr>
          <a:xfrm rot="16200000" flipV="1">
            <a:off x="1465831" y="1959757"/>
            <a:ext cx="1500286" cy="696412"/>
          </a:xfrm>
          <a:prstGeom prst="parallelogram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663787" y="2733003"/>
            <a:ext cx="9858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(1;3;2)</a:t>
            </a:r>
            <a:endParaRPr lang="ru-RU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2625634" y="1342481"/>
            <a:ext cx="9835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(0;2;4)</a:t>
            </a:r>
            <a:endParaRPr lang="ru-RU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1864325" y="1382141"/>
            <a:ext cx="611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(1;1;4)</a:t>
            </a:r>
            <a:endParaRPr lang="ru-RU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1848016" y="3121143"/>
            <a:ext cx="7095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(2;2;2)</a:t>
            </a:r>
            <a:endParaRPr lang="ru-RU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1783661" y="1381528"/>
            <a:ext cx="1424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</a:t>
            </a:r>
            <a:endParaRPr lang="ru-RU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2528322" y="1342480"/>
            <a:ext cx="4506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</a:t>
            </a:r>
            <a:endParaRPr lang="ru-RU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2544469" y="2735363"/>
            <a:ext cx="5362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</a:t>
            </a:r>
            <a:endParaRPr lang="ru-RU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1729377" y="3114504"/>
            <a:ext cx="356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</a:t>
            </a:r>
            <a:endParaRPr lang="ru-RU" sz="1200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1876502" y="1731142"/>
            <a:ext cx="703004" cy="11511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1872539" y="1568881"/>
            <a:ext cx="694688" cy="14958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Овал 37"/>
          <p:cNvSpPr/>
          <p:nvPr/>
        </p:nvSpPr>
        <p:spPr>
          <a:xfrm>
            <a:off x="2202815" y="2293953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1892119" y="2168424"/>
            <a:ext cx="6737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</a:t>
            </a:r>
            <a:endParaRPr lang="ru-RU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2269554" y="2150956"/>
            <a:ext cx="633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88471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38" grpId="0" animBg="1"/>
      <p:bldP spid="40" grpId="0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Библиография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" dirty="0"/>
              <a:t>ГЕОМЕТРИЯ : УЧЕБ. ДЛЯ 10-11 КЛ. ОБЩЕОБРАЗОВАТ. УЧРЕЖДЕНИЙ / А. В. ПОГОРЕЛОВ. - </a:t>
            </a:r>
            <a:r>
              <a:rPr lang="ru" dirty="0" smtClean="0"/>
              <a:t>9-Е </a:t>
            </a:r>
            <a:r>
              <a:rPr lang="ru" dirty="0"/>
              <a:t>ИЗД. </a:t>
            </a:r>
            <a:r>
              <a:rPr lang="ru" dirty="0" smtClean="0"/>
              <a:t>– М</a:t>
            </a:r>
            <a:r>
              <a:rPr lang="ru" dirty="0"/>
              <a:t>. : ПРОСВЕЩЕНИЕ,   </a:t>
            </a:r>
            <a:r>
              <a:rPr lang="ru" dirty="0" smtClean="0"/>
              <a:t>2009. </a:t>
            </a:r>
            <a:r>
              <a:rPr lang="ru" dirty="0"/>
              <a:t>- 175 С</a:t>
            </a:r>
            <a:r>
              <a:rPr lang="ru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228069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122</Words>
  <Application>Microsoft Office PowerPoint</Application>
  <PresentationFormat>Произвольный</PresentationFormat>
  <Paragraphs>33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Координаты середины отрезка</vt:lpstr>
      <vt:lpstr>Слайд 2</vt:lpstr>
      <vt:lpstr>Слайд 3</vt:lpstr>
      <vt:lpstr>Задача №9</vt:lpstr>
      <vt:lpstr>Слайд 5</vt:lpstr>
      <vt:lpstr>Библиография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Координаты середины отрезка</dc:title>
  <dc:creator>Полина Дербина</dc:creator>
  <cp:lastModifiedBy>Lena</cp:lastModifiedBy>
  <cp:revision>22</cp:revision>
  <dcterms:created xsi:type="dcterms:W3CDTF">2016-02-07T15:46:59Z</dcterms:created>
  <dcterms:modified xsi:type="dcterms:W3CDTF">2016-02-10T08:56:51Z</dcterms:modified>
</cp:coreProperties>
</file>