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7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38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9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76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85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856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11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57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75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345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D145F-2FED-45E1-8E4B-4427EA8BA7A3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09BC2-40C2-483D-935F-F3B4BD4735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70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46468"/>
          </a:xfrm>
        </p:spPr>
        <p:txBody>
          <a:bodyPr/>
          <a:lstStyle/>
          <a:p>
            <a:r>
              <a:rPr lang="ru-RU" dirty="0" smtClean="0"/>
              <a:t>Расстояние между точками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6379" y="3930732"/>
            <a:ext cx="7267699" cy="2884134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/>
              <a:t>Работу выполнил: Садыков Никита,                                                                                          ученик 10 А класса МБОУ СШ№1                                                                                                               г. Архангельска Архангельской области                                                                            Руководитель: Куприянович Марина Олеговна,                                                                                          учитель математики высшей категории                                                            МБОУ СШ № 1 г. Архангельска Архангельской области,                                      2016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81999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85037"/>
                <a:ext cx="10515600" cy="608792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3200" dirty="0" smtClean="0"/>
                  <a:t>Расстояние между точками А</a:t>
                </a:r>
                <a:r>
                  <a:rPr lang="ru-RU" sz="2000" dirty="0" smtClean="0"/>
                  <a:t>1 </a:t>
                </a:r>
                <a:r>
                  <a:rPr lang="ru-RU" sz="3200" dirty="0" smtClean="0"/>
                  <a:t>(</a:t>
                </a:r>
                <a:r>
                  <a:rPr lang="en-US" sz="3200" dirty="0" smtClean="0"/>
                  <a:t>x</a:t>
                </a:r>
                <a:r>
                  <a:rPr lang="en-US" sz="2000" dirty="0" smtClean="0"/>
                  <a:t>1</a:t>
                </a:r>
                <a:r>
                  <a:rPr lang="en-US" sz="3200" dirty="0" smtClean="0"/>
                  <a:t>, y</a:t>
                </a:r>
                <a:r>
                  <a:rPr lang="en-US" sz="2000" dirty="0" smtClean="0"/>
                  <a:t>1</a:t>
                </a:r>
                <a:r>
                  <a:rPr lang="en-US" sz="3200" dirty="0" smtClean="0"/>
                  <a:t>, z</a:t>
                </a:r>
                <a:r>
                  <a:rPr lang="en-US" sz="2000" dirty="0" smtClean="0"/>
                  <a:t>1</a:t>
                </a:r>
                <a:r>
                  <a:rPr lang="ru-RU" sz="3200" dirty="0" smtClean="0"/>
                  <a:t>)</a:t>
                </a:r>
                <a:r>
                  <a:rPr lang="en-US" sz="3200" dirty="0"/>
                  <a:t/>
                </a:r>
                <a:r>
                  <a:rPr lang="ru-RU" sz="3200" dirty="0" smtClean="0"/>
                  <a:t>и А</a:t>
                </a:r>
                <a:r>
                  <a:rPr lang="ru-RU" sz="2000" dirty="0" smtClean="0"/>
                  <a:t>2</a:t>
                </a:r>
                <a:r>
                  <a:rPr lang="ru-RU" sz="3200" dirty="0" smtClean="0"/>
                  <a:t> (</a:t>
                </a:r>
                <a:r>
                  <a:rPr lang="en-US" sz="3200" dirty="0" smtClean="0"/>
                  <a:t>x</a:t>
                </a:r>
                <a:r>
                  <a:rPr lang="en-US" sz="2000" dirty="0" smtClean="0"/>
                  <a:t>2</a:t>
                </a:r>
                <a:r>
                  <a:rPr lang="en-US" sz="3200" dirty="0" smtClean="0"/>
                  <a:t>, y</a:t>
                </a:r>
                <a:r>
                  <a:rPr lang="en-US" sz="2000" dirty="0" smtClean="0"/>
                  <a:t>2</a:t>
                </a:r>
                <a:r>
                  <a:rPr lang="en-US" sz="3200" dirty="0" smtClean="0"/>
                  <a:t>, z</a:t>
                </a:r>
                <a:r>
                  <a:rPr lang="en-US" sz="2000" dirty="0" smtClean="0"/>
                  <a:t>2</a:t>
                </a:r>
                <a:r>
                  <a:rPr lang="ru-RU" sz="3200" dirty="0" smtClean="0"/>
                  <a:t>) вычисляется по формуле</a:t>
                </a:r>
                <a:endParaRPr lang="en-US" sz="32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4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 А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85037"/>
                <a:ext cx="10515600" cy="6087926"/>
              </a:xfrm>
              <a:blipFill>
                <a:blip r:embed="rId2" cstate="print"/>
                <a:stretch>
                  <a:fillRect l="-1507" t="-2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/>
          <p:cNvSpPr txBox="1">
            <a:spLocks/>
          </p:cNvSpPr>
          <p:nvPr/>
        </p:nvSpPr>
        <p:spPr>
          <a:xfrm>
            <a:off x="838200" y="365125"/>
            <a:ext cx="10515600" cy="575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05582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45874" y="914400"/>
                <a:ext cx="7646126" cy="5943599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Решение:</a:t>
                </a:r>
              </a:p>
              <a:p>
                <a:pPr marL="514350" indent="-514350">
                  <a:buAutoNum type="arabicPeriod"/>
                </a:pPr>
                <a:r>
                  <a:rPr lang="ru-RU" sz="2400" dirty="0" smtClean="0"/>
                  <a:t>А</a:t>
                </a:r>
                <a:r>
                  <a:rPr lang="ru-RU" sz="1700" dirty="0" smtClean="0"/>
                  <a:t>1</a:t>
                </a:r>
                <a:r>
                  <a:rPr lang="ru-RU" sz="2400" dirty="0" smtClean="0"/>
                  <a:t>А</a:t>
                </a:r>
                <a:r>
                  <a:rPr lang="ru-RU" sz="1700" dirty="0" smtClean="0"/>
                  <a:t>2</a:t>
                </a:r>
                <a:r>
                  <a:rPr lang="ru-RU" sz="2400" dirty="0" smtClean="0"/>
                  <a:t> ∦ </a:t>
                </a:r>
                <a:r>
                  <a:rPr lang="en-US" sz="2400" dirty="0" smtClean="0"/>
                  <a:t>Oz </a:t>
                </a:r>
                <a:endParaRPr lang="en-US" sz="2400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ru-RU" sz="2400" dirty="0" err="1" smtClean="0"/>
                  <a:t>Доп.построение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 smtClean="0"/>
                  <a:t>|| Oz,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400" dirty="0" smtClean="0"/>
                  <a:t/>
                </a:r>
                <a:r>
                  <a:rPr lang="en-US" sz="2400" dirty="0" err="1" smtClean="0"/>
                  <a:t>xy</a:t>
                </a:r>
                <a:r>
                  <a:rPr lang="en-US" sz="2400" dirty="0" smtClean="0"/>
                  <a:t>-</a:t>
                </a:r>
                <a:r>
                  <a:rPr lang="ru-RU" sz="2400" dirty="0" smtClean="0"/>
                  <a:t>плоскость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400" dirty="0" smtClean="0"/>
                  <a:t>.</a:t>
                </a:r>
              </a:p>
              <a:p>
                <a:pPr marL="514350" indent="-514350">
                  <a:buAutoNum type="arabicPeriod" startAt="3"/>
                </a:pPr>
                <a:r>
                  <a:rPr lang="ru-RU" sz="2400" dirty="0" err="1" smtClean="0"/>
                  <a:t>Доп.построение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 smtClean="0"/>
                  <a:t>||Oz,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400" dirty="0" smtClean="0"/>
                  <a:t/>
                </a:r>
                <a:r>
                  <a:rPr lang="en-US" sz="2400" dirty="0" err="1" smtClean="0"/>
                  <a:t>xy</a:t>
                </a:r>
                <a:r>
                  <a:rPr lang="en-US" sz="2400" dirty="0" smtClean="0"/>
                  <a:t>-</a:t>
                </a:r>
                <a:r>
                  <a:rPr lang="ru-RU" sz="2400" dirty="0" smtClean="0"/>
                  <a:t>плоскость</a:t>
                </a:r>
                <a:r>
                  <a:rPr lang="ru-RU" sz="2400" dirty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4.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400" dirty="0" smtClean="0"/>
                  <a:t/>
                </a:r>
                <a:r>
                  <a:rPr lang="ru-RU" sz="2400" dirty="0"/>
                  <a:t>(</a:t>
                </a:r>
                <a:r>
                  <a:rPr lang="en-US" sz="2600" dirty="0"/>
                  <a:t>x</a:t>
                </a:r>
                <a:r>
                  <a:rPr lang="en-US" sz="1500" dirty="0" smtClean="0"/>
                  <a:t>1</a:t>
                </a:r>
                <a:r>
                  <a:rPr lang="en-US" sz="2400" dirty="0"/>
                  <a:t>, </a:t>
                </a:r>
                <a:r>
                  <a:rPr lang="en-US" sz="2600" dirty="0"/>
                  <a:t>y</a:t>
                </a:r>
                <a:r>
                  <a:rPr lang="en-US" sz="1500" dirty="0" smtClean="0"/>
                  <a:t>1</a:t>
                </a:r>
                <a:r>
                  <a:rPr lang="en-US" sz="2400" dirty="0"/>
                  <a:t>, </a:t>
                </a:r>
                <a:r>
                  <a:rPr lang="ru-RU" sz="2400" dirty="0" smtClean="0"/>
                  <a:t>0),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400" dirty="0" smtClean="0"/>
                  <a:t>(</a:t>
                </a:r>
                <a:r>
                  <a:rPr lang="en-US" sz="2600" dirty="0"/>
                  <a:t>x</a:t>
                </a:r>
                <a:r>
                  <a:rPr lang="en-US" sz="1500" dirty="0" smtClean="0"/>
                  <a:t>2</a:t>
                </a:r>
                <a:r>
                  <a:rPr lang="en-US" sz="2400" dirty="0"/>
                  <a:t>, </a:t>
                </a:r>
                <a:r>
                  <a:rPr lang="en-US" sz="2600" dirty="0"/>
                  <a:t>y</a:t>
                </a:r>
                <a:r>
                  <a:rPr lang="en-US" sz="1500" dirty="0" smtClean="0"/>
                  <a:t>2</a:t>
                </a:r>
                <a:r>
                  <a:rPr lang="en-US" sz="2400" dirty="0"/>
                  <a:t>, </a:t>
                </a:r>
                <a:r>
                  <a:rPr lang="ru-RU" sz="2400" dirty="0"/>
                  <a:t>0</a:t>
                </a:r>
                <a:r>
                  <a:rPr lang="ru-RU" sz="2400" dirty="0" smtClean="0"/>
                  <a:t>)</a:t>
                </a:r>
                <a:r>
                  <a:rPr lang="en-US" sz="2400" dirty="0" smtClean="0"/>
                  <a:t>.</a:t>
                </a:r>
                <a:endParaRPr lang="ru-RU" sz="2400" dirty="0" smtClean="0"/>
              </a:p>
              <a:p>
                <a:pPr marL="514350" indent="-514350">
                  <a:buAutoNum type="arabicPeriod" startAt="5"/>
                </a:pPr>
                <a:r>
                  <a:rPr lang="ru-RU" sz="2400" dirty="0" err="1" smtClean="0"/>
                  <a:t>Доп.построение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 i="0" smtClean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400" dirty="0" smtClean="0"/>
                  <a:t>- </a:t>
                </a:r>
                <a:r>
                  <a:rPr lang="ru-RU" sz="2400" dirty="0" smtClean="0"/>
                  <a:t>плоскость</a:t>
                </a:r>
                <a:r>
                  <a:rPr lang="en-US" sz="2400" dirty="0" smtClean="0"/>
                  <a:t>|</a:t>
                </a:r>
                <a:r>
                  <a:rPr lang="ru-RU" dirty="0"/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>
                        <a:latin typeface="Cambria Math" panose="02040503050406030204" pitchFamily="18" charset="0"/>
                      </a:rPr>
                      <m:t>α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||</a:t>
                </a:r>
                <a:r>
                  <a:rPr lang="ru-RU" sz="2600" dirty="0" err="1" smtClean="0"/>
                  <a:t>ху</a:t>
                </a:r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dirty="0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 i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 smtClean="0"/>
              </a:p>
              <a:p>
                <a:pPr marL="514350" indent="-514350">
                  <a:buAutoNum type="arabicPeriod" startAt="5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 i="0">
                        <a:latin typeface="Cambria Math" panose="02040503050406030204" pitchFamily="18" charset="0"/>
                      </a:rPr>
                      <m:t>α</m:t>
                    </m:r>
                    <m:r>
                      <a:rPr lang="ru-RU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100" i="0" dirty="0" smtClean="0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ru-RU" sz="2100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100" b="0" i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1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sz="21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100" b="0" i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1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1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100" dirty="0" smtClean="0"/>
                  <a:t>=С</a:t>
                </a:r>
              </a:p>
              <a:p>
                <a:pPr marL="514350" indent="-514350">
                  <a:buAutoNum type="arabicPeriod" startAt="5"/>
                </a:pPr>
                <a:r>
                  <a:rPr lang="ru-RU" sz="2400" dirty="0" smtClean="0"/>
                  <a:t>По </a:t>
                </a:r>
                <a:r>
                  <a:rPr lang="ru-RU" sz="2400" dirty="0" err="1" smtClean="0"/>
                  <a:t>т.Пифагора</a:t>
                </a:r>
                <a:r>
                  <a:rPr lang="ru-RU" sz="24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</m:t>
                        </m:r>
                        <m:sSub>
                          <m:sSub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dirty="0" smtClean="0"/>
              </a:p>
              <a:p>
                <a:pPr marL="514350" indent="-514350">
                  <a:buAutoNum type="arabicPeriod" startAt="5"/>
                </a:pP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С</m:t>
                    </m:r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 smtClean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sSubSup>
                      <m:sSub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2400" dirty="0" smtClean="0"/>
              </a:p>
              <a:p>
                <a:pPr marL="514350" indent="-514350">
                  <a:buAutoNum type="arabicPeriod" startAt="9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ru-RU" sz="240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sSubSup>
                          <m:sSubSup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ru-RU" sz="240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  <m:sup>
                        <m:r>
                          <a:rPr lang="en-US" sz="240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/>
                  <a:t/>
                </a:r>
              </a:p>
              <a:p>
                <a:pPr marL="514350" indent="-514350">
                  <a:buAutoNum type="arabicPeriod" startAt="9"/>
                </a:pPr>
                <a:r>
                  <a:rPr lang="en-US" sz="2400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С=</m:t>
                    </m:r>
                    <m:d>
                      <m:dPr>
                        <m:begChr m:val="|"/>
                        <m:endChr m:val="|"/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ru-RU" sz="2400" dirty="0" smtClean="0"/>
              </a:p>
              <a:p>
                <a:pPr marL="514350" indent="-514350">
                  <a:buAutoNum type="arabicPeriod" startAt="9"/>
                </a:pPr>
                <a:r>
                  <a:rPr lang="ru-RU" sz="240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ru-RU" sz="240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sSubSup>
                          <m:sSubSup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24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ru-RU" sz="240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  <m:sup>
                        <m:r>
                          <a:rPr lang="en-US" sz="240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=</a:t>
                </a:r>
                <a:r>
                  <a:rPr lang="ru-RU" sz="2400" dirty="0" smtClean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2400" dirty="0" smtClean="0"/>
              </a:p>
              <a:p>
                <a:pPr marL="514350" indent="-514350">
                  <a:buAutoNum type="arabicPeriod" startAt="9"/>
                </a:pPr>
                <a:r>
                  <a:rPr lang="ru-RU" sz="2400" dirty="0" smtClean="0"/>
                  <a:t> 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|| O</a:t>
                </a:r>
                <a:r>
                  <a:rPr lang="en-US" sz="1800" dirty="0" smtClean="0"/>
                  <a:t>z</a:t>
                </a:r>
                <a:r>
                  <a:rPr lang="ru-RU" sz="2400" dirty="0" smtClean="0"/>
                  <a:t>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 smtClean="0"/>
                  <a:t>,</a:t>
                </a:r>
                <a:r>
                  <a:rPr lang="ru-RU" sz="1800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b="0" dirty="0" smtClean="0"/>
              </a:p>
              <a:p>
                <a:pPr marL="514350" indent="-514350">
                  <a:buAutoNum type="arabicPeriod" startAt="9"/>
                </a:pPr>
                <a:r>
                  <a:rPr lang="en-US" sz="2400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45874" y="914400"/>
                <a:ext cx="7646126" cy="5943599"/>
              </a:xfrm>
              <a:blipFill>
                <a:blip r:embed="rId2" cstate="print"/>
                <a:stretch>
                  <a:fillRect l="-877" t="-1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45874" y="104503"/>
            <a:ext cx="7236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Дано: А</a:t>
            </a:r>
            <a:r>
              <a:rPr lang="ru-RU" sz="1600" dirty="0"/>
              <a:t>1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x</a:t>
            </a:r>
            <a:r>
              <a:rPr lang="en-US" sz="1600" dirty="0"/>
              <a:t>1</a:t>
            </a:r>
            <a:r>
              <a:rPr lang="en-US" sz="2400" dirty="0" smtClean="0"/>
              <a:t>, y</a:t>
            </a:r>
            <a:r>
              <a:rPr lang="en-US" sz="1600" dirty="0"/>
              <a:t>1</a:t>
            </a:r>
            <a:r>
              <a:rPr lang="en-US" sz="2400" dirty="0" smtClean="0"/>
              <a:t>, z</a:t>
            </a:r>
            <a:r>
              <a:rPr lang="en-US" sz="1600" dirty="0"/>
              <a:t>1</a:t>
            </a:r>
            <a:r>
              <a:rPr lang="ru-RU" sz="2400" dirty="0" smtClean="0"/>
              <a:t>)</a:t>
            </a:r>
            <a:r>
              <a:rPr lang="en-US" sz="2400" dirty="0" smtClean="0"/>
              <a:t>, </a:t>
            </a:r>
            <a:r>
              <a:rPr lang="ru-RU" sz="2400" dirty="0" smtClean="0"/>
              <a:t>А</a:t>
            </a:r>
            <a:r>
              <a:rPr lang="ru-RU" sz="1600" dirty="0"/>
              <a:t>2</a:t>
            </a:r>
            <a:r>
              <a:rPr lang="ru-RU" sz="2400" dirty="0" smtClean="0"/>
              <a:t> (</a:t>
            </a:r>
            <a:r>
              <a:rPr lang="en-US" sz="2400" dirty="0" smtClean="0"/>
              <a:t>x</a:t>
            </a:r>
            <a:r>
              <a:rPr lang="en-US" sz="1600" dirty="0"/>
              <a:t>2</a:t>
            </a:r>
            <a:r>
              <a:rPr lang="en-US" sz="2400" dirty="0" smtClean="0"/>
              <a:t>, y</a:t>
            </a:r>
            <a:r>
              <a:rPr lang="en-US" sz="1600" dirty="0"/>
              <a:t>2</a:t>
            </a:r>
            <a:r>
              <a:rPr lang="en-US" sz="2400" dirty="0" smtClean="0"/>
              <a:t>, z</a:t>
            </a:r>
            <a:r>
              <a:rPr lang="en-US" sz="1600" dirty="0"/>
              <a:t>2</a:t>
            </a:r>
            <a:r>
              <a:rPr lang="ru-RU" sz="2400" dirty="0" smtClean="0"/>
              <a:t>)</a:t>
            </a:r>
            <a:r>
              <a:rPr lang="en-US" sz="2400" dirty="0" smtClean="0"/>
              <a:t>.</a:t>
            </a:r>
          </a:p>
          <a:p>
            <a:r>
              <a:rPr lang="ru-RU" sz="2400" dirty="0" smtClean="0"/>
              <a:t>Найти: А</a:t>
            </a:r>
            <a:r>
              <a:rPr lang="ru-RU" sz="1600" dirty="0" smtClean="0"/>
              <a:t>1</a:t>
            </a:r>
            <a:r>
              <a:rPr lang="ru-RU" sz="2400" dirty="0" smtClean="0"/>
              <a:t>А</a:t>
            </a:r>
            <a:r>
              <a:rPr lang="ru-RU" sz="1600" dirty="0" smtClean="0"/>
              <a:t>2</a:t>
            </a:r>
            <a:r>
              <a:rPr lang="ru-RU" sz="2400" dirty="0" smtClean="0"/>
              <a:t>-? 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802674" y="1463042"/>
            <a:ext cx="0" cy="201167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31520" y="3474720"/>
            <a:ext cx="1071154" cy="1071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802674" y="3474720"/>
            <a:ext cx="1541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779815" y="345186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2136297" y="2047285"/>
            <a:ext cx="307498" cy="372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127135" y="2385229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407238" y="203859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22" idx="0"/>
          </p:cNvCxnSpPr>
          <p:nvPr/>
        </p:nvCxnSpPr>
        <p:spPr>
          <a:xfrm>
            <a:off x="2430098" y="2038598"/>
            <a:ext cx="0" cy="1847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407237" y="387702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130679" y="370232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21" idx="4"/>
            <a:endCxn id="27" idx="4"/>
          </p:cNvCxnSpPr>
          <p:nvPr/>
        </p:nvCxnSpPr>
        <p:spPr>
          <a:xfrm>
            <a:off x="2149995" y="2430948"/>
            <a:ext cx="3544" cy="1317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7" idx="5"/>
            <a:endCxn id="26" idx="5"/>
          </p:cNvCxnSpPr>
          <p:nvPr/>
        </p:nvCxnSpPr>
        <p:spPr>
          <a:xfrm>
            <a:off x="2169703" y="3741345"/>
            <a:ext cx="276558" cy="1747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44919" y="2407254"/>
            <a:ext cx="276558" cy="1747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2410047" y="256619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507605" y="1463042"/>
            <a:ext cx="283639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z</a:t>
            </a:r>
            <a:endParaRPr lang="ru-RU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127928" y="3468667"/>
            <a:ext cx="196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</a:t>
            </a:r>
            <a:endParaRPr lang="ru-RU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555477" y="4254094"/>
            <a:ext cx="176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ru-RU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1507605" y="3221764"/>
            <a:ext cx="141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О</a:t>
            </a:r>
            <a:endParaRPr lang="ru-RU" sz="1600" i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1802674" y="3702321"/>
                <a:ext cx="1799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74" y="3702321"/>
                <a:ext cx="179950" cy="307777"/>
              </a:xfrm>
              <a:prstGeom prst="rect">
                <a:avLst/>
              </a:prstGeom>
              <a:blipFill>
                <a:blip r:embed="rId3" cstate="print"/>
                <a:stretch>
                  <a:fillRect r="-75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TextBox 51"/>
              <p:cNvSpPr txBox="1"/>
              <p:nvPr/>
            </p:nvSpPr>
            <p:spPr>
              <a:xfrm>
                <a:off x="2186726" y="3908224"/>
                <a:ext cx="257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726" y="3908224"/>
                <a:ext cx="257070" cy="307777"/>
              </a:xfrm>
              <a:prstGeom prst="rect">
                <a:avLst/>
              </a:prstGeom>
              <a:blipFill>
                <a:blip r:embed="rId4" cstate="print"/>
                <a:stretch>
                  <a:fillRect r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2306708" y="1766111"/>
                <a:ext cx="2833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708" y="1766111"/>
                <a:ext cx="283336" cy="307777"/>
              </a:xfrm>
              <a:prstGeom prst="rect">
                <a:avLst/>
              </a:prstGeom>
              <a:blipFill>
                <a:blip r:embed="rId5" cstate="print"/>
                <a:stretch>
                  <a:fillRect r="-8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TextBox 53"/>
              <p:cNvSpPr txBox="1"/>
              <p:nvPr/>
            </p:nvSpPr>
            <p:spPr>
              <a:xfrm>
                <a:off x="1896508" y="2072065"/>
                <a:ext cx="1870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508" y="2072065"/>
                <a:ext cx="187079" cy="307777"/>
              </a:xfrm>
              <a:prstGeom prst="rect">
                <a:avLst/>
              </a:prstGeom>
              <a:blipFill>
                <a:blip r:embed="rId6" cstate="print"/>
                <a:stretch>
                  <a:fillRect r="-67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430096" y="2452457"/>
            <a:ext cx="18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1318979" y="1921057"/>
            <a:ext cx="1291885" cy="13007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314450" y="3221764"/>
            <a:ext cx="1813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128890" y="1921057"/>
            <a:ext cx="1291885" cy="13007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610864" y="1919999"/>
            <a:ext cx="1813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3688329" y="1876791"/>
                <a:ext cx="587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α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329" y="1876791"/>
                <a:ext cx="587739" cy="3693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421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6" grpId="0" animBg="1"/>
      <p:bldP spid="27" grpId="0" animBg="1"/>
      <p:bldP spid="36" grpId="0" animBg="1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№7.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4400" dirty="0" smtClean="0"/>
                  <a:t>На оси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4400" dirty="0" smtClean="0"/>
                  <a:t/>
                </a:r>
                <a:r>
                  <a:rPr lang="ru-RU" sz="4400" dirty="0" smtClean="0"/>
                  <a:t>найдите точку С(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;0;0</m:t>
                    </m:r>
                  </m:oMath>
                </a14:m>
                <a:r>
                  <a:rPr lang="ru-RU" sz="4400" dirty="0" smtClean="0"/>
                  <a:t>), равноудаленную от двух точек А(1</a:t>
                </a:r>
                <a:r>
                  <a:rPr lang="en-US" sz="4400" dirty="0" smtClean="0"/>
                  <a:t>;2;3</a:t>
                </a:r>
                <a:r>
                  <a:rPr lang="ru-RU" sz="4400" dirty="0" smtClean="0"/>
                  <a:t>)</a:t>
                </a:r>
                <a:r>
                  <a:rPr lang="en-US" sz="4400" dirty="0" smtClean="0"/>
                  <a:t>, B(-2;1;3).</a:t>
                </a:r>
                <a:endParaRPr lang="ru-RU" sz="4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 cstate="print"/>
                <a:stretch>
                  <a:fillRect l="-1565" t="-4342" r="-1449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7618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Дано: </a:t>
            </a:r>
            <a:r>
              <a:rPr lang="en-US" dirty="0" smtClean="0"/>
              <a:t>A(1;2;3), B(-2;1;3).</a:t>
            </a:r>
          </a:p>
          <a:p>
            <a:r>
              <a:rPr lang="ru-RU" dirty="0" smtClean="0"/>
              <a:t>Найти: С(</a:t>
            </a:r>
            <a:r>
              <a:rPr lang="en-US" dirty="0" smtClean="0"/>
              <a:t>x;0;0)-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Решение: </a:t>
            </a:r>
          </a:p>
          <a:p>
            <a:pPr>
              <a:buNone/>
            </a:pPr>
            <a:r>
              <a:rPr lang="en-US" dirty="0" smtClean="0"/>
              <a:t>(AC)^2=(x-1)^2+(0-2)^2+(0-3)^2</a:t>
            </a:r>
          </a:p>
          <a:p>
            <a:pPr>
              <a:buNone/>
            </a:pPr>
            <a:r>
              <a:rPr lang="en-US" dirty="0" smtClean="0"/>
              <a:t>(BC)^2=(x+2)^2+(0-1)^2+(0-3)^2</a:t>
            </a:r>
          </a:p>
          <a:p>
            <a:pPr>
              <a:buNone/>
            </a:pPr>
            <a:r>
              <a:rPr lang="en-US" dirty="0" smtClean="0"/>
              <a:t>(x-1)^2+(0-2)^2+(0-3)^2=(x+2)^2+(0-1)^2+(0-3)^2</a:t>
            </a:r>
          </a:p>
          <a:p>
            <a:pPr>
              <a:buNone/>
            </a:pPr>
            <a:r>
              <a:rPr lang="en-US" dirty="0" smtClean="0"/>
              <a:t>-6x=0</a:t>
            </a:r>
          </a:p>
          <a:p>
            <a:pPr>
              <a:buNone/>
            </a:pPr>
            <a:r>
              <a:rPr lang="en-US" dirty="0" smtClean="0"/>
              <a:t>X=0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" dirty="0" smtClean="0"/>
              <a:t>ГЕОМЕТРИЯ : УЧЕБ. ДЛЯ 10-11 КЛ. ОБЩЕОБРАЗОВАТ. УЧРЕЖДЕНИЙ / А. В. ПОГОРЕЛОВ. – 9-Е ИЗД. - М. : ПРОСВЕЩЕНИЕ,   2009. - 175 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190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Расстояние между точками</vt:lpstr>
      <vt:lpstr>Слайд 2</vt:lpstr>
      <vt:lpstr>Слайд 3</vt:lpstr>
      <vt:lpstr>Задача №7.</vt:lpstr>
      <vt:lpstr>Решение задачи.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точками</dc:title>
  <dc:creator>Полина Дербина</dc:creator>
  <cp:lastModifiedBy>Lena</cp:lastModifiedBy>
  <cp:revision>40</cp:revision>
  <dcterms:created xsi:type="dcterms:W3CDTF">2016-02-06T16:42:10Z</dcterms:created>
  <dcterms:modified xsi:type="dcterms:W3CDTF">2016-02-10T08:57:51Z</dcterms:modified>
</cp:coreProperties>
</file>