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6" r:id="rId3"/>
    <p:sldId id="265" r:id="rId4"/>
    <p:sldId id="262" r:id="rId5"/>
    <p:sldId id="263" r:id="rId6"/>
    <p:sldId id="264" r:id="rId7"/>
    <p:sldId id="266" r:id="rId8"/>
    <p:sldId id="267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449F3-CCD2-4AE5-BE7A-52FCC5593198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7EAB9-195D-458A-A14B-F119A055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553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617-3218-488A-8384-316A11FC9FA7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DDAD-E028-413B-92DF-D4E4288AF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617-3218-488A-8384-316A11FC9FA7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DDAD-E028-413B-92DF-D4E4288AF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617-3218-488A-8384-316A11FC9FA7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DDAD-E028-413B-92DF-D4E4288AF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617-3218-488A-8384-316A11FC9FA7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DDAD-E028-413B-92DF-D4E4288AF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617-3218-488A-8384-316A11FC9FA7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DDAD-E028-413B-92DF-D4E4288AF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617-3218-488A-8384-316A11FC9FA7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DDAD-E028-413B-92DF-D4E4288AF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617-3218-488A-8384-316A11FC9FA7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DDAD-E028-413B-92DF-D4E4288AF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617-3218-488A-8384-316A11FC9FA7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DDAD-E028-413B-92DF-D4E4288AF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617-3218-488A-8384-316A11FC9FA7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DDAD-E028-413B-92DF-D4E4288AF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617-3218-488A-8384-316A11FC9FA7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DDAD-E028-413B-92DF-D4E4288AF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617-3218-488A-8384-316A11FC9FA7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BCDDAD-E028-413B-92DF-D4E4288AF1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F53617-3218-488A-8384-316A11FC9FA7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BCDDAD-E028-413B-92DF-D4E4288AF1F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edu.ru/" TargetMode="External"/><Relationship Id="rId2" Type="http://schemas.openxmlformats.org/officeDocument/2006/relationships/hyperlink" Target="http://www.zakonprost.ru/content/base/part/71846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404813"/>
            <a:ext cx="8229600" cy="5976937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708920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C00000"/>
                </a:solidFill>
              </a:rPr>
              <a:t>Проектирование </a:t>
            </a:r>
          </a:p>
          <a:p>
            <a:pPr algn="ctr"/>
            <a:r>
              <a:rPr lang="ru-RU" altLang="ru-RU" sz="2800" b="1" dirty="0" smtClean="0">
                <a:solidFill>
                  <a:srgbClr val="C00000"/>
                </a:solidFill>
              </a:rPr>
              <a:t>рабочей программы учебного предмета</a:t>
            </a:r>
          </a:p>
          <a:p>
            <a:pPr algn="ctr"/>
            <a:r>
              <a:rPr lang="ru-RU" altLang="ru-RU" sz="2800" b="1" dirty="0" smtClean="0">
                <a:solidFill>
                  <a:srgbClr val="C00000"/>
                </a:solidFill>
              </a:rPr>
              <a:t>в соответствии с требованиями ФГОС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 descr="F:\Фото\ДЛЯ КОНФЕРЕНЦИИ\ФГОС\1_2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04664"/>
            <a:ext cx="4032448" cy="16594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64088" y="4941168"/>
            <a:ext cx="36493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2016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88840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SzPct val="75000"/>
              <a:defRPr/>
            </a:pPr>
            <a:r>
              <a:rPr lang="ru-RU" altLang="ru-RU" sz="2400" b="1" i="1" dirty="0" smtClean="0">
                <a:solidFill>
                  <a:srgbClr val="C00000"/>
                </a:solidFill>
              </a:rPr>
              <a:t>Рабочая программа учебного предмета </a:t>
            </a:r>
            <a:r>
              <a:rPr lang="ru-RU" altLang="ru-RU" sz="2400" b="1" i="1" dirty="0" smtClean="0">
                <a:solidFill>
                  <a:srgbClr val="002060"/>
                </a:solidFill>
              </a:rPr>
              <a:t>–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это документ</a:t>
            </a:r>
            <a:r>
              <a:rPr lang="ru-RU" altLang="ru-RU" sz="2400" b="1" i="1" dirty="0" smtClean="0">
                <a:solidFill>
                  <a:srgbClr val="002060"/>
                </a:solidFill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</a:rPr>
              <a:t>являющийся компонентом основной образовательной программы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 школы, который </a:t>
            </a:r>
            <a:r>
              <a:rPr lang="ru-RU" altLang="ru-RU" sz="2400" b="1" dirty="0" smtClean="0">
                <a:solidFill>
                  <a:srgbClr val="C00000"/>
                </a:solidFill>
              </a:rPr>
              <a:t>о</a:t>
            </a:r>
            <a:r>
              <a:rPr lang="ru-RU" sz="2400" b="1" dirty="0" smtClean="0">
                <a:solidFill>
                  <a:srgbClr val="C00000"/>
                </a:solidFill>
              </a:rPr>
              <a:t>пределяет результаты, содержание и условия </a:t>
            </a:r>
            <a:r>
              <a:rPr lang="ru-RU" sz="2400" b="1" dirty="0" smtClean="0">
                <a:solidFill>
                  <a:srgbClr val="002060"/>
                </a:solidFill>
              </a:rPr>
              <a:t>изучения и преподавания учебного предмета. </a:t>
            </a:r>
            <a:endParaRPr lang="ru-RU" altLang="ru-RU" sz="2400" b="1" i="1" dirty="0" smtClean="0">
              <a:solidFill>
                <a:srgbClr val="002060"/>
              </a:solidFill>
            </a:endParaRPr>
          </a:p>
        </p:txBody>
      </p:sp>
      <p:pic>
        <p:nvPicPr>
          <p:cNvPr id="3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76672"/>
            <a:ext cx="2344234" cy="1152128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611560" y="177281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indent="354013" algn="ctr">
              <a:spcBef>
                <a:spcPts val="600"/>
              </a:spcBef>
              <a:buClrTx/>
              <a:buSzPct val="75000"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ru-RU" altLang="ru-RU" sz="2400" dirty="0">
              <a:solidFill>
                <a:srgbClr val="55554A"/>
              </a:solidFill>
            </a:endParaRPr>
          </a:p>
          <a:p>
            <a:pPr indent="354013" algn="ctr">
              <a:spcBef>
                <a:spcPts val="700"/>
              </a:spcBef>
              <a:buClrTx/>
              <a:buSzPct val="75000"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altLang="ru-RU" sz="2400" b="1" dirty="0" smtClean="0">
                <a:solidFill>
                  <a:srgbClr val="002060"/>
                </a:solidFill>
              </a:rPr>
              <a:t>Рабочая </a:t>
            </a:r>
            <a:r>
              <a:rPr lang="ru-RU" altLang="ru-RU" sz="2400" b="1" dirty="0">
                <a:solidFill>
                  <a:srgbClr val="002060"/>
                </a:solidFill>
              </a:rPr>
              <a:t>программа проектируется и разрабатывается </a:t>
            </a:r>
            <a:endParaRPr lang="ru-RU" altLang="ru-RU" sz="2400" b="1" dirty="0" smtClean="0">
              <a:solidFill>
                <a:srgbClr val="002060"/>
              </a:solidFill>
            </a:endParaRPr>
          </a:p>
          <a:p>
            <a:pPr indent="354013" algn="ctr">
              <a:spcBef>
                <a:spcPts val="700"/>
              </a:spcBef>
              <a:buClrTx/>
              <a:buSzPct val="75000"/>
              <a:buFontTx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altLang="ru-RU" sz="2400" b="1" dirty="0" smtClean="0">
                <a:solidFill>
                  <a:srgbClr val="002060"/>
                </a:solidFill>
              </a:rPr>
              <a:t>в </a:t>
            </a:r>
            <a:r>
              <a:rPr lang="ru-RU" altLang="ru-RU" sz="2400" b="1" dirty="0">
                <a:solidFill>
                  <a:srgbClr val="002060"/>
                </a:solidFill>
              </a:rPr>
              <a:t>соответствии с требованиями Федерального государственного образовательного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стандарта;</a:t>
            </a:r>
          </a:p>
          <a:p>
            <a:pPr indent="354013" algn="ctr">
              <a:spcBef>
                <a:spcPts val="700"/>
              </a:spcBef>
              <a:buClrTx/>
              <a:buSzPct val="75000"/>
              <a:buFontTx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altLang="ru-RU" sz="2400" b="1" dirty="0" smtClean="0">
                <a:solidFill>
                  <a:srgbClr val="002060"/>
                </a:solidFill>
              </a:rPr>
              <a:t> </a:t>
            </a:r>
          </a:p>
          <a:p>
            <a:pPr indent="354013" algn="ctr">
              <a:spcBef>
                <a:spcPts val="700"/>
              </a:spcBef>
              <a:buClrTx/>
              <a:buSzPct val="75000"/>
              <a:buFontTx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altLang="ru-RU" sz="2400" b="1" dirty="0" smtClean="0">
                <a:solidFill>
                  <a:srgbClr val="002060"/>
                </a:solidFill>
              </a:rPr>
              <a:t>  </a:t>
            </a:r>
            <a:r>
              <a:rPr lang="ru-RU" altLang="ru-RU" sz="2400" b="1" dirty="0">
                <a:solidFill>
                  <a:srgbClr val="002060"/>
                </a:solidFill>
              </a:rPr>
              <a:t>с учетом примерной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программы </a:t>
            </a:r>
            <a:r>
              <a:rPr lang="ru-RU" altLang="ru-RU" sz="2400" b="1" dirty="0">
                <a:solidFill>
                  <a:srgbClr val="002060"/>
                </a:solidFill>
              </a:rPr>
              <a:t>по учебному предмету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692696"/>
            <a:ext cx="8004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Проектирование и разработка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рабочей программы по учебному предмету 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 Box 3"/>
          <p:cNvSpPr txBox="1">
            <a:spLocks noChangeArrowheads="1"/>
          </p:cNvSpPr>
          <p:nvPr/>
        </p:nvSpPr>
        <p:spPr bwMode="auto">
          <a:xfrm>
            <a:off x="450850" y="6350"/>
            <a:ext cx="8320088" cy="1333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218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1313" algn="ctr">
              <a:spcBef>
                <a:spcPts val="650"/>
              </a:spcBef>
              <a:buClrTx/>
              <a:buSzPct val="75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ru-RU" altLang="ru-RU" sz="2400" b="1" dirty="0">
                <a:solidFill>
                  <a:srgbClr val="002060"/>
                </a:solidFill>
              </a:rPr>
              <a:t>Программы нового поколения проектируются на основе отбора задач, </a:t>
            </a:r>
            <a:endParaRPr lang="ru-RU" altLang="ru-RU" sz="2400" b="1" dirty="0" smtClean="0">
              <a:solidFill>
                <a:srgbClr val="002060"/>
              </a:solidFill>
            </a:endParaRPr>
          </a:p>
          <a:p>
            <a:pPr marL="342900" indent="-341313" algn="ctr">
              <a:spcBef>
                <a:spcPts val="650"/>
              </a:spcBef>
              <a:buClrTx/>
              <a:buSzPct val="75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ru-RU" altLang="ru-RU" sz="2400" b="1" dirty="0" smtClean="0">
                <a:solidFill>
                  <a:srgbClr val="002060"/>
                </a:solidFill>
              </a:rPr>
              <a:t>ориентированных </a:t>
            </a:r>
            <a:r>
              <a:rPr lang="ru-RU" altLang="ru-RU" sz="2400" b="1" dirty="0">
                <a:solidFill>
                  <a:srgbClr val="002060"/>
                </a:solidFill>
              </a:rPr>
              <a:t>на достижение школьниками планируемых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результатов</a:t>
            </a:r>
          </a:p>
          <a:p>
            <a:pPr marL="342900" indent="-341313" algn="ctr">
              <a:spcBef>
                <a:spcPts val="650"/>
              </a:spcBef>
              <a:buClrTx/>
              <a:buSzPct val="75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ru-RU" altLang="ru-RU" sz="24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400" b="1" dirty="0">
                <a:solidFill>
                  <a:srgbClr val="002060"/>
                </a:solidFill>
              </a:rPr>
              <a:t>(личностных, </a:t>
            </a:r>
            <a:r>
              <a:rPr lang="ru-RU" altLang="ru-RU" sz="2400" b="1" dirty="0" err="1">
                <a:solidFill>
                  <a:srgbClr val="002060"/>
                </a:solidFill>
              </a:rPr>
              <a:t>метапредметных</a:t>
            </a:r>
            <a:r>
              <a:rPr lang="ru-RU" altLang="ru-RU" sz="2400" b="1" dirty="0">
                <a:solidFill>
                  <a:srgbClr val="002060"/>
                </a:solidFill>
              </a:rPr>
              <a:t> и предметных).</a:t>
            </a:r>
          </a:p>
          <a:p>
            <a:pPr marL="342900" indent="-341313">
              <a:spcBef>
                <a:spcPts val="650"/>
              </a:spcBef>
              <a:buClr>
                <a:srgbClr val="F4680B"/>
              </a:buClr>
              <a:buSzPct val="75000"/>
              <a:buFont typeface="Wingdings" pitchFamily="2" charset="2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ru-RU" altLang="ru-RU" sz="2600" dirty="0">
              <a:solidFill>
                <a:srgbClr val="55554A"/>
              </a:solidFill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3862388" y="477837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57200" y="4570413"/>
            <a:ext cx="3024188" cy="936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 dirty="0">
                <a:solidFill>
                  <a:srgbClr val="002060"/>
                </a:solidFill>
              </a:rPr>
              <a:t>Образовательные </a:t>
            </a:r>
            <a:endParaRPr lang="ru-RU" altLang="ru-RU" b="1" dirty="0" smtClean="0">
              <a:solidFill>
                <a:srgbClr val="002060"/>
              </a:solidFill>
            </a:endParaRPr>
          </a:p>
          <a:p>
            <a:pPr algn="ctr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 dirty="0" smtClean="0">
                <a:solidFill>
                  <a:srgbClr val="002060"/>
                </a:solidFill>
              </a:rPr>
              <a:t>результаты</a:t>
            </a:r>
            <a:endParaRPr lang="ru-RU" altLang="ru-RU" b="1" dirty="0">
              <a:solidFill>
                <a:srgbClr val="00206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600" dirty="0">
              <a:solidFill>
                <a:srgbClr val="000000"/>
              </a:solidFill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292080" y="4365104"/>
            <a:ext cx="3529013" cy="14398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 dirty="0">
                <a:solidFill>
                  <a:srgbClr val="002060"/>
                </a:solidFill>
              </a:rPr>
              <a:t>Совокупность сведений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 dirty="0">
                <a:solidFill>
                  <a:srgbClr val="002060"/>
                </a:solidFill>
              </a:rPr>
              <a:t>(предметное содержание)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9831" y="620688"/>
            <a:ext cx="72419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Особенности создания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рабочих программ учебных предметов 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8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2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67544" y="2132856"/>
            <a:ext cx="8136458" cy="20448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just">
              <a:spcBef>
                <a:spcPts val="700"/>
              </a:spcBef>
              <a:buClr>
                <a:srgbClr val="F4680B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b="1" dirty="0" smtClean="0">
                <a:solidFill>
                  <a:srgbClr val="002060"/>
                </a:solidFill>
              </a:rPr>
              <a:t>* Характеристика </a:t>
            </a:r>
            <a:r>
              <a:rPr lang="ru-RU" altLang="ru-RU" sz="2400" b="1" dirty="0">
                <a:solidFill>
                  <a:srgbClr val="002060"/>
                </a:solidFill>
              </a:rPr>
              <a:t>планируемых результатов</a:t>
            </a:r>
          </a:p>
          <a:p>
            <a:pPr marL="341313" indent="-341313" algn="just">
              <a:spcBef>
                <a:spcPts val="700"/>
              </a:spcBef>
              <a:buClr>
                <a:srgbClr val="F4680B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b="1" dirty="0" smtClean="0">
                <a:solidFill>
                  <a:srgbClr val="002060"/>
                </a:solidFill>
              </a:rPr>
              <a:t>* Виды </a:t>
            </a:r>
            <a:r>
              <a:rPr lang="ru-RU" altLang="ru-RU" sz="2400" b="1" dirty="0">
                <a:solidFill>
                  <a:srgbClr val="002060"/>
                </a:solidFill>
              </a:rPr>
              <a:t>деятельности учащихся</a:t>
            </a:r>
          </a:p>
          <a:p>
            <a:pPr marL="341313" indent="-341313" algn="just">
              <a:spcBef>
                <a:spcPts val="700"/>
              </a:spcBef>
              <a:buClr>
                <a:srgbClr val="F4680B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b="1" dirty="0" smtClean="0">
                <a:solidFill>
                  <a:srgbClr val="002060"/>
                </a:solidFill>
              </a:rPr>
              <a:t>*Отбор </a:t>
            </a:r>
            <a:r>
              <a:rPr lang="ru-RU" altLang="ru-RU" sz="2400" b="1" dirty="0">
                <a:solidFill>
                  <a:srgbClr val="002060"/>
                </a:solidFill>
              </a:rPr>
              <a:t>информации, изучение которой способствует достижению планируемых </a:t>
            </a:r>
            <a:r>
              <a:rPr lang="ru-RU" altLang="ru-RU" sz="2400" b="1" dirty="0" err="1">
                <a:solidFill>
                  <a:srgbClr val="002060"/>
                </a:solidFill>
              </a:rPr>
              <a:t>резльтатов</a:t>
            </a:r>
            <a:endParaRPr lang="ru-RU" alt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476672"/>
            <a:ext cx="43259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Логика построения </a:t>
            </a:r>
          </a:p>
          <a:p>
            <a:r>
              <a:rPr lang="ru-RU" sz="3200" b="1" i="1" dirty="0" smtClean="0">
                <a:solidFill>
                  <a:srgbClr val="C00000"/>
                </a:solidFill>
              </a:rPr>
              <a:t>рабочей программы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2" name="Text Box 3"/>
          <p:cNvSpPr txBox="1">
            <a:spLocks noChangeArrowheads="1"/>
          </p:cNvSpPr>
          <p:nvPr/>
        </p:nvSpPr>
        <p:spPr bwMode="auto">
          <a:xfrm>
            <a:off x="450850" y="176213"/>
            <a:ext cx="8240713" cy="1120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7412" name="Group 4"/>
          <p:cNvGraphicFramePr>
            <a:graphicFrameLocks noGrp="1"/>
          </p:cNvGraphicFramePr>
          <p:nvPr/>
        </p:nvGraphicFramePr>
        <p:xfrm>
          <a:off x="395536" y="1484784"/>
          <a:ext cx="8535988" cy="4585444"/>
        </p:xfrm>
        <a:graphic>
          <a:graphicData uri="http://schemas.openxmlformats.org/drawingml/2006/table">
            <a:tbl>
              <a:tblPr/>
              <a:tblGrid>
                <a:gridCol w="1357313"/>
                <a:gridCol w="7178675"/>
              </a:tblGrid>
              <a:tr h="15541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Зачем?</a:t>
                      </a:r>
                    </a:p>
                  </a:txBody>
                  <a:tcPr marL="90000" marR="90000" marT="6084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Цели-результаты образования – структурированные ключевые и предметные компетентности школьника, личностные,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метапредметные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и предметные результаты с учетом специфики учебного предмета.</a:t>
                      </a:r>
                    </a:p>
                  </a:txBody>
                  <a:tcPr marL="90000" marR="90000" marT="608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156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Что?</a:t>
                      </a:r>
                    </a:p>
                  </a:txBody>
                  <a:tcPr marL="90000" marR="90000" marT="6084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Содержание учебного материала, его структурированный образ для решения задач разного типа. 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Дидактические единицы содержания обучения и логика усвоения учебного материала в контексте деятельности.</a:t>
                      </a:r>
                    </a:p>
                  </a:txBody>
                  <a:tcPr marL="90000" marR="90000" marT="608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Как?</a:t>
                      </a:r>
                    </a:p>
                  </a:txBody>
                  <a:tcPr marL="90000" marR="90000" marT="6084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Виды деятельности учащихся при работе с учебным материалом для достижения образовательных целей-результатов, диагностические материалы.</a:t>
                      </a:r>
                    </a:p>
                  </a:txBody>
                  <a:tcPr marL="90000" marR="90000" marT="608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620688"/>
            <a:ext cx="7353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Общая модель рабочей программы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pic>
        <p:nvPicPr>
          <p:cNvPr id="5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11560" y="1124744"/>
            <a:ext cx="37338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spcBef>
                <a:spcPts val="550"/>
              </a:spcBef>
              <a:buClrTx/>
              <a:buSzPct val="75000"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altLang="ru-RU" sz="2200" b="1" dirty="0">
                <a:solidFill>
                  <a:srgbClr val="C00000"/>
                </a:solidFill>
              </a:rPr>
              <a:t>Начальная школа 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395536" y="1628800"/>
            <a:ext cx="4040188" cy="4826000"/>
          </a:xfrm>
          <a:prstGeom prst="rect">
            <a:avLst/>
          </a:prstGeom>
          <a:noFill/>
          <a:ln w="9360">
            <a:solidFill>
              <a:srgbClr val="55554A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ts val="375"/>
              </a:spcBef>
              <a:buClr>
                <a:srgbClr val="F4680B"/>
              </a:buClr>
              <a:buSzPct val="75000"/>
              <a:buFont typeface="Times New Roman" pitchFamily="18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ru-RU" alt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записка, в которой конкретизируются общие цели начального общего образования с учетом специфики учебного предмета, курса.</a:t>
            </a:r>
          </a:p>
          <a:p>
            <a:pPr marL="457200" indent="-457200" algn="just">
              <a:spcBef>
                <a:spcPts val="375"/>
              </a:spcBef>
              <a:buClr>
                <a:srgbClr val="F4680B"/>
              </a:buClr>
              <a:buSzPct val="75000"/>
              <a:buFont typeface="Times New Roman" pitchFamily="18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ru-RU" alt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Общая характеристика учебного предмета, курса.</a:t>
            </a:r>
          </a:p>
          <a:p>
            <a:pPr marL="457200" indent="-457200" algn="just">
              <a:spcBef>
                <a:spcPts val="375"/>
              </a:spcBef>
              <a:buClr>
                <a:srgbClr val="F4680B"/>
              </a:buClr>
              <a:buSzPct val="75000"/>
              <a:buFont typeface="Times New Roman" pitchFamily="18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ru-RU" alt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 места учебного предмета, курса в учебном плане.</a:t>
            </a:r>
          </a:p>
          <a:p>
            <a:pPr marL="457200" indent="-457200" algn="just">
              <a:spcBef>
                <a:spcPts val="375"/>
              </a:spcBef>
              <a:buClr>
                <a:srgbClr val="F4680B"/>
              </a:buClr>
              <a:buSzPct val="75000"/>
              <a:buFont typeface="Times New Roman" pitchFamily="18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ru-RU" altLang="ru-RU" sz="1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Описание ценностных ориентиров содержания учебного предмета.</a:t>
            </a:r>
          </a:p>
          <a:p>
            <a:pPr marL="457200" indent="-457200" algn="just">
              <a:spcBef>
                <a:spcPts val="375"/>
              </a:spcBef>
              <a:buClr>
                <a:srgbClr val="F4680B"/>
              </a:buClr>
              <a:buSzPct val="75000"/>
              <a:buFont typeface="Times New Roman" pitchFamily="18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ru-RU" alt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Личностные, </a:t>
            </a:r>
            <a:r>
              <a:rPr lang="ru-RU" altLang="ru-RU" sz="1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alt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предметные результаты освоения конкретного учебного предмета, курса.</a:t>
            </a:r>
          </a:p>
          <a:p>
            <a:pPr marL="457200" indent="-457200" algn="just">
              <a:spcBef>
                <a:spcPts val="375"/>
              </a:spcBef>
              <a:buClr>
                <a:srgbClr val="F4680B"/>
              </a:buClr>
              <a:buSzPct val="75000"/>
              <a:buFont typeface="Times New Roman" pitchFamily="18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ru-RU" alt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учебного предмета, курса.</a:t>
            </a:r>
          </a:p>
          <a:p>
            <a:pPr marL="457200" indent="-457200" algn="just">
              <a:spcBef>
                <a:spcPts val="375"/>
              </a:spcBef>
              <a:buClr>
                <a:srgbClr val="F4680B"/>
              </a:buClr>
              <a:buSzPct val="75000"/>
              <a:buFont typeface="Times New Roman" pitchFamily="18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ru-RU" alt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Тематическое планирование с определением основных видов учебной деятельности обучающихся.</a:t>
            </a:r>
          </a:p>
          <a:p>
            <a:pPr marL="457200" indent="-457200" algn="just">
              <a:spcBef>
                <a:spcPts val="375"/>
              </a:spcBef>
              <a:buClr>
                <a:srgbClr val="F4680B"/>
              </a:buClr>
              <a:buSzPct val="75000"/>
              <a:buFont typeface="Times New Roman" pitchFamily="18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ru-RU" alt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 материально-технического обеспечения образовательного процесса.</a:t>
            </a:r>
          </a:p>
          <a:p>
            <a:pPr marL="457200" indent="-457200" algn="just">
              <a:lnSpc>
                <a:spcPct val="80000"/>
              </a:lnSpc>
              <a:spcBef>
                <a:spcPts val="375"/>
              </a:spcBef>
              <a:buClr>
                <a:srgbClr val="F4680B"/>
              </a:buClr>
              <a:buSzPct val="75000"/>
              <a:buFont typeface="Bodoni MT Condensed" pitchFamily="18" charset="0"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endParaRPr lang="ru-RU" altLang="ru-RU" sz="1500" dirty="0">
              <a:solidFill>
                <a:srgbClr val="55554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4932040" y="1124744"/>
            <a:ext cx="37338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spcBef>
                <a:spcPts val="550"/>
              </a:spcBef>
              <a:buClrTx/>
              <a:buSzPct val="75000"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altLang="ru-RU" sz="2200" b="1" dirty="0">
                <a:solidFill>
                  <a:srgbClr val="C00000"/>
                </a:solidFill>
              </a:rPr>
              <a:t>Основная школа </a:t>
            </a: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4572000" y="1628800"/>
            <a:ext cx="4175125" cy="4826000"/>
          </a:xfrm>
          <a:prstGeom prst="rect">
            <a:avLst/>
          </a:prstGeom>
          <a:noFill/>
          <a:ln w="9360">
            <a:solidFill>
              <a:srgbClr val="55554A"/>
            </a:solidFill>
            <a:miter lim="800000"/>
            <a:headEnd/>
            <a:tailEnd/>
          </a:ln>
        </p:spPr>
        <p:txBody>
          <a:bodyPr/>
          <a:lstStyle/>
          <a:p>
            <a:pPr marL="341313" indent="-341313" algn="just">
              <a:spcBef>
                <a:spcPts val="313"/>
              </a:spcBef>
              <a:buClr>
                <a:srgbClr val="F4680B"/>
              </a:buClr>
              <a:buSzPct val="75000"/>
              <a:buFont typeface="Times New Roman" pitchFamily="18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записка, в которой конкретизируются общие цели основного общего образования с учётом специфики учебного предмета.</a:t>
            </a:r>
          </a:p>
          <a:p>
            <a:pPr marL="341313" indent="-341313" algn="just">
              <a:spcBef>
                <a:spcPts val="313"/>
              </a:spcBef>
              <a:buClr>
                <a:srgbClr val="F4680B"/>
              </a:buClr>
              <a:buSzPct val="75000"/>
              <a:buFont typeface="Times New Roman" pitchFamily="18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Общая характеристика учебного предмета, курса.</a:t>
            </a:r>
          </a:p>
          <a:p>
            <a:pPr marL="341313" indent="-341313" algn="just">
              <a:spcBef>
                <a:spcPts val="313"/>
              </a:spcBef>
              <a:buClr>
                <a:srgbClr val="F4680B"/>
              </a:buClr>
              <a:buSzPct val="75000"/>
              <a:buFont typeface="Times New Roman" pitchFamily="18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 места учебного предмета, курса в учебном плане.</a:t>
            </a:r>
          </a:p>
          <a:p>
            <a:pPr marL="341313" indent="-341313" algn="just">
              <a:spcBef>
                <a:spcPts val="313"/>
              </a:spcBef>
              <a:buClr>
                <a:srgbClr val="F4680B"/>
              </a:buClr>
              <a:buSzPct val="75000"/>
              <a:buFont typeface="Times New Roman" pitchFamily="18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Личностные, </a:t>
            </a:r>
            <a:r>
              <a:rPr lang="ru-RU" altLang="ru-RU" sz="15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altLang="ru-RU" sz="1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предметные результаты освоения конкретного учебного предмета, курса.</a:t>
            </a:r>
          </a:p>
          <a:p>
            <a:pPr marL="341313" indent="-341313" algn="just">
              <a:spcBef>
                <a:spcPts val="313"/>
              </a:spcBef>
              <a:buClr>
                <a:srgbClr val="F4680B"/>
              </a:buClr>
              <a:buSzPct val="75000"/>
              <a:buFont typeface="Times New Roman" pitchFamily="18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учебного предмета, курса.</a:t>
            </a:r>
          </a:p>
          <a:p>
            <a:pPr marL="341313" indent="-341313" algn="just">
              <a:spcBef>
                <a:spcPts val="313"/>
              </a:spcBef>
              <a:buClr>
                <a:srgbClr val="F4680B"/>
              </a:buClr>
              <a:buSzPct val="75000"/>
              <a:buFont typeface="Times New Roman" pitchFamily="18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Тематическое планирование с определением основных видов учебной деятельности.</a:t>
            </a:r>
          </a:p>
          <a:p>
            <a:pPr marL="341313" indent="-341313" algn="just">
              <a:spcBef>
                <a:spcPts val="313"/>
              </a:spcBef>
              <a:buClr>
                <a:srgbClr val="F4680B"/>
              </a:buClr>
              <a:buSzPct val="75000"/>
              <a:buFont typeface="Times New Roman" pitchFamily="18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 учебно-методического и материально-технического обеспечения образовательного процесса.</a:t>
            </a:r>
          </a:p>
          <a:p>
            <a:pPr marL="341313" indent="-341313" algn="just">
              <a:spcBef>
                <a:spcPts val="313"/>
              </a:spcBef>
              <a:buClr>
                <a:srgbClr val="F4680B"/>
              </a:buClr>
              <a:buSzPct val="75000"/>
              <a:buFont typeface="Times New Roman" pitchFamily="18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изучения учебного предмета, курса.</a:t>
            </a:r>
          </a:p>
          <a:p>
            <a:pPr marL="341313" indent="-341313" algn="just">
              <a:spcBef>
                <a:spcPts val="325"/>
              </a:spcBef>
              <a:buClr>
                <a:srgbClr val="F4680B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1300" dirty="0">
              <a:solidFill>
                <a:srgbClr val="55554A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41313" algn="just">
              <a:spcBef>
                <a:spcPts val="325"/>
              </a:spcBef>
              <a:buClr>
                <a:srgbClr val="F4680B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1300" dirty="0">
              <a:solidFill>
                <a:srgbClr val="55554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476672"/>
            <a:ext cx="6028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Структура рабочей программы 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10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altLang="ru-RU" sz="4400" b="1" i="1" dirty="0" smtClean="0">
                <a:solidFill>
                  <a:srgbClr val="C00000"/>
                </a:solidFill>
              </a:rPr>
              <a:t>Рабочая программа = учебник?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/>
          <a:lstStyle/>
          <a:p>
            <a:pPr marL="0" indent="0" algn="ctr">
              <a:buFont typeface="Times New Roman" pitchFamily="18" charset="0"/>
              <a:buNone/>
            </a:pPr>
            <a:endParaRPr lang="ru-RU" altLang="ru-RU" sz="3200" dirty="0" smtClean="0"/>
          </a:p>
          <a:p>
            <a:pPr marL="0" indent="0" algn="ctr">
              <a:buFont typeface="Times New Roman" pitchFamily="18" charset="0"/>
              <a:buNone/>
            </a:pPr>
            <a:r>
              <a:rPr lang="ru-RU" altLang="ru-RU" sz="2800" b="1" dirty="0" smtClean="0">
                <a:solidFill>
                  <a:srgbClr val="002060"/>
                </a:solidFill>
              </a:rPr>
              <a:t>Программа составляется </a:t>
            </a:r>
            <a:endParaRPr lang="ru-RU" altLang="ru-RU" sz="2800" b="1" dirty="0" smtClean="0">
              <a:solidFill>
                <a:srgbClr val="002060"/>
              </a:solidFill>
            </a:endParaRPr>
          </a:p>
          <a:p>
            <a:pPr marL="0" indent="0" algn="ctr">
              <a:buFont typeface="Times New Roman" pitchFamily="18" charset="0"/>
              <a:buNone/>
            </a:pPr>
            <a:r>
              <a:rPr lang="ru-RU" altLang="ru-RU" sz="2800" b="1" dirty="0" smtClean="0">
                <a:solidFill>
                  <a:srgbClr val="002060"/>
                </a:solidFill>
              </a:rPr>
              <a:t>не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под конкретный учебник, </a:t>
            </a:r>
            <a:endParaRPr lang="ru-RU" altLang="ru-RU" sz="2800" b="1" dirty="0" smtClean="0">
              <a:solidFill>
                <a:srgbClr val="002060"/>
              </a:solidFill>
            </a:endParaRPr>
          </a:p>
          <a:p>
            <a:pPr marL="0" indent="0" algn="ctr">
              <a:buFont typeface="Times New Roman" pitchFamily="18" charset="0"/>
              <a:buNone/>
            </a:pPr>
            <a:r>
              <a:rPr lang="ru-RU" altLang="ru-RU" sz="2800" b="1" dirty="0" smtClean="0">
                <a:solidFill>
                  <a:srgbClr val="002060"/>
                </a:solidFill>
              </a:rPr>
              <a:t>а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под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планируемые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результаты</a:t>
            </a:r>
          </a:p>
          <a:p>
            <a:pPr marL="0" indent="0" algn="ctr">
              <a:buFont typeface="Times New Roman" pitchFamily="18" charset="0"/>
              <a:buNone/>
            </a:pPr>
            <a:r>
              <a:rPr lang="ru-RU" altLang="ru-RU" sz="28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(базовое содержание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),</a:t>
            </a:r>
          </a:p>
          <a:p>
            <a:pPr marL="0" indent="0" algn="ctr">
              <a:buFont typeface="Times New Roman" pitchFamily="18" charset="0"/>
              <a:buNone/>
            </a:pPr>
            <a:r>
              <a:rPr lang="ru-RU" altLang="ru-RU" sz="28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закреплённые в основной образовательной программе.</a:t>
            </a:r>
          </a:p>
          <a:p>
            <a:pPr marL="0" indent="0" algn="ctr">
              <a:buFont typeface="Times New Roman" pitchFamily="18" charset="0"/>
              <a:buNone/>
            </a:pPr>
            <a:endParaRPr lang="ru-RU" altLang="ru-RU" sz="3200" dirty="0" smtClean="0"/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412776"/>
            <a:ext cx="146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Источники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988840"/>
            <a:ext cx="59177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http://www.zakonprost.ru/content/base/part/718464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http://dogm.mos.ru/legislation/lawacts/910066/</a:t>
            </a: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https://openedu.ru/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А.М.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Голдин . «Образование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2.0: модный термин или новое содержание?»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2816" y="188640"/>
            <a:ext cx="3223323" cy="1584176"/>
          </a:xfrm>
          <a:prstGeom prst="ellipse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47664" y="2348880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Федеральный государственный образовательный стандарт    основного общего образования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1331640" y="3501008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Распоряжение правительства РФ от 7 сентября 2010 «План действий по модернизации общего образования на 2011 - 2015 годы.»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133164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О.Е.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Лебедев. «Проблемы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дидактической системы «Школы ступеней»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560</TotalTime>
  <Words>474</Words>
  <Application>Microsoft Office PowerPoint</Application>
  <PresentationFormat>Экран (4:3)</PresentationFormat>
  <Paragraphs>81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   </vt:lpstr>
      <vt:lpstr>Слайд 2</vt:lpstr>
      <vt:lpstr>Слайд 3</vt:lpstr>
      <vt:lpstr>Слайд 4</vt:lpstr>
      <vt:lpstr>Слайд 5</vt:lpstr>
      <vt:lpstr>Слайд 6</vt:lpstr>
      <vt:lpstr>Слайд 7</vt:lpstr>
      <vt:lpstr>Рабочая программа = учебник?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user</dc:creator>
  <cp:lastModifiedBy>user</cp:lastModifiedBy>
  <cp:revision>56</cp:revision>
  <dcterms:created xsi:type="dcterms:W3CDTF">2016-02-03T12:17:18Z</dcterms:created>
  <dcterms:modified xsi:type="dcterms:W3CDTF">2016-02-08T10:05:27Z</dcterms:modified>
</cp:coreProperties>
</file>