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1" r:id="rId13"/>
    <p:sldId id="272" r:id="rId14"/>
    <p:sldId id="25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0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514C23-A140-48D7-A12C-1D9E88D75DAF}" type="doc">
      <dgm:prSet loTypeId="urn:microsoft.com/office/officeart/2005/8/layout/pyramid2" loCatId="pyramid" qsTypeId="urn:microsoft.com/office/officeart/2005/8/quickstyle/3d2" qsCatId="3D" csTypeId="urn:microsoft.com/office/officeart/2005/8/colors/accent1_1" csCatId="accent1" phldr="1"/>
      <dgm:spPr/>
    </dgm:pt>
    <dgm:pt modelId="{2006B868-5036-4BCB-BD96-93848DCC8CA1}">
      <dgm:prSet phldrT="[Текст]"/>
      <dgm:spPr/>
      <dgm:t>
        <a:bodyPr/>
        <a:lstStyle/>
        <a:p>
          <a:r>
            <a:rPr lang="ru-RU" dirty="0" smtClean="0"/>
            <a:t>личностные</a:t>
          </a:r>
          <a:endParaRPr lang="ru-RU" dirty="0"/>
        </a:p>
      </dgm:t>
    </dgm:pt>
    <dgm:pt modelId="{527FC366-4EB4-4350-96FE-08368BCBBBC1}" type="parTrans" cxnId="{1CF12EE1-E18D-4AF2-B55F-48597E5AC7AE}">
      <dgm:prSet/>
      <dgm:spPr/>
      <dgm:t>
        <a:bodyPr/>
        <a:lstStyle/>
        <a:p>
          <a:endParaRPr lang="ru-RU"/>
        </a:p>
      </dgm:t>
    </dgm:pt>
    <dgm:pt modelId="{9468BD30-8668-47A9-9BF5-65D06AF9DE45}" type="sibTrans" cxnId="{1CF12EE1-E18D-4AF2-B55F-48597E5AC7AE}">
      <dgm:prSet/>
      <dgm:spPr/>
      <dgm:t>
        <a:bodyPr/>
        <a:lstStyle/>
        <a:p>
          <a:endParaRPr lang="ru-RU"/>
        </a:p>
      </dgm:t>
    </dgm:pt>
    <dgm:pt modelId="{26F47D13-971A-47F9-8B91-3D0D7A673100}">
      <dgm:prSet phldrT="[Текст]" custT="1"/>
      <dgm:spPr/>
      <dgm:t>
        <a:bodyPr/>
        <a:lstStyle/>
        <a:p>
          <a:endParaRPr lang="ru-RU" sz="2400" dirty="0" smtClean="0"/>
        </a:p>
        <a:p>
          <a:r>
            <a:rPr lang="ru-RU" sz="2400" dirty="0" err="1" smtClean="0"/>
            <a:t>Метапредметные</a:t>
          </a:r>
          <a:r>
            <a:rPr lang="ru-RU" sz="1600" dirty="0" smtClean="0"/>
            <a:t>- </a:t>
          </a:r>
          <a:r>
            <a:rPr lang="ru-RU" sz="1600" dirty="0" smtClean="0"/>
            <a:t>коммуникативные </a:t>
          </a:r>
        </a:p>
        <a:p>
          <a:r>
            <a:rPr lang="ru-RU" sz="1600" dirty="0" smtClean="0"/>
            <a:t>- познавательные</a:t>
          </a:r>
        </a:p>
        <a:p>
          <a:r>
            <a:rPr lang="ru-RU" sz="1600" dirty="0" smtClean="0"/>
            <a:t>- регулятивные</a:t>
          </a:r>
        </a:p>
        <a:p>
          <a:endParaRPr lang="ru-RU" sz="2400" dirty="0"/>
        </a:p>
      </dgm:t>
    </dgm:pt>
    <dgm:pt modelId="{27A03750-B6B6-4177-954B-BC60E66A2E52}" type="parTrans" cxnId="{CECC4E4B-6AB1-4E45-92B8-86BBBE5ABF24}">
      <dgm:prSet/>
      <dgm:spPr/>
      <dgm:t>
        <a:bodyPr/>
        <a:lstStyle/>
        <a:p>
          <a:endParaRPr lang="ru-RU"/>
        </a:p>
      </dgm:t>
    </dgm:pt>
    <dgm:pt modelId="{AC2F6566-55DD-4A33-B5F3-D4C76AFE65AC}" type="sibTrans" cxnId="{CECC4E4B-6AB1-4E45-92B8-86BBBE5ABF24}">
      <dgm:prSet/>
      <dgm:spPr/>
      <dgm:t>
        <a:bodyPr/>
        <a:lstStyle/>
        <a:p>
          <a:endParaRPr lang="ru-RU"/>
        </a:p>
      </dgm:t>
    </dgm:pt>
    <dgm:pt modelId="{A124EB45-3B86-4DE8-AEFE-54D73A4EE807}">
      <dgm:prSet phldrT="[Текст]"/>
      <dgm:spPr/>
      <dgm:t>
        <a:bodyPr/>
        <a:lstStyle/>
        <a:p>
          <a:r>
            <a:rPr lang="ru-RU" dirty="0" smtClean="0"/>
            <a:t>предметные</a:t>
          </a:r>
          <a:endParaRPr lang="ru-RU" dirty="0"/>
        </a:p>
      </dgm:t>
    </dgm:pt>
    <dgm:pt modelId="{280A5CDE-46BC-45FB-B907-FB086316D50F}" type="parTrans" cxnId="{2EDEC24C-A45C-4603-B6A4-F47307AEB199}">
      <dgm:prSet/>
      <dgm:spPr/>
      <dgm:t>
        <a:bodyPr/>
        <a:lstStyle/>
        <a:p>
          <a:endParaRPr lang="ru-RU"/>
        </a:p>
      </dgm:t>
    </dgm:pt>
    <dgm:pt modelId="{11A2F1DC-D2DF-45CB-A4F0-42E58ECF94D0}" type="sibTrans" cxnId="{2EDEC24C-A45C-4603-B6A4-F47307AEB199}">
      <dgm:prSet/>
      <dgm:spPr/>
      <dgm:t>
        <a:bodyPr/>
        <a:lstStyle/>
        <a:p>
          <a:endParaRPr lang="ru-RU"/>
        </a:p>
      </dgm:t>
    </dgm:pt>
    <dgm:pt modelId="{DD0854B2-BD55-4B87-9498-21B2D0A8642D}" type="pres">
      <dgm:prSet presAssocID="{BF514C23-A140-48D7-A12C-1D9E88D75DAF}" presName="compositeShape" presStyleCnt="0">
        <dgm:presLayoutVars>
          <dgm:dir/>
          <dgm:resizeHandles/>
        </dgm:presLayoutVars>
      </dgm:prSet>
      <dgm:spPr/>
    </dgm:pt>
    <dgm:pt modelId="{72E79F5F-CEC7-4194-9826-DF78FF977973}" type="pres">
      <dgm:prSet presAssocID="{BF514C23-A140-48D7-A12C-1D9E88D75DAF}" presName="pyramid" presStyleLbl="node1" presStyleIdx="0" presStyleCnt="1"/>
      <dgm:spPr/>
    </dgm:pt>
    <dgm:pt modelId="{BA638319-A296-4A46-998E-192D2D77F9F5}" type="pres">
      <dgm:prSet presAssocID="{BF514C23-A140-48D7-A12C-1D9E88D75DAF}" presName="theList" presStyleCnt="0"/>
      <dgm:spPr/>
    </dgm:pt>
    <dgm:pt modelId="{CF44FCFF-52C5-4654-B49E-CF0EB66F01F0}" type="pres">
      <dgm:prSet presAssocID="{2006B868-5036-4BCB-BD96-93848DCC8CA1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1BCFB7-8E15-4111-B9C5-C97B9079B318}" type="pres">
      <dgm:prSet presAssocID="{2006B868-5036-4BCB-BD96-93848DCC8CA1}" presName="aSpace" presStyleCnt="0"/>
      <dgm:spPr/>
    </dgm:pt>
    <dgm:pt modelId="{D548BED7-34FF-41ED-AE10-4A26A3DD4C0B}" type="pres">
      <dgm:prSet presAssocID="{26F47D13-971A-47F9-8B91-3D0D7A673100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88590F-4BF0-4000-A84F-BE9D79DB7A50}" type="pres">
      <dgm:prSet presAssocID="{26F47D13-971A-47F9-8B91-3D0D7A673100}" presName="aSpace" presStyleCnt="0"/>
      <dgm:spPr/>
    </dgm:pt>
    <dgm:pt modelId="{B028DD61-2F0A-4295-9BE3-5C5099B82316}" type="pres">
      <dgm:prSet presAssocID="{A124EB45-3B86-4DE8-AEFE-54D73A4EE807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1846AA-2CB4-440A-889D-4562C66B7C74}" type="pres">
      <dgm:prSet presAssocID="{A124EB45-3B86-4DE8-AEFE-54D73A4EE807}" presName="aSpace" presStyleCnt="0"/>
      <dgm:spPr/>
    </dgm:pt>
  </dgm:ptLst>
  <dgm:cxnLst>
    <dgm:cxn modelId="{CECC4E4B-6AB1-4E45-92B8-86BBBE5ABF24}" srcId="{BF514C23-A140-48D7-A12C-1D9E88D75DAF}" destId="{26F47D13-971A-47F9-8B91-3D0D7A673100}" srcOrd="1" destOrd="0" parTransId="{27A03750-B6B6-4177-954B-BC60E66A2E52}" sibTransId="{AC2F6566-55DD-4A33-B5F3-D4C76AFE65AC}"/>
    <dgm:cxn modelId="{B795D482-0EE9-497D-9A9D-D44218B9932A}" type="presOf" srcId="{BF514C23-A140-48D7-A12C-1D9E88D75DAF}" destId="{DD0854B2-BD55-4B87-9498-21B2D0A8642D}" srcOrd="0" destOrd="0" presId="urn:microsoft.com/office/officeart/2005/8/layout/pyramid2"/>
    <dgm:cxn modelId="{2EDEC24C-A45C-4603-B6A4-F47307AEB199}" srcId="{BF514C23-A140-48D7-A12C-1D9E88D75DAF}" destId="{A124EB45-3B86-4DE8-AEFE-54D73A4EE807}" srcOrd="2" destOrd="0" parTransId="{280A5CDE-46BC-45FB-B907-FB086316D50F}" sibTransId="{11A2F1DC-D2DF-45CB-A4F0-42E58ECF94D0}"/>
    <dgm:cxn modelId="{1A9B28BB-3EC3-4424-9AA4-6F43494677F6}" type="presOf" srcId="{A124EB45-3B86-4DE8-AEFE-54D73A4EE807}" destId="{B028DD61-2F0A-4295-9BE3-5C5099B82316}" srcOrd="0" destOrd="0" presId="urn:microsoft.com/office/officeart/2005/8/layout/pyramid2"/>
    <dgm:cxn modelId="{ADD08A74-BCD8-4827-8AD4-8E57B3A51D10}" type="presOf" srcId="{26F47D13-971A-47F9-8B91-3D0D7A673100}" destId="{D548BED7-34FF-41ED-AE10-4A26A3DD4C0B}" srcOrd="0" destOrd="0" presId="urn:microsoft.com/office/officeart/2005/8/layout/pyramid2"/>
    <dgm:cxn modelId="{B44F886E-D3D9-48CC-A0C7-3534CD36B997}" type="presOf" srcId="{2006B868-5036-4BCB-BD96-93848DCC8CA1}" destId="{CF44FCFF-52C5-4654-B49E-CF0EB66F01F0}" srcOrd="0" destOrd="0" presId="urn:microsoft.com/office/officeart/2005/8/layout/pyramid2"/>
    <dgm:cxn modelId="{1CF12EE1-E18D-4AF2-B55F-48597E5AC7AE}" srcId="{BF514C23-A140-48D7-A12C-1D9E88D75DAF}" destId="{2006B868-5036-4BCB-BD96-93848DCC8CA1}" srcOrd="0" destOrd="0" parTransId="{527FC366-4EB4-4350-96FE-08368BCBBBC1}" sibTransId="{9468BD30-8668-47A9-9BF5-65D06AF9DE45}"/>
    <dgm:cxn modelId="{376B365D-CF6C-40C9-946D-BDFAE18EF8BC}" type="presParOf" srcId="{DD0854B2-BD55-4B87-9498-21B2D0A8642D}" destId="{72E79F5F-CEC7-4194-9826-DF78FF977973}" srcOrd="0" destOrd="0" presId="urn:microsoft.com/office/officeart/2005/8/layout/pyramid2"/>
    <dgm:cxn modelId="{36F75B00-01B2-4CD1-80AE-DCD529DE9BCE}" type="presParOf" srcId="{DD0854B2-BD55-4B87-9498-21B2D0A8642D}" destId="{BA638319-A296-4A46-998E-192D2D77F9F5}" srcOrd="1" destOrd="0" presId="urn:microsoft.com/office/officeart/2005/8/layout/pyramid2"/>
    <dgm:cxn modelId="{798937E6-24A3-4366-BF64-07EE88B49C0E}" type="presParOf" srcId="{BA638319-A296-4A46-998E-192D2D77F9F5}" destId="{CF44FCFF-52C5-4654-B49E-CF0EB66F01F0}" srcOrd="0" destOrd="0" presId="urn:microsoft.com/office/officeart/2005/8/layout/pyramid2"/>
    <dgm:cxn modelId="{BF2BB530-9A27-4599-8BB4-0F8DFD748647}" type="presParOf" srcId="{BA638319-A296-4A46-998E-192D2D77F9F5}" destId="{081BCFB7-8E15-4111-B9C5-C97B9079B318}" srcOrd="1" destOrd="0" presId="urn:microsoft.com/office/officeart/2005/8/layout/pyramid2"/>
    <dgm:cxn modelId="{F909E07A-0051-4497-8FEE-C7AFDE941729}" type="presParOf" srcId="{BA638319-A296-4A46-998E-192D2D77F9F5}" destId="{D548BED7-34FF-41ED-AE10-4A26A3DD4C0B}" srcOrd="2" destOrd="0" presId="urn:microsoft.com/office/officeart/2005/8/layout/pyramid2"/>
    <dgm:cxn modelId="{8513407E-AEC0-461C-8C08-54BA6FA2E5EF}" type="presParOf" srcId="{BA638319-A296-4A46-998E-192D2D77F9F5}" destId="{9288590F-4BF0-4000-A84F-BE9D79DB7A50}" srcOrd="3" destOrd="0" presId="urn:microsoft.com/office/officeart/2005/8/layout/pyramid2"/>
    <dgm:cxn modelId="{51789610-E5BA-4BAA-96D6-176C2D7E0C56}" type="presParOf" srcId="{BA638319-A296-4A46-998E-192D2D77F9F5}" destId="{B028DD61-2F0A-4295-9BE3-5C5099B82316}" srcOrd="4" destOrd="0" presId="urn:microsoft.com/office/officeart/2005/8/layout/pyramid2"/>
    <dgm:cxn modelId="{B2AB9383-38AD-49AF-B0EE-6CD8D404D645}" type="presParOf" srcId="{BA638319-A296-4A46-998E-192D2D77F9F5}" destId="{CA1846AA-2CB4-440A-889D-4562C66B7C74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2E79F5F-CEC7-4194-9826-DF78FF977973}">
      <dsp:nvSpPr>
        <dsp:cNvPr id="0" name=""/>
        <dsp:cNvSpPr/>
      </dsp:nvSpPr>
      <dsp:spPr>
        <a:xfrm>
          <a:off x="1199239" y="0"/>
          <a:ext cx="5069160" cy="5069160"/>
        </a:xfrm>
        <a:prstGeom prst="triangl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l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44FCFF-52C5-4654-B49E-CF0EB66F01F0}">
      <dsp:nvSpPr>
        <dsp:cNvPr id="0" name=""/>
        <dsp:cNvSpPr/>
      </dsp:nvSpPr>
      <dsp:spPr>
        <a:xfrm>
          <a:off x="3733819" y="509638"/>
          <a:ext cx="3294954" cy="1199965"/>
        </a:xfrm>
        <a:prstGeom prst="round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личностные</a:t>
          </a:r>
          <a:endParaRPr lang="ru-RU" sz="3700" kern="1200" dirty="0"/>
        </a:p>
      </dsp:txBody>
      <dsp:txXfrm>
        <a:off x="3733819" y="509638"/>
        <a:ext cx="3294954" cy="1199965"/>
      </dsp:txXfrm>
    </dsp:sp>
    <dsp:sp modelId="{D548BED7-34FF-41ED-AE10-4A26A3DD4C0B}">
      <dsp:nvSpPr>
        <dsp:cNvPr id="0" name=""/>
        <dsp:cNvSpPr/>
      </dsp:nvSpPr>
      <dsp:spPr>
        <a:xfrm>
          <a:off x="3733819" y="1859599"/>
          <a:ext cx="3294954" cy="1199965"/>
        </a:xfrm>
        <a:prstGeom prst="round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/>
            <a:t>Метапредметные</a:t>
          </a:r>
          <a:r>
            <a:rPr lang="ru-RU" sz="1600" kern="1200" dirty="0" smtClean="0"/>
            <a:t>- </a:t>
          </a:r>
          <a:r>
            <a:rPr lang="ru-RU" sz="1600" kern="1200" dirty="0" smtClean="0"/>
            <a:t>коммуникативные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- познавательные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- регулятивные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3733819" y="1859599"/>
        <a:ext cx="3294954" cy="1199965"/>
      </dsp:txXfrm>
    </dsp:sp>
    <dsp:sp modelId="{B028DD61-2F0A-4295-9BE3-5C5099B82316}">
      <dsp:nvSpPr>
        <dsp:cNvPr id="0" name=""/>
        <dsp:cNvSpPr/>
      </dsp:nvSpPr>
      <dsp:spPr>
        <a:xfrm>
          <a:off x="3733819" y="3209560"/>
          <a:ext cx="3294954" cy="1199965"/>
        </a:xfrm>
        <a:prstGeom prst="round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предметные</a:t>
          </a:r>
          <a:endParaRPr lang="ru-RU" sz="3700" kern="1200" dirty="0"/>
        </a:p>
      </dsp:txBody>
      <dsp:txXfrm>
        <a:off x="3733819" y="3209560"/>
        <a:ext cx="3294954" cy="11999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86D22-64AE-402C-B30C-35C9ADE7F8D5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BD5311-C362-403B-8D71-F8D78791AF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86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06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16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27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47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57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768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499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60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D476-753C-4511-8BD4-64709ABD9821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9D0D-5369-4379-A4E9-34711A58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D476-753C-4511-8BD4-64709ABD9821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9D0D-5369-4379-A4E9-34711A58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D476-753C-4511-8BD4-64709ABD9821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9D0D-5369-4379-A4E9-34711A58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D476-753C-4511-8BD4-64709ABD9821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9D0D-5369-4379-A4E9-34711A58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D476-753C-4511-8BD4-64709ABD9821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9D0D-5369-4379-A4E9-34711A58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D476-753C-4511-8BD4-64709ABD9821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9D0D-5369-4379-A4E9-34711A58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D476-753C-4511-8BD4-64709ABD9821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9D0D-5369-4379-A4E9-34711A58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D476-753C-4511-8BD4-64709ABD9821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9D0D-5369-4379-A4E9-34711A58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D476-753C-4511-8BD4-64709ABD9821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9D0D-5369-4379-A4E9-34711A58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D476-753C-4511-8BD4-64709ABD9821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9D0D-5369-4379-A4E9-34711A587D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4D476-753C-4511-8BD4-64709ABD9821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609D0D-5369-4379-A4E9-34711A587D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D4D476-753C-4511-8BD4-64709ABD9821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609D0D-5369-4379-A4E9-34711A587DC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edu.ru/" TargetMode="External"/><Relationship Id="rId2" Type="http://schemas.openxmlformats.org/officeDocument/2006/relationships/hyperlink" Target="http://www.zakonprost.ru/content/base/part/718464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404813"/>
            <a:ext cx="8229600" cy="5976937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2708920"/>
            <a:ext cx="720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800" b="1" dirty="0" smtClean="0">
                <a:solidFill>
                  <a:srgbClr val="C00000"/>
                </a:solidFill>
              </a:rPr>
              <a:t>Пояснительная записка</a:t>
            </a:r>
          </a:p>
          <a:p>
            <a:pPr algn="ctr"/>
            <a:r>
              <a:rPr lang="ru-RU" altLang="ru-RU" sz="2800" b="1" dirty="0" smtClean="0">
                <a:solidFill>
                  <a:srgbClr val="C00000"/>
                </a:solidFill>
              </a:rPr>
              <a:t>рабочей программы учебного предмета</a:t>
            </a:r>
          </a:p>
          <a:p>
            <a:pPr algn="ctr"/>
            <a:r>
              <a:rPr lang="ru-RU" altLang="ru-RU" sz="2800" b="1" dirty="0" smtClean="0">
                <a:solidFill>
                  <a:srgbClr val="C00000"/>
                </a:solidFill>
              </a:rPr>
              <a:t>в соответствии с требованиями ФГОС</a:t>
            </a:r>
            <a:endParaRPr lang="ru-RU" sz="2800" b="1" dirty="0" smtClean="0">
              <a:solidFill>
                <a:srgbClr val="C00000"/>
              </a:solidFill>
            </a:endParaRPr>
          </a:p>
        </p:txBody>
      </p:sp>
      <p:pic>
        <p:nvPicPr>
          <p:cNvPr id="3074" name="Picture 2" descr="F:\Фото\ДЛЯ КОНФЕРЕНЦИИ\ФГОС\1_2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404664"/>
            <a:ext cx="4032448" cy="165948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364088" y="4941168"/>
            <a:ext cx="364939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b="1" dirty="0" smtClean="0">
                <a:solidFill>
                  <a:srgbClr val="002060"/>
                </a:solidFill>
              </a:rPr>
              <a:t>Шайдурова Валентина Федоровна</a:t>
            </a:r>
          </a:p>
          <a:p>
            <a:pPr algn="r"/>
            <a:r>
              <a:rPr lang="ru-RU" sz="1600" b="1" dirty="0" smtClean="0">
                <a:solidFill>
                  <a:srgbClr val="002060"/>
                </a:solidFill>
              </a:rPr>
              <a:t>Учитель английского языка</a:t>
            </a:r>
          </a:p>
          <a:p>
            <a:pPr algn="r"/>
            <a:r>
              <a:rPr lang="ru-RU" sz="1600" b="1" dirty="0" smtClean="0">
                <a:solidFill>
                  <a:srgbClr val="002060"/>
                </a:solidFill>
              </a:rPr>
              <a:t>ГБОУ «Школа №106»</a:t>
            </a:r>
          </a:p>
          <a:p>
            <a:pPr algn="r"/>
            <a:r>
              <a:rPr lang="ru-RU" sz="1600" b="1" dirty="0" smtClean="0">
                <a:solidFill>
                  <a:srgbClr val="002060"/>
                </a:solidFill>
              </a:rPr>
              <a:t>Санкт-Петербург</a:t>
            </a:r>
          </a:p>
          <a:p>
            <a:pPr algn="r"/>
            <a:r>
              <a:rPr lang="ru-RU" sz="1600" b="1" dirty="0" smtClean="0">
                <a:solidFill>
                  <a:srgbClr val="002060"/>
                </a:solidFill>
              </a:rPr>
              <a:t>2016</a:t>
            </a:r>
            <a:endParaRPr lang="ru-RU" sz="1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>
          <a:xfrm>
            <a:off x="468313" y="-100013"/>
            <a:ext cx="8228012" cy="1524001"/>
          </a:xfrm>
        </p:spPr>
        <p:txBody>
          <a:bodyPr/>
          <a:lstStyle/>
          <a:p>
            <a:pPr algn="ctr"/>
            <a:r>
              <a:rPr lang="ru-RU" altLang="ru-RU" sz="4000" b="1" i="1" dirty="0" err="1" smtClean="0">
                <a:solidFill>
                  <a:srgbClr val="C00000"/>
                </a:solidFill>
              </a:rPr>
              <a:t>Метапредметное</a:t>
            </a:r>
            <a:r>
              <a:rPr lang="ru-RU" altLang="ru-RU" sz="4000" b="1" i="1" dirty="0" smtClean="0">
                <a:solidFill>
                  <a:srgbClr val="C00000"/>
                </a:solidFill>
              </a:rPr>
              <a:t> содержание </a:t>
            </a:r>
            <a:r>
              <a:rPr lang="ru-RU" altLang="ru-RU" sz="4000" b="1" i="1" dirty="0" smtClean="0">
                <a:solidFill>
                  <a:srgbClr val="C00000"/>
                </a:solidFill>
              </a:rPr>
              <a:t/>
            </a:r>
            <a:br>
              <a:rPr lang="ru-RU" altLang="ru-RU" sz="4000" b="1" i="1" dirty="0" smtClean="0">
                <a:solidFill>
                  <a:srgbClr val="C00000"/>
                </a:solidFill>
              </a:rPr>
            </a:br>
            <a:r>
              <a:rPr lang="ru-RU" altLang="ru-RU" sz="4000" b="1" i="1" dirty="0" smtClean="0">
                <a:solidFill>
                  <a:srgbClr val="C00000"/>
                </a:solidFill>
              </a:rPr>
              <a:t>в </a:t>
            </a:r>
            <a:r>
              <a:rPr lang="ru-RU" altLang="ru-RU" sz="4000" b="1" i="1" dirty="0" smtClean="0">
                <a:solidFill>
                  <a:srgbClr val="C00000"/>
                </a:solidFill>
              </a:rPr>
              <a:t>рамках предметного курса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Font typeface="Times New Roman" pitchFamily="18" charset="0"/>
              <a:buNone/>
              <a:defRPr/>
            </a:pPr>
            <a:r>
              <a:rPr lang="ru-RU" alt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alt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Межпредметные</a:t>
            </a:r>
            <a:r>
              <a:rPr lang="ru-RU" alt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понятия</a:t>
            </a:r>
          </a:p>
          <a:p>
            <a:pPr algn="just">
              <a:defRPr/>
            </a:pPr>
            <a:r>
              <a:rPr lang="ru-RU" alt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ространство, время, хаос, порядок, число,  закономерность, закон и </a:t>
            </a:r>
            <a:r>
              <a:rPr lang="ru-RU" alt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другие.</a:t>
            </a:r>
            <a:endParaRPr lang="ru-RU" alt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Times New Roman" pitchFamily="18" charset="0"/>
              <a:buNone/>
              <a:defRPr/>
            </a:pPr>
            <a:endParaRPr lang="ru-RU" alt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Times New Roman" pitchFamily="18" charset="0"/>
              <a:buNone/>
              <a:defRPr/>
            </a:pPr>
            <a:r>
              <a:rPr lang="ru-RU" alt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Универсальные учебные действия</a:t>
            </a:r>
          </a:p>
          <a:p>
            <a:pPr marL="0" indent="0" algn="just">
              <a:buFont typeface="Times New Roman" pitchFamily="18" charset="0"/>
              <a:buNone/>
              <a:defRPr/>
            </a:pPr>
            <a:endParaRPr lang="ru-RU" alt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Times New Roman" pitchFamily="18" charset="0"/>
              <a:buNone/>
              <a:defRPr/>
            </a:pPr>
            <a:r>
              <a:rPr lang="ru-RU" alt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alt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alt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темы в рамках предметных курсов </a:t>
            </a:r>
          </a:p>
          <a:p>
            <a:pPr algn="just">
              <a:defRPr/>
            </a:pPr>
            <a:r>
              <a:rPr lang="ru-RU" alt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«Пространство и время», </a:t>
            </a:r>
          </a:p>
          <a:p>
            <a:pPr algn="just">
              <a:defRPr/>
            </a:pPr>
            <a:r>
              <a:rPr lang="ru-RU" alt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«Мир как система систем», </a:t>
            </a:r>
          </a:p>
          <a:p>
            <a:pPr algn="just">
              <a:defRPr/>
            </a:pPr>
            <a:r>
              <a:rPr lang="ru-RU" alt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«Знание - незнание», </a:t>
            </a:r>
          </a:p>
          <a:p>
            <a:pPr algn="just">
              <a:defRPr/>
            </a:pPr>
            <a:r>
              <a:rPr lang="ru-RU" alt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«Пространство и время», </a:t>
            </a:r>
          </a:p>
          <a:p>
            <a:pPr algn="just">
              <a:defRPr/>
            </a:pPr>
            <a:r>
              <a:rPr lang="ru-RU" alt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«Модель - способ - рисунок»,</a:t>
            </a:r>
          </a:p>
          <a:p>
            <a:pPr algn="just">
              <a:defRPr/>
            </a:pPr>
            <a:r>
              <a:rPr lang="ru-RU" alt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«Порядок и хаос» и т.д. </a:t>
            </a:r>
          </a:p>
          <a:p>
            <a:pPr marL="0" indent="0" algn="just">
              <a:buFont typeface="Times New Roman" pitchFamily="18" charset="0"/>
              <a:buNone/>
              <a:defRPr/>
            </a:pPr>
            <a:endParaRPr lang="ru-RU" dirty="0"/>
          </a:p>
        </p:txBody>
      </p:sp>
      <p:pic>
        <p:nvPicPr>
          <p:cNvPr id="4" name="Picture 2" descr="F:\Фото\ДЛЯ КОНФЕРЕНЦИИ\ФГОС\fg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1268760"/>
            <a:ext cx="1440160" cy="70780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8012" cy="1163637"/>
          </a:xfrm>
        </p:spPr>
        <p:txBody>
          <a:bodyPr/>
          <a:lstStyle/>
          <a:p>
            <a:pPr algn="ctr"/>
            <a:r>
              <a:rPr lang="ru-RU" altLang="ru-RU" sz="3200" b="1" i="1" dirty="0" smtClean="0">
                <a:solidFill>
                  <a:srgbClr val="C00000"/>
                </a:solidFill>
              </a:rPr>
              <a:t>Тематическое планирование или календарно-тематическое планирование?</a:t>
            </a:r>
          </a:p>
        </p:txBody>
      </p:sp>
      <p:sp>
        <p:nvSpPr>
          <p:cNvPr id="4608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89120"/>
          </a:xfrm>
        </p:spPr>
        <p:txBody>
          <a:bodyPr>
            <a:normAutofit/>
          </a:bodyPr>
          <a:lstStyle/>
          <a:p>
            <a:pPr marL="0" indent="0" algn="ctr">
              <a:buFont typeface="Times New Roman" pitchFamily="18" charset="0"/>
              <a:buNone/>
            </a:pPr>
            <a:endParaRPr lang="ru-RU" altLang="ru-RU" sz="4000" dirty="0" smtClean="0"/>
          </a:p>
          <a:p>
            <a:pPr marL="0" indent="0" algn="ctr">
              <a:buFont typeface="Times New Roman" pitchFamily="18" charset="0"/>
              <a:buNone/>
            </a:pPr>
            <a:r>
              <a:rPr lang="ru-RU" altLang="ru-RU" sz="3200" b="1" dirty="0" smtClean="0">
                <a:solidFill>
                  <a:srgbClr val="002060"/>
                </a:solidFill>
              </a:rPr>
              <a:t>Рабочая программа </a:t>
            </a:r>
            <a:endParaRPr lang="ru-RU" altLang="ru-RU" sz="3200" b="1" dirty="0" smtClean="0">
              <a:solidFill>
                <a:srgbClr val="002060"/>
              </a:solidFill>
            </a:endParaRPr>
          </a:p>
          <a:p>
            <a:pPr marL="0" indent="0" algn="ctr">
              <a:buFont typeface="Times New Roman" pitchFamily="18" charset="0"/>
              <a:buNone/>
            </a:pPr>
            <a:r>
              <a:rPr lang="ru-RU" altLang="ru-RU" sz="3200" b="1" dirty="0" smtClean="0">
                <a:solidFill>
                  <a:srgbClr val="002060"/>
                </a:solidFill>
              </a:rPr>
              <a:t>не </a:t>
            </a:r>
            <a:r>
              <a:rPr lang="ru-RU" altLang="ru-RU" sz="3200" b="1" dirty="0" smtClean="0">
                <a:solidFill>
                  <a:srgbClr val="002060"/>
                </a:solidFill>
              </a:rPr>
              <a:t>включает </a:t>
            </a:r>
            <a:endParaRPr lang="ru-RU" altLang="ru-RU" sz="3200" b="1" dirty="0" smtClean="0">
              <a:solidFill>
                <a:srgbClr val="002060"/>
              </a:solidFill>
            </a:endParaRPr>
          </a:p>
          <a:p>
            <a:pPr marL="0" indent="0" algn="ctr">
              <a:buFont typeface="Times New Roman" pitchFamily="18" charset="0"/>
              <a:buNone/>
            </a:pPr>
            <a:r>
              <a:rPr lang="ru-RU" altLang="ru-RU" sz="3200" b="1" dirty="0" smtClean="0">
                <a:solidFill>
                  <a:srgbClr val="002060"/>
                </a:solidFill>
              </a:rPr>
              <a:t>календарно-тематическое </a:t>
            </a:r>
            <a:r>
              <a:rPr lang="ru-RU" altLang="ru-RU" sz="3200" b="1" dirty="0" smtClean="0">
                <a:solidFill>
                  <a:srgbClr val="002060"/>
                </a:solidFill>
              </a:rPr>
              <a:t>планирование, </a:t>
            </a:r>
            <a:endParaRPr lang="ru-RU" altLang="ru-RU" sz="3200" b="1" dirty="0" smtClean="0">
              <a:solidFill>
                <a:srgbClr val="002060"/>
              </a:solidFill>
            </a:endParaRPr>
          </a:p>
          <a:p>
            <a:pPr marL="0" indent="0" algn="ctr">
              <a:buFont typeface="Times New Roman" pitchFamily="18" charset="0"/>
              <a:buNone/>
            </a:pPr>
            <a:r>
              <a:rPr lang="ru-RU" altLang="ru-RU" sz="3200" b="1" dirty="0" smtClean="0">
                <a:solidFill>
                  <a:srgbClr val="002060"/>
                </a:solidFill>
              </a:rPr>
              <a:t>которое является отдельным </a:t>
            </a:r>
            <a:r>
              <a:rPr lang="ru-RU" altLang="ru-RU" sz="3200" b="1" dirty="0" smtClean="0">
                <a:solidFill>
                  <a:srgbClr val="002060"/>
                </a:solidFill>
              </a:rPr>
              <a:t>самостоятельным документом.</a:t>
            </a:r>
          </a:p>
        </p:txBody>
      </p:sp>
      <p:pic>
        <p:nvPicPr>
          <p:cNvPr id="4" name="Picture 2" descr="F:\Фото\ДЛЯ КОНФЕРЕНЦИИ\ФГОС\fg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116632"/>
            <a:ext cx="1440160" cy="70780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Text Box 4"/>
          <p:cNvSpPr txBox="1">
            <a:spLocks noChangeArrowheads="1"/>
          </p:cNvSpPr>
          <p:nvPr/>
        </p:nvSpPr>
        <p:spPr bwMode="auto">
          <a:xfrm>
            <a:off x="107504" y="1196752"/>
            <a:ext cx="8928992" cy="452596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1313" indent="-341313" eaLnBrk="0" hangingPunct="0">
              <a:spcBef>
                <a:spcPts val="6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spcBef>
                <a:spcPts val="5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45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4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6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350"/>
              </a:spcBef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just" eaLnBrk="1" hangingPunct="1">
              <a:buClr>
                <a:srgbClr val="F4680B"/>
              </a:buClr>
              <a:buSzPct val="75000"/>
              <a:buNone/>
              <a:defRPr/>
            </a:pPr>
            <a:endParaRPr lang="ru-RU" altLang="ru-RU" dirty="0" smtClean="0"/>
          </a:p>
          <a:p>
            <a:pPr algn="just" eaLnBrk="1" hangingPunct="1">
              <a:buClr>
                <a:srgbClr val="F4680B"/>
              </a:buClr>
              <a:buSzPct val="75000"/>
              <a:buFont typeface="Wingdings" pitchFamily="2" charset="2"/>
              <a:buChar char=""/>
              <a:defRPr/>
            </a:pPr>
            <a:endParaRPr lang="ru-RU" altLang="ru-RU" dirty="0" smtClean="0"/>
          </a:p>
          <a:p>
            <a:pPr algn="just" eaLnBrk="1" hangingPunct="1">
              <a:buClr>
                <a:srgbClr val="F4680B"/>
              </a:buClr>
              <a:buSzPct val="75000"/>
              <a:buFont typeface="Wingdings" pitchFamily="2" charset="2"/>
              <a:buChar char=""/>
              <a:defRPr/>
            </a:pPr>
            <a:endParaRPr lang="ru-RU" altLang="ru-RU" dirty="0" smtClean="0"/>
          </a:p>
          <a:p>
            <a:pPr algn="just" eaLnBrk="1" hangingPunct="1">
              <a:buClr>
                <a:srgbClr val="F4680B"/>
              </a:buClr>
              <a:buSzPct val="75000"/>
              <a:buFont typeface="Wingdings" pitchFamily="2" charset="2"/>
              <a:buChar char=""/>
              <a:defRPr/>
            </a:pPr>
            <a:endParaRPr lang="ru-RU" altLang="ru-RU" dirty="0" smtClean="0"/>
          </a:p>
          <a:p>
            <a:pPr algn="just" eaLnBrk="1" hangingPunct="1">
              <a:buClr>
                <a:srgbClr val="F4680B"/>
              </a:buClr>
              <a:buSzPct val="75000"/>
              <a:buFont typeface="Wingdings" pitchFamily="2" charset="2"/>
              <a:buChar char=""/>
              <a:defRPr/>
            </a:pPr>
            <a:r>
              <a:rPr lang="ru-RU" altLang="ru-RU" dirty="0" smtClean="0"/>
              <a:t> </a:t>
            </a:r>
          </a:p>
          <a:p>
            <a:pPr marL="0" indent="0" algn="just" eaLnBrk="1" hangingPunct="1">
              <a:buClr>
                <a:srgbClr val="F4680B"/>
              </a:buClr>
              <a:buSzPct val="75000"/>
              <a:buFont typeface="Times New Roman" pitchFamily="18" charset="0"/>
              <a:buNone/>
              <a:defRPr/>
            </a:pPr>
            <a:endParaRPr lang="ru-RU" altLang="ru-RU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76225" y="1412776"/>
          <a:ext cx="8867775" cy="439261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763874"/>
                <a:gridCol w="2138839"/>
                <a:gridCol w="2138839"/>
                <a:gridCol w="2052668"/>
                <a:gridCol w="1773555"/>
              </a:tblGrid>
              <a:tr h="195412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№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Название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Авторы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Классы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Наличие электронного приложения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T="45721" marB="45721"/>
                </a:tc>
              </a:tr>
              <a:tr h="609621">
                <a:tc gridSpan="5"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1. Учебники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09621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</a:tr>
              <a:tr h="609621">
                <a:tc gridSpan="5"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2. Учебно-методические</a:t>
                      </a:r>
                      <a:r>
                        <a:rPr lang="ru-RU" sz="1800" baseline="0" dirty="0" smtClean="0">
                          <a:solidFill>
                            <a:srgbClr val="002060"/>
                          </a:solidFill>
                        </a:rPr>
                        <a:t> пособия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T="45721" marB="45721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09621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T="45721" marB="45721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59632" y="548680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C00000"/>
                </a:solidFill>
              </a:rPr>
              <a:t>Учебно-методическое обеспечение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pic>
        <p:nvPicPr>
          <p:cNvPr id="8" name="Picture 2" descr="F:\Фото\ДЛЯ КОНФЕРЕНЦИИ\ФГОС\fg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16632"/>
            <a:ext cx="1440160" cy="707800"/>
          </a:xfrm>
          <a:prstGeom prst="ellipse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Text Box 4"/>
          <p:cNvSpPr txBox="1">
            <a:spLocks noChangeArrowheads="1"/>
          </p:cNvSpPr>
          <p:nvPr/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1313" indent="-341313" eaLnBrk="0" hangingPunct="0">
              <a:spcBef>
                <a:spcPts val="6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spcBef>
                <a:spcPts val="5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45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4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6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350"/>
              </a:spcBef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just" eaLnBrk="1" hangingPunct="1">
              <a:buClr>
                <a:srgbClr val="F4680B"/>
              </a:buClr>
              <a:buSzPct val="75000"/>
              <a:buNone/>
              <a:defRPr/>
            </a:pPr>
            <a:endParaRPr lang="ru-RU" altLang="ru-RU" dirty="0" smtClean="0"/>
          </a:p>
          <a:p>
            <a:pPr algn="just" eaLnBrk="1" hangingPunct="1">
              <a:buClr>
                <a:srgbClr val="F4680B"/>
              </a:buClr>
              <a:buSzPct val="75000"/>
              <a:buFont typeface="Wingdings" pitchFamily="2" charset="2"/>
              <a:buChar char=""/>
              <a:defRPr/>
            </a:pPr>
            <a:endParaRPr lang="ru-RU" altLang="ru-RU" dirty="0" smtClean="0"/>
          </a:p>
          <a:p>
            <a:pPr algn="just" eaLnBrk="1" hangingPunct="1">
              <a:buClr>
                <a:srgbClr val="F4680B"/>
              </a:buClr>
              <a:buSzPct val="75000"/>
              <a:buFont typeface="Wingdings" pitchFamily="2" charset="2"/>
              <a:buChar char=""/>
              <a:defRPr/>
            </a:pPr>
            <a:endParaRPr lang="ru-RU" altLang="ru-RU" dirty="0" smtClean="0"/>
          </a:p>
          <a:p>
            <a:pPr marL="0" indent="0" algn="just" eaLnBrk="1" hangingPunct="1">
              <a:buClr>
                <a:srgbClr val="F4680B"/>
              </a:buClr>
              <a:buSzPct val="75000"/>
              <a:buFont typeface="Times New Roman" pitchFamily="18" charset="0"/>
              <a:buNone/>
              <a:defRPr/>
            </a:pPr>
            <a:r>
              <a:rPr lang="ru-RU" altLang="ru-RU" dirty="0" smtClean="0"/>
              <a:t> </a:t>
            </a:r>
          </a:p>
          <a:p>
            <a:pPr marL="0" indent="0" algn="just" eaLnBrk="1" hangingPunct="1">
              <a:buClr>
                <a:srgbClr val="F4680B"/>
              </a:buClr>
              <a:buSzPct val="75000"/>
              <a:buFont typeface="Times New Roman" pitchFamily="18" charset="0"/>
              <a:buNone/>
              <a:defRPr/>
            </a:pPr>
            <a:endParaRPr lang="ru-RU" altLang="ru-RU" dirty="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1772816"/>
          <a:ext cx="8720140" cy="4313239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180035"/>
                <a:gridCol w="2180035"/>
                <a:gridCol w="2180035"/>
                <a:gridCol w="2180035"/>
              </a:tblGrid>
              <a:tr h="1016207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№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47" marR="914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Наименование учебного оборудования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47" marR="914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Темы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47" marR="91447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Классы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47" marR="91447" marT="45721" marB="45721"/>
                </a:tc>
              </a:tr>
              <a:tr h="412129">
                <a:tc gridSpan="4"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1. Учебное оборудование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47" marR="91447" marT="45721" marB="45721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2129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47" marR="91447" marT="45721" marB="4572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 Название 1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47" marR="91447"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47" marR="91447"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47" marR="91447" marT="45721" marB="45721"/>
                </a:tc>
              </a:tr>
              <a:tr h="412129">
                <a:tc gridSpan="4"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2. Компьютерная техника и интерактивное оборудование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47" marR="91447" marT="45721" marB="45721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2129">
                <a:tc>
                  <a:txBody>
                    <a:bodyPr/>
                    <a:lstStyle/>
                    <a:p>
                      <a:endParaRPr lang="ru-RU" sz="1800">
                        <a:solidFill>
                          <a:srgbClr val="002060"/>
                        </a:solidFill>
                      </a:endParaRPr>
                    </a:p>
                  </a:txBody>
                  <a:tcPr marL="91447" marR="91447" marT="45721" marB="4572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Название 1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47" marR="91447"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47" marR="91447"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47" marR="91447" marT="45721" marB="45721"/>
                </a:tc>
              </a:tr>
              <a:tr h="412129">
                <a:tc gridSpan="4"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3. Электронные образовательные ресурсы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47" marR="91447" marT="45721" marB="45721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2129">
                <a:tc>
                  <a:txBody>
                    <a:bodyPr/>
                    <a:lstStyle/>
                    <a:p>
                      <a:endParaRPr lang="ru-RU" sz="1800">
                        <a:solidFill>
                          <a:srgbClr val="002060"/>
                        </a:solidFill>
                      </a:endParaRPr>
                    </a:p>
                  </a:txBody>
                  <a:tcPr marL="91447" marR="91447" marT="45721" marB="4572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Название 1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47" marR="91447"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47" marR="91447"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47" marR="91447" marT="45721" marB="45721"/>
                </a:tc>
              </a:tr>
              <a:tr h="412129">
                <a:tc gridSpan="4"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4. Образовательные Интернет-ресурсы 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47" marR="91447" marT="45721" marB="45721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12129">
                <a:tc>
                  <a:txBody>
                    <a:bodyPr/>
                    <a:lstStyle/>
                    <a:p>
                      <a:endParaRPr lang="ru-RU" sz="1800">
                        <a:solidFill>
                          <a:srgbClr val="002060"/>
                        </a:solidFill>
                      </a:endParaRPr>
                    </a:p>
                  </a:txBody>
                  <a:tcPr marL="91447" marR="91447" marT="45721" marB="45721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Название 1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 marL="91447" marR="91447" marT="45721" marB="45721"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marL="91447" marR="91447" marT="45721" marB="45721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7" marR="91447" marT="45721" marB="45721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187624" y="548680"/>
            <a:ext cx="66967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Материально- </a:t>
            </a:r>
            <a:r>
              <a:rPr lang="ru-RU" sz="2800" b="1" i="1" dirty="0" smtClean="0">
                <a:solidFill>
                  <a:srgbClr val="C00000"/>
                </a:solidFill>
              </a:rPr>
              <a:t>техническое обеспечение</a:t>
            </a:r>
            <a:endParaRPr lang="ru-RU" sz="2800" dirty="0"/>
          </a:p>
        </p:txBody>
      </p:sp>
      <p:pic>
        <p:nvPicPr>
          <p:cNvPr id="8" name="Picture 2" descr="F:\Фото\ДЛЯ КОНФЕРЕНЦИИ\ФГОС\fg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16632"/>
            <a:ext cx="1440160" cy="707800"/>
          </a:xfrm>
          <a:prstGeom prst="ellipse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1412776"/>
            <a:ext cx="1464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Источники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1988840"/>
            <a:ext cx="591773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http://www.zakonprost.ru/content/base/part/718464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</a:p>
          <a:p>
            <a:pPr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pPr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pPr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pPr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http://dogm.mos.ru/legislation/lawacts/910066/</a:t>
            </a:r>
            <a:endParaRPr lang="ru-RU" altLang="ru-RU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pPr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pPr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pPr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pPr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pPr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ru-RU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https://openedu.ru/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А.М.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Голдин . «Образование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2.0: модный термин или новое содержание?»</a:t>
            </a:r>
          </a:p>
          <a:p>
            <a:pPr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F:\Фото\ДЛЯ КОНФЕРЕНЦИИ\ФГОС\fgo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72816" y="188640"/>
            <a:ext cx="3223323" cy="1584176"/>
          </a:xfrm>
          <a:prstGeom prst="ellipse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547664" y="2348880"/>
            <a:ext cx="5814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Федеральный государственный образовательный стандарт    основного общего образования</a:t>
            </a:r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1331640" y="3501008"/>
            <a:ext cx="61206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Распоряжение правительства РФ от 7 сентября 2010 «План действий по модернизации общего образования на 2011 - 2015 годы.»</a:t>
            </a:r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1331640" y="5877272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О.Е.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Лебедев. «Проблемы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дидактической системы «Школы ступеней»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539552" y="1772816"/>
            <a:ext cx="8229600" cy="452596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indent="354013" eaLnBrk="0" hangingPunct="0">
              <a:spcBef>
                <a:spcPts val="600"/>
              </a:spcBef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spcBef>
                <a:spcPts val="500"/>
              </a:spcBef>
              <a:buChar char="–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450"/>
              </a:spcBef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400"/>
              </a:spcBef>
              <a:buChar char="–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6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350"/>
              </a:spcBef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ts val="550"/>
              </a:spcBef>
              <a:buClrTx/>
              <a:buSzPct val="75000"/>
              <a:buFontTx/>
              <a:buNone/>
              <a:defRPr/>
            </a:pPr>
            <a:r>
              <a:rPr lang="ru-RU" altLang="ru-RU" sz="2800" b="1" dirty="0" smtClean="0">
                <a:solidFill>
                  <a:srgbClr val="002060"/>
                </a:solidFill>
                <a:latin typeface="+mn-lt"/>
              </a:rPr>
              <a:t>В «Пояснительной записке» : </a:t>
            </a:r>
          </a:p>
          <a:p>
            <a:pPr algn="just" eaLnBrk="1" hangingPunct="1">
              <a:lnSpc>
                <a:spcPct val="80000"/>
              </a:lnSpc>
              <a:spcBef>
                <a:spcPts val="550"/>
              </a:spcBef>
              <a:buClr>
                <a:srgbClr val="F4680B"/>
              </a:buClr>
              <a:buSzPct val="75000"/>
              <a:buNone/>
              <a:defRPr/>
            </a:pPr>
            <a:r>
              <a:rPr lang="ru-RU" altLang="ru-RU" sz="2800" b="1" dirty="0" smtClean="0">
                <a:solidFill>
                  <a:srgbClr val="002060"/>
                </a:solidFill>
                <a:latin typeface="+mn-lt"/>
              </a:rPr>
              <a:t>- дается </a:t>
            </a:r>
            <a:r>
              <a:rPr lang="ru-RU" altLang="ru-RU" sz="2800" b="1" dirty="0" smtClean="0">
                <a:solidFill>
                  <a:srgbClr val="C00000"/>
                </a:solidFill>
                <a:latin typeface="+mj-lt"/>
              </a:rPr>
              <a:t>общая характеристика рабочей программы</a:t>
            </a:r>
            <a:r>
              <a:rPr lang="ru-RU" altLang="ru-RU" sz="2800" b="1" dirty="0" smtClean="0">
                <a:latin typeface="+mj-lt"/>
              </a:rPr>
              <a:t>, </a:t>
            </a:r>
          </a:p>
          <a:p>
            <a:pPr lvl="1" algn="just" eaLnBrk="1" hangingPunct="1">
              <a:lnSpc>
                <a:spcPct val="80000"/>
              </a:lnSpc>
              <a:spcBef>
                <a:spcPts val="550"/>
              </a:spcBef>
              <a:buClr>
                <a:srgbClr val="F4680B"/>
              </a:buClr>
              <a:buSzPct val="75000"/>
              <a:buNone/>
              <a:defRPr/>
            </a:pPr>
            <a:r>
              <a:rPr lang="ru-RU" altLang="ru-RU" sz="2400" b="1" dirty="0" smtClean="0">
                <a:solidFill>
                  <a:srgbClr val="002060"/>
                </a:solidFill>
                <a:latin typeface="+mn-lt"/>
              </a:rPr>
              <a:t>- раскрываются </a:t>
            </a:r>
            <a:r>
              <a:rPr lang="ru-RU" altLang="ru-RU" sz="2400" b="1" dirty="0" smtClean="0">
                <a:solidFill>
                  <a:srgbClr val="C00000"/>
                </a:solidFill>
                <a:latin typeface="+mj-lt"/>
              </a:rPr>
              <a:t>особенности каждого раздела программы, преемственность </a:t>
            </a:r>
            <a:r>
              <a:rPr lang="ru-RU" altLang="ru-RU" sz="2400" b="1" dirty="0" smtClean="0">
                <a:solidFill>
                  <a:srgbClr val="002060"/>
                </a:solidFill>
                <a:latin typeface="+mn-lt"/>
              </a:rPr>
              <a:t>ее содержания с важнейшими нормативными документами и содержанием программы для основного общего образования; </a:t>
            </a:r>
          </a:p>
          <a:p>
            <a:pPr algn="just" eaLnBrk="1" hangingPunct="1">
              <a:lnSpc>
                <a:spcPct val="80000"/>
              </a:lnSpc>
              <a:spcBef>
                <a:spcPts val="550"/>
              </a:spcBef>
              <a:buClr>
                <a:srgbClr val="F4680B"/>
              </a:buClr>
              <a:buSzPct val="75000"/>
              <a:buNone/>
              <a:defRPr/>
            </a:pPr>
            <a:r>
              <a:rPr lang="ru-RU" altLang="ru-RU" sz="2800" b="1" dirty="0" smtClean="0">
                <a:solidFill>
                  <a:srgbClr val="002060"/>
                </a:solidFill>
                <a:latin typeface="+mn-lt"/>
              </a:rPr>
              <a:t>- определяются </a:t>
            </a:r>
            <a:r>
              <a:rPr lang="ru-RU" altLang="ru-RU" sz="2800" b="1" dirty="0" smtClean="0">
                <a:solidFill>
                  <a:srgbClr val="C00000"/>
                </a:solidFill>
                <a:latin typeface="+mj-lt"/>
              </a:rPr>
              <a:t>цели и задачи </a:t>
            </a:r>
            <a:r>
              <a:rPr lang="ru-RU" altLang="ru-RU" sz="2800" b="1" dirty="0" smtClean="0">
                <a:solidFill>
                  <a:srgbClr val="002060"/>
                </a:solidFill>
                <a:latin typeface="+mn-lt"/>
              </a:rPr>
              <a:t>изучения  курса.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39752" y="620688"/>
            <a:ext cx="517039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Пояснительная записка</a:t>
            </a:r>
          </a:p>
          <a:p>
            <a:pPr algn="ctr"/>
            <a:r>
              <a:rPr lang="ru-RU" sz="3200" b="1" i="1" dirty="0">
                <a:solidFill>
                  <a:srgbClr val="C00000"/>
                </a:solidFill>
              </a:rPr>
              <a:t>р</a:t>
            </a:r>
            <a:r>
              <a:rPr lang="ru-RU" sz="3200" b="1" i="1" dirty="0" smtClean="0">
                <a:solidFill>
                  <a:srgbClr val="C00000"/>
                </a:solidFill>
              </a:rPr>
              <a:t>абочей программы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  <p:pic>
        <p:nvPicPr>
          <p:cNvPr id="7" name="Picture 2" descr="F:\Фото\ДЛЯ КОНФЕРЕНЦИИ\ФГОС\fg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16632"/>
            <a:ext cx="1440160" cy="707800"/>
          </a:xfrm>
          <a:prstGeom prst="ellipse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285750" y="1600200"/>
            <a:ext cx="8569325" cy="47085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spcBef>
                <a:spcPts val="600"/>
              </a:spcBef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spcBef>
                <a:spcPts val="500"/>
              </a:spcBef>
              <a:buChar char="–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450"/>
              </a:spcBef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400"/>
              </a:spcBef>
              <a:buChar char="–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6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350"/>
              </a:spcBef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ts val="500"/>
              </a:spcBef>
              <a:buClrTx/>
              <a:buSzPct val="75000"/>
              <a:buFont typeface="Times New Roman" pitchFamily="18" charset="0"/>
              <a:buNone/>
              <a:defRPr/>
            </a:pPr>
            <a:r>
              <a:rPr lang="ru-RU" altLang="ru-RU" sz="1600" b="1" dirty="0" smtClean="0">
                <a:solidFill>
                  <a:srgbClr val="C00000"/>
                </a:solidFill>
                <a:latin typeface="+mj-lt"/>
              </a:rPr>
              <a:t>Программа включает восемь разделов: </a:t>
            </a:r>
          </a:p>
          <a:p>
            <a:pPr marL="285750" indent="-285750" algn="just" eaLnBrk="1" hangingPunct="1">
              <a:lnSpc>
                <a:spcPct val="80000"/>
              </a:lnSpc>
              <a:spcBef>
                <a:spcPts val="500"/>
              </a:spcBef>
              <a:buClrTx/>
              <a:buSzPct val="75000"/>
              <a:defRPr/>
            </a:pPr>
            <a:r>
              <a:rPr lang="ru-RU" altLang="ru-RU" sz="1600" b="1" dirty="0" smtClean="0">
                <a:solidFill>
                  <a:srgbClr val="002060"/>
                </a:solidFill>
                <a:latin typeface="+mj-lt"/>
              </a:rPr>
              <a:t>«Пояснительная записка», </a:t>
            </a:r>
            <a:r>
              <a:rPr lang="ru-RU" altLang="ru-RU" sz="1600" dirty="0" smtClean="0">
                <a:solidFill>
                  <a:srgbClr val="002060"/>
                </a:solidFill>
                <a:latin typeface="+mj-lt"/>
              </a:rPr>
              <a:t>где дается общая характеристика программы и сформулированы цели изучения предмета.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ts val="500"/>
              </a:spcBef>
              <a:buClrTx/>
              <a:buSzPct val="75000"/>
              <a:defRPr/>
            </a:pPr>
            <a:r>
              <a:rPr lang="ru-RU" altLang="ru-RU" sz="1600" b="1" dirty="0" smtClean="0">
                <a:solidFill>
                  <a:srgbClr val="002060"/>
                </a:solidFill>
                <a:latin typeface="+mj-lt"/>
              </a:rPr>
              <a:t>«Общая характеристика учебного предмета», </a:t>
            </a:r>
            <a:r>
              <a:rPr lang="ru-RU" sz="1600" dirty="0" smtClean="0">
                <a:solidFill>
                  <a:srgbClr val="002060"/>
                </a:solidFill>
                <a:latin typeface="+mj-lt"/>
              </a:rPr>
              <a:t>дается общая характеристика курса, его вклада в решение основных педагогических задач в системе основного общего образования</a:t>
            </a:r>
            <a:endParaRPr lang="ru-RU" altLang="ru-RU" sz="1600" dirty="0" smtClean="0">
              <a:solidFill>
                <a:srgbClr val="002060"/>
              </a:solidFill>
              <a:latin typeface="+mj-lt"/>
            </a:endParaRPr>
          </a:p>
          <a:p>
            <a:pPr marL="285750" indent="-285750" algn="just" eaLnBrk="1" hangingPunct="1">
              <a:lnSpc>
                <a:spcPct val="80000"/>
              </a:lnSpc>
              <a:spcBef>
                <a:spcPts val="500"/>
              </a:spcBef>
              <a:buClrTx/>
              <a:buSzPct val="75000"/>
              <a:defRPr/>
            </a:pPr>
            <a:r>
              <a:rPr lang="ru-RU" altLang="ru-RU" sz="1600" b="1" dirty="0" smtClean="0">
                <a:solidFill>
                  <a:srgbClr val="002060"/>
                </a:solidFill>
                <a:latin typeface="+mj-lt"/>
              </a:rPr>
              <a:t>«Место учебного предмета в учебном плане», </a:t>
            </a:r>
            <a:r>
              <a:rPr lang="ru-RU" altLang="ru-RU" sz="1600" dirty="0" smtClean="0">
                <a:solidFill>
                  <a:srgbClr val="002060"/>
                </a:solidFill>
                <a:latin typeface="+mj-lt"/>
              </a:rPr>
              <a:t>в котором определяется количество часов, отведенное на изучение предмета.</a:t>
            </a:r>
          </a:p>
          <a:p>
            <a:pPr marL="342900" indent="-342900" algn="just" eaLnBrk="1" hangingPunct="1">
              <a:lnSpc>
                <a:spcPct val="80000"/>
              </a:lnSpc>
              <a:spcBef>
                <a:spcPts val="500"/>
              </a:spcBef>
              <a:buClrTx/>
              <a:buSzPct val="75000"/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«Личностные, </a:t>
            </a:r>
            <a:r>
              <a:rPr lang="ru-RU" sz="1600" b="1" dirty="0" err="1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метапредметные</a:t>
            </a:r>
            <a:r>
              <a:rPr lang="ru-RU" sz="16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и предметные результаты», </a:t>
            </a:r>
            <a:r>
              <a:rPr lang="ru-RU" sz="16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где дается общая характеристика трех видов планируемых результатов.</a:t>
            </a:r>
            <a:endParaRPr lang="ru-RU" altLang="ru-RU" sz="1600" dirty="0" smtClean="0">
              <a:solidFill>
                <a:srgbClr val="002060"/>
              </a:solidFill>
              <a:latin typeface="+mj-lt"/>
            </a:endParaRPr>
          </a:p>
          <a:p>
            <a:pPr marL="342900" indent="-342900" algn="just" eaLnBrk="1" hangingPunct="1">
              <a:lnSpc>
                <a:spcPct val="80000"/>
              </a:lnSpc>
              <a:spcBef>
                <a:spcPts val="500"/>
              </a:spcBef>
              <a:buClrTx/>
              <a:buSzPct val="75000"/>
              <a:defRPr/>
            </a:pPr>
            <a:r>
              <a:rPr lang="ru-RU" altLang="ru-RU" sz="1600" b="1" dirty="0" smtClean="0">
                <a:solidFill>
                  <a:srgbClr val="002060"/>
                </a:solidFill>
                <a:latin typeface="+mj-lt"/>
              </a:rPr>
              <a:t>«Основное содержание», </a:t>
            </a:r>
            <a:r>
              <a:rPr lang="ru-RU" altLang="ru-RU" sz="1600" dirty="0" smtClean="0">
                <a:solidFill>
                  <a:srgbClr val="002060"/>
                </a:solidFill>
                <a:latin typeface="+mj-lt"/>
              </a:rPr>
              <a:t>где представлено изучаемое содержание, объединенное в содержательные блоки.</a:t>
            </a:r>
          </a:p>
          <a:p>
            <a:pPr marL="285750" indent="-285750" algn="just" eaLnBrk="1" hangingPunct="1">
              <a:lnSpc>
                <a:spcPct val="80000"/>
              </a:lnSpc>
              <a:spcBef>
                <a:spcPts val="500"/>
              </a:spcBef>
              <a:buClrTx/>
              <a:buSzPct val="75000"/>
              <a:defRPr/>
            </a:pPr>
            <a:r>
              <a:rPr lang="ru-RU" altLang="ru-RU" sz="1600" b="1" dirty="0" smtClean="0">
                <a:solidFill>
                  <a:srgbClr val="002060"/>
                </a:solidFill>
                <a:latin typeface="+mj-lt"/>
              </a:rPr>
              <a:t>«Тематическое планирование», </a:t>
            </a:r>
            <a:r>
              <a:rPr lang="ru-RU" altLang="ru-RU" sz="1600" dirty="0" smtClean="0">
                <a:solidFill>
                  <a:srgbClr val="002060"/>
                </a:solidFill>
                <a:latin typeface="+mj-lt"/>
              </a:rPr>
              <a:t>в котором дан перечень тем курса и число учебных часов, отводимых на изучение каждой темы, представлена характеристика основного содержания тем и основных видов деятельности ученика (на уровне учебных действий).</a:t>
            </a:r>
          </a:p>
          <a:p>
            <a:pPr marL="285750" indent="-285750" algn="just" eaLnBrk="1" hangingPunct="1">
              <a:lnSpc>
                <a:spcPct val="80000"/>
              </a:lnSpc>
              <a:spcBef>
                <a:spcPts val="500"/>
              </a:spcBef>
              <a:buClrTx/>
              <a:buSzPct val="75000"/>
              <a:defRPr/>
            </a:pPr>
            <a:r>
              <a:rPr lang="ru-RU" altLang="ru-RU" sz="1600" b="1" dirty="0" smtClean="0">
                <a:solidFill>
                  <a:srgbClr val="002060"/>
                </a:solidFill>
                <a:latin typeface="+mj-lt"/>
              </a:rPr>
              <a:t>«Планируемые результаты», </a:t>
            </a:r>
            <a:r>
              <a:rPr lang="ru-RU" altLang="ru-RU" sz="1600" dirty="0" smtClean="0">
                <a:solidFill>
                  <a:srgbClr val="002060"/>
                </a:solidFill>
                <a:latin typeface="+mj-lt"/>
              </a:rPr>
              <a:t>в котором дается характеристика предметных результатов по учебным годам и уровням достижения.</a:t>
            </a:r>
          </a:p>
          <a:p>
            <a:pPr marL="285750" indent="-285750" algn="just" eaLnBrk="1" hangingPunct="1">
              <a:lnSpc>
                <a:spcPct val="80000"/>
              </a:lnSpc>
              <a:spcBef>
                <a:spcPts val="500"/>
              </a:spcBef>
              <a:buClrTx/>
              <a:buSzPct val="75000"/>
              <a:defRPr/>
            </a:pPr>
            <a:r>
              <a:rPr lang="ru-RU" altLang="ru-RU" sz="1600" b="1" dirty="0" smtClean="0">
                <a:solidFill>
                  <a:srgbClr val="002060"/>
                </a:solidFill>
                <a:latin typeface="+mj-lt"/>
              </a:rPr>
              <a:t>«Учебно-методическое и материально-техническое обеспечение образовательного процесса», </a:t>
            </a:r>
            <a:r>
              <a:rPr lang="ru-RU" altLang="ru-RU" sz="1600" dirty="0" smtClean="0">
                <a:solidFill>
                  <a:srgbClr val="002060"/>
                </a:solidFill>
                <a:latin typeface="+mj-lt"/>
              </a:rPr>
              <a:t>где дается характеристика необходимых средств обучения и учебного оборудования, обеспечивающих результативность преподавания _____________в современной школе.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62393" y="332656"/>
            <a:ext cx="694581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Пояснительная записка</a:t>
            </a:r>
          </a:p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(общая характеристика программы)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pic>
        <p:nvPicPr>
          <p:cNvPr id="7" name="Picture 2" descr="F:\Фото\ДЛЯ КОНФЕРЕНЦИИ\ФГОС\fg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16632"/>
            <a:ext cx="1440160" cy="707800"/>
          </a:xfrm>
          <a:prstGeom prst="ellipse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spcBef>
                <a:spcPts val="600"/>
              </a:spcBef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spcBef>
                <a:spcPts val="500"/>
              </a:spcBef>
              <a:buChar char="–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450"/>
              </a:spcBef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400"/>
              </a:spcBef>
              <a:buChar char="–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6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350"/>
              </a:spcBef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550"/>
              </a:spcBef>
              <a:buClr>
                <a:srgbClr val="F4680B"/>
              </a:buClr>
              <a:buSzPct val="75000"/>
              <a:buFont typeface="Times New Roman" pitchFamily="18" charset="0"/>
              <a:buNone/>
              <a:defRPr/>
            </a:pPr>
            <a:r>
              <a:rPr lang="ru-RU" altLang="ru-RU" sz="3200" dirty="0" smtClean="0">
                <a:latin typeface="+mj-lt"/>
                <a:cs typeface="Times New Roman" pitchFamily="18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spcBef>
                <a:spcPts val="550"/>
              </a:spcBef>
              <a:buClr>
                <a:srgbClr val="F4680B"/>
              </a:buClr>
              <a:buSzPct val="75000"/>
              <a:buFont typeface="Wingdings" pitchFamily="2" charset="2"/>
              <a:buChar char=""/>
              <a:defRPr/>
            </a:pPr>
            <a:endParaRPr lang="ru-RU" altLang="ru-RU" sz="3200" dirty="0" smtClean="0">
              <a:latin typeface="+mj-lt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spcBef>
                <a:spcPts val="550"/>
              </a:spcBef>
              <a:buClr>
                <a:srgbClr val="F4680B"/>
              </a:buClr>
              <a:buSzPct val="75000"/>
              <a:buNone/>
              <a:defRPr/>
            </a:pPr>
            <a:r>
              <a:rPr lang="ru-RU" altLang="ru-RU" sz="2800" b="1" dirty="0" smtClean="0">
                <a:solidFill>
                  <a:srgbClr val="002060"/>
                </a:solidFill>
                <a:latin typeface="+mn-lt"/>
                <a:cs typeface="Times New Roman" pitchFamily="18" charset="0"/>
              </a:rPr>
              <a:t>- формулируется на основе конкретизации общей цели основного общего образования и с учётом специфики учебного предмета</a:t>
            </a:r>
          </a:p>
          <a:p>
            <a:pPr algn="ctr" eaLnBrk="1" hangingPunct="1">
              <a:lnSpc>
                <a:spcPct val="80000"/>
              </a:lnSpc>
              <a:spcBef>
                <a:spcPts val="550"/>
              </a:spcBef>
              <a:buClr>
                <a:srgbClr val="F4680B"/>
              </a:buClr>
              <a:buSzPct val="75000"/>
              <a:buFont typeface="Wingdings" pitchFamily="2" charset="2"/>
              <a:buChar char=""/>
              <a:defRPr/>
            </a:pPr>
            <a:endParaRPr lang="ru-RU" altLang="ru-RU" sz="2800" b="1" dirty="0" smtClean="0">
              <a:solidFill>
                <a:srgbClr val="002060"/>
              </a:solidFill>
              <a:latin typeface="+mn-lt"/>
            </a:endParaRPr>
          </a:p>
          <a:p>
            <a:pPr algn="ctr" eaLnBrk="1" hangingPunct="1">
              <a:lnSpc>
                <a:spcPct val="80000"/>
              </a:lnSpc>
              <a:spcBef>
                <a:spcPts val="550"/>
              </a:spcBef>
              <a:buClr>
                <a:srgbClr val="F4680B"/>
              </a:buClr>
              <a:buSzPct val="75000"/>
              <a:buNone/>
              <a:defRPr/>
            </a:pPr>
            <a:r>
              <a:rPr lang="ru-RU" altLang="ru-RU" sz="2800" b="1" dirty="0" smtClean="0">
                <a:solidFill>
                  <a:srgbClr val="002060"/>
                </a:solidFill>
                <a:latin typeface="+mn-lt"/>
              </a:rPr>
              <a:t>- цель должна быть однозначно понимаема и  диагностируема </a:t>
            </a:r>
          </a:p>
        </p:txBody>
      </p:sp>
      <p:sp>
        <p:nvSpPr>
          <p:cNvPr id="29699" name="TextBox 1"/>
          <p:cNvSpPr txBox="1">
            <a:spLocks noChangeArrowheads="1"/>
          </p:cNvSpPr>
          <p:nvPr/>
        </p:nvSpPr>
        <p:spPr bwMode="auto">
          <a:xfrm>
            <a:off x="755576" y="692696"/>
            <a:ext cx="80756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600" b="1" i="1" dirty="0">
                <a:solidFill>
                  <a:srgbClr val="C00000"/>
                </a:solidFill>
              </a:rPr>
              <a:t>Цель изучения </a:t>
            </a:r>
            <a:endParaRPr lang="ru-RU" altLang="ru-RU" sz="3600" b="1" i="1" dirty="0" smtClean="0">
              <a:solidFill>
                <a:srgbClr val="C00000"/>
              </a:solidFill>
            </a:endParaRPr>
          </a:p>
          <a:p>
            <a:pPr algn="ctr"/>
            <a:r>
              <a:rPr lang="ru-RU" altLang="ru-RU" sz="3600" b="1" i="1" dirty="0" smtClean="0">
                <a:solidFill>
                  <a:srgbClr val="C00000"/>
                </a:solidFill>
              </a:rPr>
              <a:t>учебного предмета</a:t>
            </a:r>
            <a:endParaRPr lang="ru-RU" altLang="ru-RU" sz="3600" b="1" i="1" dirty="0">
              <a:solidFill>
                <a:srgbClr val="C00000"/>
              </a:solidFill>
            </a:endParaRPr>
          </a:p>
        </p:txBody>
      </p:sp>
      <p:pic>
        <p:nvPicPr>
          <p:cNvPr id="4" name="Picture 2" descr="F:\Фото\ДЛЯ КОНФЕРЕНЦИИ\ФГОС\fg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16632"/>
            <a:ext cx="1440160" cy="707800"/>
          </a:xfrm>
          <a:prstGeom prst="ellipse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50825" y="1600200"/>
            <a:ext cx="8642350" cy="4525963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spcBef>
                <a:spcPts val="600"/>
              </a:spcBef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spcBef>
                <a:spcPts val="500"/>
              </a:spcBef>
              <a:buChar char="–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450"/>
              </a:spcBef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400"/>
              </a:spcBef>
              <a:buChar char="–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6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350"/>
              </a:spcBef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marL="457200" indent="-457200" algn="just" eaLnBrk="1" hangingPunct="1">
              <a:lnSpc>
                <a:spcPct val="80000"/>
              </a:lnSpc>
              <a:spcBef>
                <a:spcPts val="550"/>
              </a:spcBef>
              <a:buClr>
                <a:srgbClr val="F4680B"/>
              </a:buClr>
              <a:buSzPct val="75000"/>
              <a:defRPr/>
            </a:pPr>
            <a:r>
              <a:rPr lang="ru-RU" b="1" dirty="0">
                <a:solidFill>
                  <a:srgbClr val="002060"/>
                </a:solidFill>
                <a:latin typeface="+mn-lt"/>
              </a:rPr>
              <a:t>Достижение обучающимися результатов изучения предмета в соответствии с требованиями, утвержденными Федеральным государственным образовательным стандартом основного общего образования. </a:t>
            </a:r>
            <a:endParaRPr lang="ru-RU" b="1" dirty="0" smtClean="0">
              <a:solidFill>
                <a:srgbClr val="002060"/>
              </a:solidFill>
              <a:latin typeface="+mn-lt"/>
            </a:endParaRPr>
          </a:p>
          <a:p>
            <a:pPr marL="457200" indent="-457200" algn="just" eaLnBrk="1" hangingPunct="1">
              <a:lnSpc>
                <a:spcPct val="80000"/>
              </a:lnSpc>
              <a:spcBef>
                <a:spcPts val="550"/>
              </a:spcBef>
              <a:buClr>
                <a:srgbClr val="F4680B"/>
              </a:buClr>
              <a:buSzPct val="75000"/>
              <a:defRPr/>
            </a:pPr>
            <a:endParaRPr lang="ru-RU" b="1" dirty="0">
              <a:solidFill>
                <a:srgbClr val="002060"/>
              </a:solidFill>
              <a:latin typeface="+mn-lt"/>
            </a:endParaRPr>
          </a:p>
          <a:p>
            <a:pPr marL="457200" indent="-457200" algn="just" eaLnBrk="1" hangingPunct="1">
              <a:lnSpc>
                <a:spcPct val="80000"/>
              </a:lnSpc>
              <a:spcBef>
                <a:spcPts val="550"/>
              </a:spcBef>
              <a:buClr>
                <a:srgbClr val="F4680B"/>
              </a:buClr>
              <a:buSzPct val="75000"/>
              <a:defRPr/>
            </a:pPr>
            <a:r>
              <a:rPr lang="ru-RU" b="1" dirty="0" smtClean="0">
                <a:solidFill>
                  <a:srgbClr val="002060"/>
                </a:solidFill>
                <a:latin typeface="+mn-lt"/>
              </a:rPr>
              <a:t>Освоение </a:t>
            </a:r>
            <a:r>
              <a:rPr lang="ru-RU" b="1" dirty="0" err="1">
                <a:solidFill>
                  <a:srgbClr val="002060"/>
                </a:solidFill>
                <a:latin typeface="+mn-lt"/>
              </a:rPr>
              <a:t>межпредметных</a:t>
            </a:r>
            <a:r>
              <a:rPr lang="ru-RU" b="1" dirty="0">
                <a:solidFill>
                  <a:srgbClr val="002060"/>
                </a:solidFill>
                <a:latin typeface="+mn-lt"/>
              </a:rPr>
              <a:t> понятий, универсальных учебных действий, обеспечивающих успешное изучение данного и других учебных предметов на уровне среднего общего образования, создание условий для достижения личностных результатов основного общего образования.</a:t>
            </a:r>
            <a:endParaRPr lang="ru-RU" altLang="ru-RU" b="1" dirty="0" smtClean="0">
              <a:solidFill>
                <a:srgbClr val="00206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30723" name="TextBox 1"/>
          <p:cNvSpPr txBox="1">
            <a:spLocks noChangeArrowheads="1"/>
          </p:cNvSpPr>
          <p:nvPr/>
        </p:nvSpPr>
        <p:spPr bwMode="auto">
          <a:xfrm>
            <a:off x="611188" y="188913"/>
            <a:ext cx="807561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3600" b="1" i="1" dirty="0">
                <a:solidFill>
                  <a:srgbClr val="C00000"/>
                </a:solidFill>
              </a:rPr>
              <a:t>Цель изучения учебного </a:t>
            </a:r>
          </a:p>
          <a:p>
            <a:pPr algn="ctr"/>
            <a:r>
              <a:rPr lang="ru-RU" altLang="ru-RU" sz="3600" b="1" i="1" dirty="0">
                <a:solidFill>
                  <a:srgbClr val="C00000"/>
                </a:solidFill>
              </a:rPr>
              <a:t>предмета (вариант)</a:t>
            </a:r>
          </a:p>
        </p:txBody>
      </p:sp>
      <p:pic>
        <p:nvPicPr>
          <p:cNvPr id="4" name="Picture 2" descr="F:\Фото\ДЛЯ КОНФЕРЕНЦИИ\ФГОС\fg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16632"/>
            <a:ext cx="1440160" cy="707800"/>
          </a:xfrm>
          <a:prstGeom prst="ellipse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4"/>
          <p:cNvSpPr txBox="1">
            <a:spLocks noChangeArrowheads="1"/>
          </p:cNvSpPr>
          <p:nvPr/>
        </p:nvSpPr>
        <p:spPr bwMode="auto">
          <a:xfrm>
            <a:off x="107950" y="1557338"/>
            <a:ext cx="8589963" cy="5143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indent="354013" algn="ctr">
              <a:spcBef>
                <a:spcPts val="450"/>
              </a:spcBef>
              <a:buClrTx/>
              <a:buSzPct val="75000"/>
              <a:buFont typeface="Times New Roman" pitchFamily="18" charset="0"/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ru-RU" altLang="ru-RU" sz="2800" dirty="0">
              <a:solidFill>
                <a:srgbClr val="55554A"/>
              </a:solidFill>
              <a:latin typeface="Times New Roman" pitchFamily="18" charset="0"/>
            </a:endParaRPr>
          </a:p>
          <a:p>
            <a:pPr indent="354013" algn="ctr">
              <a:spcBef>
                <a:spcPts val="450"/>
              </a:spcBef>
              <a:buClrTx/>
              <a:buSzPct val="75000"/>
              <a:buFont typeface="Times New Roman" pitchFamily="18" charset="0"/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</a:rPr>
              <a:t>Р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itchFamily="18" charset="0"/>
              </a:rPr>
              <a:t>оль учебного предмета </a:t>
            </a:r>
          </a:p>
          <a:p>
            <a:pPr indent="354013" algn="ctr">
              <a:spcBef>
                <a:spcPts val="450"/>
              </a:spcBef>
              <a:buClrTx/>
              <a:buSzPct val="75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itchFamily="18" charset="0"/>
              </a:rPr>
              <a:t>в образовании молодого </a:t>
            </a: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</a:rPr>
              <a:t>поколения?</a:t>
            </a:r>
          </a:p>
          <a:p>
            <a:pPr indent="354013" algn="ctr">
              <a:spcBef>
                <a:spcPts val="450"/>
              </a:spcBef>
              <a:buClrTx/>
              <a:buSzPct val="75000"/>
              <a:buFont typeface="Times New Roman" pitchFamily="18" charset="0"/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ru-RU" altLang="ru-RU" sz="2800" b="1" dirty="0">
              <a:solidFill>
                <a:srgbClr val="002060"/>
              </a:solidFill>
              <a:latin typeface="Times New Roman" pitchFamily="18" charset="0"/>
            </a:endParaRPr>
          </a:p>
          <a:p>
            <a:pPr indent="354013" algn="ctr">
              <a:spcBef>
                <a:spcPts val="450"/>
              </a:spcBef>
              <a:buClrTx/>
              <a:buSzPct val="75000"/>
              <a:buFont typeface="Times New Roman" pitchFamily="18" charset="0"/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</a:rPr>
              <a:t>Что дает учащимся учебный предмет?</a:t>
            </a:r>
          </a:p>
          <a:p>
            <a:pPr indent="354013" algn="ctr">
              <a:spcBef>
                <a:spcPts val="450"/>
              </a:spcBef>
              <a:buClrTx/>
              <a:buSzPct val="75000"/>
              <a:buFont typeface="Times New Roman" pitchFamily="18" charset="0"/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ru-RU" altLang="ru-RU" sz="2800" b="1" dirty="0">
              <a:solidFill>
                <a:srgbClr val="002060"/>
              </a:solidFill>
              <a:latin typeface="Times New Roman" pitchFamily="18" charset="0"/>
            </a:endParaRPr>
          </a:p>
          <a:p>
            <a:pPr indent="354013" algn="ctr">
              <a:spcBef>
                <a:spcPts val="450"/>
              </a:spcBef>
              <a:buClrTx/>
              <a:buSzPct val="75000"/>
              <a:buFont typeface="Times New Roman" pitchFamily="18" charset="0"/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itchFamily="18" charset="0"/>
              </a:rPr>
              <a:t>Вклад  учебного предмета </a:t>
            </a: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</a:rPr>
              <a:t>в образование и развитие личности?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95736" y="404664"/>
            <a:ext cx="533152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i="1" dirty="0" smtClean="0">
                <a:solidFill>
                  <a:srgbClr val="C00000"/>
                </a:solidFill>
              </a:rPr>
              <a:t>Общая характеристика </a:t>
            </a:r>
          </a:p>
          <a:p>
            <a:pPr algn="ctr"/>
            <a:r>
              <a:rPr lang="ru-RU" sz="3200" b="1" i="1" dirty="0" smtClean="0">
                <a:solidFill>
                  <a:srgbClr val="C00000"/>
                </a:solidFill>
              </a:rPr>
              <a:t>учебного предмета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  <p:pic>
        <p:nvPicPr>
          <p:cNvPr id="7" name="Picture 2" descr="F:\Фото\ДЛЯ КОНФЕРЕНЦИИ\ФГОС\fg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16632"/>
            <a:ext cx="1440160" cy="707800"/>
          </a:xfrm>
          <a:prstGeom prst="ellipse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467544" y="2780928"/>
            <a:ext cx="8240713" cy="1333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4819" name="Text Box 4"/>
          <p:cNvSpPr txBox="1">
            <a:spLocks noChangeArrowheads="1"/>
          </p:cNvSpPr>
          <p:nvPr/>
        </p:nvSpPr>
        <p:spPr bwMode="auto">
          <a:xfrm>
            <a:off x="287337" y="1484784"/>
            <a:ext cx="8856663" cy="5143500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indent="354013" eaLnBrk="0" hangingPunct="0">
              <a:spcBef>
                <a:spcPts val="600"/>
              </a:spcBef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spcBef>
                <a:spcPts val="500"/>
              </a:spcBef>
              <a:buChar char="–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0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450"/>
              </a:spcBef>
              <a:buChar char="•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2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400"/>
              </a:spcBef>
              <a:buChar char="–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6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350"/>
              </a:spcBef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just" eaLnBrk="1" hangingPunct="1">
              <a:spcBef>
                <a:spcPts val="450"/>
              </a:spcBef>
              <a:buClrTx/>
              <a:buSzPct val="75000"/>
              <a:buFontTx/>
              <a:buChar char="-"/>
              <a:defRPr/>
            </a:pP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Основные </a:t>
            </a: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разделы программы учебного предмета, курса. </a:t>
            </a:r>
            <a:endParaRPr lang="ru-RU" sz="2000" dirty="0" smtClean="0">
              <a:solidFill>
                <a:srgbClr val="002060"/>
              </a:solidFill>
              <a:latin typeface="+mn-lt"/>
            </a:endParaRPr>
          </a:p>
          <a:p>
            <a:pPr algn="just" eaLnBrk="1" hangingPunct="1">
              <a:spcBef>
                <a:spcPts val="450"/>
              </a:spcBef>
              <a:buClrTx/>
              <a:buSzPct val="75000"/>
              <a:buFontTx/>
              <a:buChar char="-"/>
              <a:defRPr/>
            </a:pPr>
            <a:endParaRPr lang="ru-RU" sz="2000" dirty="0" smtClean="0">
              <a:solidFill>
                <a:srgbClr val="002060"/>
              </a:solidFill>
              <a:latin typeface="+mn-lt"/>
            </a:endParaRPr>
          </a:p>
          <a:p>
            <a:pPr algn="just" eaLnBrk="1" hangingPunct="1">
              <a:spcBef>
                <a:spcPts val="450"/>
              </a:spcBef>
              <a:buClrTx/>
              <a:buSzPct val="75000"/>
              <a:buFontTx/>
              <a:buChar char="-"/>
              <a:defRPr/>
            </a:pP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Перечень </a:t>
            </a: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форм организации учебной деятельности обучающихся, включая формы с привлечением ресурсов других организаций, социокультурной образовательной среды города.  </a:t>
            </a:r>
            <a:endParaRPr lang="ru-RU" sz="2000" dirty="0" smtClean="0">
              <a:solidFill>
                <a:srgbClr val="002060"/>
              </a:solidFill>
              <a:latin typeface="+mn-lt"/>
            </a:endParaRPr>
          </a:p>
          <a:p>
            <a:pPr algn="just" eaLnBrk="1" hangingPunct="1">
              <a:spcBef>
                <a:spcPts val="450"/>
              </a:spcBef>
              <a:buClrTx/>
              <a:buSzPct val="75000"/>
              <a:buFontTx/>
              <a:buChar char="-"/>
              <a:defRPr/>
            </a:pPr>
            <a:endParaRPr lang="ru-RU" sz="2000" dirty="0" smtClean="0">
              <a:solidFill>
                <a:srgbClr val="002060"/>
              </a:solidFill>
              <a:latin typeface="+mn-lt"/>
            </a:endParaRPr>
          </a:p>
          <a:p>
            <a:pPr algn="just" eaLnBrk="1" hangingPunct="1">
              <a:spcBef>
                <a:spcPts val="450"/>
              </a:spcBef>
              <a:buClrTx/>
              <a:buSzPct val="75000"/>
              <a:buFontTx/>
              <a:buChar char="-"/>
              <a:defRPr/>
            </a:pP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Перечень </a:t>
            </a: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методов организации учебной деятельности, включая методы интенсивного обучения, с обоснованием выбора методов. </a:t>
            </a:r>
            <a:endParaRPr lang="ru-RU" sz="2000" dirty="0" smtClean="0">
              <a:solidFill>
                <a:srgbClr val="002060"/>
              </a:solidFill>
              <a:latin typeface="+mn-lt"/>
            </a:endParaRPr>
          </a:p>
          <a:p>
            <a:pPr algn="just" eaLnBrk="1" hangingPunct="1">
              <a:spcBef>
                <a:spcPts val="450"/>
              </a:spcBef>
              <a:buClrTx/>
              <a:buSzPct val="75000"/>
              <a:buFontTx/>
              <a:buChar char="-"/>
              <a:defRPr/>
            </a:pPr>
            <a:endParaRPr lang="ru-RU" sz="2000" dirty="0" smtClean="0">
              <a:solidFill>
                <a:srgbClr val="002060"/>
              </a:solidFill>
              <a:latin typeface="+mn-lt"/>
            </a:endParaRPr>
          </a:p>
          <a:p>
            <a:pPr algn="just" eaLnBrk="1" hangingPunct="1">
              <a:spcBef>
                <a:spcPts val="450"/>
              </a:spcBef>
              <a:buClrTx/>
              <a:buSzPct val="75000"/>
              <a:buNone/>
              <a:defRPr/>
            </a:pP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- Описание </a:t>
            </a: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связи с другими учебными предметами в части преемственности содержания элементов образования, формирования </a:t>
            </a:r>
            <a:r>
              <a:rPr lang="ru-RU" sz="2000" dirty="0" err="1" smtClean="0">
                <a:solidFill>
                  <a:srgbClr val="002060"/>
                </a:solidFill>
                <a:latin typeface="+mn-lt"/>
              </a:rPr>
              <a:t>межпредметных</a:t>
            </a:r>
            <a:r>
              <a:rPr lang="ru-RU" sz="2000" dirty="0" smtClean="0">
                <a:solidFill>
                  <a:srgbClr val="002060"/>
                </a:solidFill>
                <a:latin typeface="+mn-lt"/>
              </a:rPr>
              <a:t> понятий, обеспечения проектной деятельности, конвергентного образования, синхронизации учебных модулей и тем, включая предметы из других предметных областей.</a:t>
            </a:r>
            <a:endParaRPr lang="ru-RU" altLang="ru-RU" sz="2000" dirty="0" smtClean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404664"/>
            <a:ext cx="533152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C00000"/>
                </a:solidFill>
              </a:rPr>
              <a:t>Общая характеристика </a:t>
            </a:r>
          </a:p>
          <a:p>
            <a:pPr algn="ctr"/>
            <a:r>
              <a:rPr lang="ru-RU" sz="3200" b="1" i="1" dirty="0" smtClean="0">
                <a:solidFill>
                  <a:srgbClr val="C00000"/>
                </a:solidFill>
              </a:rPr>
              <a:t>учебного предмета</a:t>
            </a:r>
            <a:endParaRPr lang="ru-RU" sz="3200" b="1" i="1" dirty="0">
              <a:solidFill>
                <a:srgbClr val="C00000"/>
              </a:solidFill>
            </a:endParaRPr>
          </a:p>
        </p:txBody>
      </p:sp>
      <p:pic>
        <p:nvPicPr>
          <p:cNvPr id="7" name="Picture 2" descr="F:\Фото\ДЛЯ КОНФЕРЕНЦИИ\ФГОС\fg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16632"/>
            <a:ext cx="1440160" cy="707800"/>
          </a:xfrm>
          <a:prstGeom prst="ellipse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/>
          <a:lstStyle/>
          <a:p>
            <a:r>
              <a:rPr lang="ru-RU" altLang="ru-RU" sz="3600" b="1" i="1" dirty="0" smtClean="0">
                <a:solidFill>
                  <a:srgbClr val="C00000"/>
                </a:solidFill>
              </a:rPr>
              <a:t>Личностные, </a:t>
            </a:r>
            <a:r>
              <a:rPr lang="ru-RU" altLang="ru-RU" sz="3600" b="1" i="1" dirty="0" err="1" smtClean="0">
                <a:solidFill>
                  <a:srgbClr val="C00000"/>
                </a:solidFill>
              </a:rPr>
              <a:t>метапредметные</a:t>
            </a:r>
            <a:r>
              <a:rPr lang="ru-RU" altLang="ru-RU" sz="3600" b="1" i="1" dirty="0" smtClean="0">
                <a:solidFill>
                  <a:srgbClr val="C00000"/>
                </a:solidFill>
              </a:rPr>
              <a:t> и предметные результаты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8013" cy="506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F:\Фото\ДЛЯ КОНФЕРЕНЦИИ\ФГОС\fgo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24328" y="116632"/>
            <a:ext cx="1440160" cy="707800"/>
          </a:xfrm>
          <a:prstGeom prst="ellipse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8229600" cy="48609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1313" indent="-341313" eaLnBrk="0" hangingPunct="0">
              <a:spcBef>
                <a:spcPts val="6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1pPr>
            <a:lvl2pPr eaLnBrk="0" hangingPunct="0">
              <a:spcBef>
                <a:spcPts val="5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2pPr>
            <a:lvl3pPr eaLnBrk="0" hangingPunct="0">
              <a:spcBef>
                <a:spcPts val="45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3pPr>
            <a:lvl4pPr eaLnBrk="0" hangingPunct="0">
              <a:spcBef>
                <a:spcPts val="4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6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4pPr>
            <a:lvl5pPr eaLnBrk="0" hangingPunct="0">
              <a:spcBef>
                <a:spcPts val="350"/>
              </a:spcBef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3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1400">
                <a:solidFill>
                  <a:srgbClr val="55554A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just" eaLnBrk="1" hangingPunct="1">
              <a:buClr>
                <a:srgbClr val="F4680B"/>
              </a:buClr>
              <a:buSzPct val="75000"/>
              <a:buNone/>
              <a:defRPr/>
            </a:pPr>
            <a:r>
              <a:rPr lang="ru-RU" altLang="ru-RU" dirty="0" smtClean="0">
                <a:solidFill>
                  <a:srgbClr val="002060"/>
                </a:solidFill>
                <a:latin typeface="+mn-lt"/>
              </a:rPr>
              <a:t>Строится по разделам и темам. </a:t>
            </a:r>
          </a:p>
          <a:p>
            <a:pPr algn="just" eaLnBrk="1" hangingPunct="1">
              <a:buClr>
                <a:srgbClr val="F4680B"/>
              </a:buClr>
              <a:buSzPct val="75000"/>
              <a:buNone/>
              <a:defRPr/>
            </a:pPr>
            <a:r>
              <a:rPr lang="ru-RU" altLang="ru-RU" dirty="0" smtClean="0">
                <a:solidFill>
                  <a:srgbClr val="002060"/>
                </a:solidFill>
                <a:latin typeface="+mn-lt"/>
              </a:rPr>
              <a:t>При разработке учебной программы следует </a:t>
            </a:r>
            <a:r>
              <a:rPr lang="ru-RU" altLang="ru-RU" b="1" dirty="0" smtClean="0">
                <a:solidFill>
                  <a:srgbClr val="002060"/>
                </a:solidFill>
                <a:latin typeface="+mn-lt"/>
              </a:rPr>
              <a:t>учитывать </a:t>
            </a:r>
            <a:r>
              <a:rPr lang="ru-RU" altLang="ru-RU" dirty="0" smtClean="0">
                <a:solidFill>
                  <a:srgbClr val="002060"/>
                </a:solidFill>
                <a:latin typeface="+mn-lt"/>
              </a:rPr>
              <a:t>содержание в примерной программе. </a:t>
            </a:r>
          </a:p>
          <a:p>
            <a:pPr algn="just" eaLnBrk="1" hangingPunct="1">
              <a:buClr>
                <a:srgbClr val="F4680B"/>
              </a:buClr>
              <a:buSzPct val="75000"/>
              <a:buNone/>
              <a:defRPr/>
            </a:pPr>
            <a:r>
              <a:rPr lang="ru-RU" altLang="ru-RU" dirty="0" smtClean="0">
                <a:solidFill>
                  <a:srgbClr val="002060"/>
                </a:solidFill>
                <a:latin typeface="+mn-lt"/>
              </a:rPr>
              <a:t>При описании содержания тем рабочей программы рекомендуется такая последовательность изложения:</a:t>
            </a:r>
          </a:p>
          <a:p>
            <a:pPr marL="722313" indent="-279400" algn="just" eaLnBrk="1" hangingPunct="1">
              <a:buClr>
                <a:srgbClr val="F4680B"/>
              </a:buClr>
              <a:buSzPct val="75000"/>
              <a:buNone/>
              <a:defRPr/>
            </a:pPr>
            <a:r>
              <a:rPr lang="ru-RU" altLang="ru-RU" dirty="0" smtClean="0">
                <a:solidFill>
                  <a:srgbClr val="002060"/>
                </a:solidFill>
                <a:latin typeface="+mn-lt"/>
              </a:rPr>
              <a:t>- </a:t>
            </a:r>
            <a:r>
              <a:rPr lang="ru-RU" altLang="ru-RU" dirty="0" smtClean="0">
                <a:solidFill>
                  <a:srgbClr val="002060"/>
                </a:solidFill>
                <a:latin typeface="+mn-lt"/>
              </a:rPr>
              <a:t>название </a:t>
            </a:r>
            <a:r>
              <a:rPr lang="ru-RU" altLang="ru-RU" dirty="0" smtClean="0">
                <a:solidFill>
                  <a:srgbClr val="002060"/>
                </a:solidFill>
                <a:latin typeface="+mn-lt"/>
              </a:rPr>
              <a:t>раздела с указанием количества часов, необходимых на его изучение;</a:t>
            </a:r>
          </a:p>
          <a:p>
            <a:pPr marL="722313" indent="-279400" algn="just" eaLnBrk="1" hangingPunct="1">
              <a:buClr>
                <a:srgbClr val="F4680B"/>
              </a:buClr>
              <a:buSzPct val="75000"/>
              <a:buNone/>
              <a:defRPr/>
            </a:pPr>
            <a:r>
              <a:rPr lang="ru-RU" altLang="ru-RU" dirty="0" smtClean="0">
                <a:solidFill>
                  <a:srgbClr val="002060"/>
                </a:solidFill>
                <a:latin typeface="+mn-lt"/>
              </a:rPr>
              <a:t>- название </a:t>
            </a:r>
            <a:r>
              <a:rPr lang="ru-RU" altLang="ru-RU" dirty="0" smtClean="0">
                <a:solidFill>
                  <a:srgbClr val="002060"/>
                </a:solidFill>
                <a:latin typeface="+mn-lt"/>
              </a:rPr>
              <a:t>темы с указанием количества часов, необходимых на ее изучение;</a:t>
            </a:r>
          </a:p>
          <a:p>
            <a:pPr marL="722313" indent="-279400" algn="just" eaLnBrk="1" hangingPunct="1">
              <a:buClr>
                <a:srgbClr val="F4680B"/>
              </a:buClr>
              <a:buSzPct val="75000"/>
              <a:buNone/>
              <a:defRPr/>
            </a:pPr>
            <a:r>
              <a:rPr lang="ru-RU" altLang="ru-RU" dirty="0" smtClean="0">
                <a:solidFill>
                  <a:srgbClr val="002060"/>
                </a:solidFill>
                <a:latin typeface="+mn-lt"/>
              </a:rPr>
              <a:t>- </a:t>
            </a:r>
            <a:r>
              <a:rPr lang="ru-RU" altLang="ru-RU" dirty="0" smtClean="0">
                <a:solidFill>
                  <a:srgbClr val="002060"/>
                </a:solidFill>
                <a:latin typeface="+mn-lt"/>
              </a:rPr>
              <a:t>содержание </a:t>
            </a:r>
            <a:r>
              <a:rPr lang="ru-RU" altLang="ru-RU" dirty="0" smtClean="0">
                <a:solidFill>
                  <a:srgbClr val="002060"/>
                </a:solidFill>
                <a:latin typeface="+mn-lt"/>
              </a:rPr>
              <a:t>учебного материала (дидактические единицы).</a:t>
            </a:r>
          </a:p>
          <a:p>
            <a:pPr algn="just" eaLnBrk="1" hangingPunct="1">
              <a:buClr>
                <a:srgbClr val="F4680B"/>
              </a:buClr>
              <a:buSzPct val="75000"/>
              <a:buFont typeface="Wingdings" pitchFamily="2" charset="2"/>
              <a:buNone/>
              <a:defRPr/>
            </a:pPr>
            <a:endParaRPr lang="ru-RU" altLang="ru-R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835696" y="692696"/>
            <a:ext cx="58365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</a:rPr>
              <a:t>Основное содержание</a:t>
            </a:r>
            <a:endParaRPr lang="ru-RU" sz="4000" b="1" i="1" dirty="0">
              <a:solidFill>
                <a:srgbClr val="C00000"/>
              </a:solidFill>
            </a:endParaRPr>
          </a:p>
        </p:txBody>
      </p:sp>
      <p:pic>
        <p:nvPicPr>
          <p:cNvPr id="7" name="Picture 2" descr="F:\Фото\ДЛЯ КОНФЕРЕНЦИИ\ФГОС\fgo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116632"/>
            <a:ext cx="1440160" cy="707800"/>
          </a:xfrm>
          <a:prstGeom prst="ellipse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500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6" dur="500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3" dur="500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8" dur="500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3" dur="500"/>
                                        <p:tgtEl>
                                          <p:spTgt spid="327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8" dur="500"/>
                                        <p:tgtEl>
                                          <p:spTgt spid="327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</TotalTime>
  <Words>743</Words>
  <Application>Microsoft Office PowerPoint</Application>
  <PresentationFormat>Экран (4:3)</PresentationFormat>
  <Paragraphs>135</Paragraphs>
  <Slides>14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     </vt:lpstr>
      <vt:lpstr>Слайд 2</vt:lpstr>
      <vt:lpstr>Слайд 3</vt:lpstr>
      <vt:lpstr>Слайд 4</vt:lpstr>
      <vt:lpstr>Слайд 5</vt:lpstr>
      <vt:lpstr>Слайд 6</vt:lpstr>
      <vt:lpstr>Слайд 7</vt:lpstr>
      <vt:lpstr>Личностные, метапредметные и предметные результаты</vt:lpstr>
      <vt:lpstr>Слайд 9</vt:lpstr>
      <vt:lpstr>Метапредметное содержание  в рамках предметного курса </vt:lpstr>
      <vt:lpstr>Тематическое планирование или календарно-тематическое планирование?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>user</dc:creator>
  <cp:lastModifiedBy>user</cp:lastModifiedBy>
  <cp:revision>6</cp:revision>
  <dcterms:created xsi:type="dcterms:W3CDTF">2016-02-08T09:49:32Z</dcterms:created>
  <dcterms:modified xsi:type="dcterms:W3CDTF">2016-02-10T14:45:59Z</dcterms:modified>
</cp:coreProperties>
</file>