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75262-B635-46BC-99C3-37EC26DBF0A4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7919D-ADAF-41B2-8540-207E44B09B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041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7919D-ADAF-41B2-8540-207E44B09B0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3071810"/>
            <a:ext cx="6999182" cy="359755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Презентацию 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подготовила:</a:t>
            </a:r>
            <a:endParaRPr lang="ru-RU" sz="16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/>
            <a:r>
              <a:rPr lang="ru-RU" sz="1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Тодрик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Наталия,</a:t>
            </a:r>
            <a:endParaRPr lang="ru-RU" sz="16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/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ченица 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10А класса</a:t>
            </a:r>
          </a:p>
          <a:p>
            <a:pPr algn="r"/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МБОУ СШ №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</a:t>
            </a:r>
          </a:p>
          <a:p>
            <a:pPr algn="r"/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г. Архангельска Архангельской области</a:t>
            </a:r>
          </a:p>
          <a:p>
            <a:pPr algn="r"/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Руководитель: Куприянович Марина Олеговна,</a:t>
            </a:r>
          </a:p>
          <a:p>
            <a:pPr algn="r"/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читель математики высшей категории</a:t>
            </a:r>
          </a:p>
          <a:p>
            <a:pPr algn="r"/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МБОУ СШ № 1</a:t>
            </a:r>
          </a:p>
          <a:p>
            <a:pPr algn="r"/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г. Архангельска Архангельской области,</a:t>
            </a:r>
          </a:p>
          <a:p>
            <a:pPr algn="r"/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2016 год</a:t>
            </a:r>
            <a:endParaRPr lang="ru-RU" sz="16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/>
            <a:endParaRPr lang="ru-RU" sz="16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/>
            <a:endParaRPr lang="ru-RU" sz="16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64291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BatangChe" pitchFamily="49" charset="-127"/>
                <a:cs typeface="+mj-cs"/>
              </a:rPr>
              <a:t>РАССТОЯНИЕ 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BatangChe" pitchFamily="49" charset="-127"/>
                <a:cs typeface="+mj-cs"/>
              </a:rPr>
              <a:t>МЕЖДУ 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BatangChe" pitchFamily="49" charset="-127"/>
                <a:cs typeface="+mj-cs"/>
              </a:rPr>
              <a:t>ДВУМЯ ТОЧКАМИ</a:t>
            </a:r>
            <a:endParaRPr lang="ru-RU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060848"/>
            <a:ext cx="8208912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lvl="0" indent="-292100">
              <a:buClr>
                <a:srgbClr val="72A376"/>
              </a:buClr>
              <a:buSzPct val="70000"/>
            </a:pPr>
            <a:r>
              <a:rPr lang="ru-RU" sz="6500" dirty="0">
                <a:ln w="10160">
                  <a:solidFill>
                    <a:srgbClr val="72A37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ea typeface="Batang" pitchFamily="18" charset="-127"/>
              </a:rPr>
              <a:t>Длина отрезка – расстояние между двумя точками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2987824" y="332656"/>
                <a:ext cx="5832648" cy="6264696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None/>
                </a:pP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Выразим расстояние между точками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b="0" i="1" dirty="0" smtClean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ru-RU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ru-RU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)</a:t>
                </a:r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ru-RU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ru-RU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)</a:t>
                </a:r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через координаты этих точек.</a:t>
                </a:r>
              </a:p>
              <a:p>
                <a:pPr>
                  <a:buNone/>
                </a:pPr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1) </a:t>
                </a: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Прямая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не параллельна оси </a:t>
                </a:r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z</a:t>
                </a: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.</a:t>
                </a:r>
              </a:p>
              <a:p>
                <a:pPr>
                  <a:buNone/>
                </a:pPr>
                <a:r>
                  <a:rPr lang="en-US" dirty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2</a:t>
                </a:r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) </a:t>
                </a: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Проводим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А</m:t>
                        </m:r>
                      </m:e>
                      <m:sub>
                        <m:r>
                          <a:rPr lang="ru-RU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SupPr>
                      <m:e>
                        <m:r>
                          <a:rPr lang="ru-RU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А</m:t>
                        </m:r>
                      </m:e>
                      <m:sub>
                        <m:r>
                          <a:rPr lang="ru-RU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</a:p>
              <a:p>
                <a:pPr>
                  <a:buNone/>
                </a:pPr>
                <a:r>
                  <a:rPr lang="en-US" dirty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:r>
                  <a:rPr lang="en-US" dirty="0">
                    <a:ln w="10160">
                      <a:solidFill>
                        <a:srgbClr val="72A37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ll</a:t>
                </a:r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:r>
                  <a:rPr lang="ru-RU" sz="2000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ln w="10160">
                      <a:solidFill>
                        <a:srgbClr val="72A37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ll</a:t>
                </a: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z </a:t>
                </a:r>
              </a:p>
              <a:p>
                <a:pPr>
                  <a:buNone/>
                </a:pPr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3) </a:t>
                </a: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Точки</a:t>
                </a:r>
                <a:r>
                  <a:rPr lang="ru-RU" dirty="0">
                    <a:ln w="10160">
                      <a:solidFill>
                        <a:srgbClr val="72A37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:r>
                  <a:rPr lang="ru-RU" dirty="0" smtClean="0">
                    <a:ln w="10160">
                      <a:solidFill>
                        <a:srgbClr val="72A37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имеют</a:t>
                </a:r>
                <a:r>
                  <a:rPr lang="en-US" dirty="0" smtClean="0">
                    <a:ln w="10160">
                      <a:solidFill>
                        <a:srgbClr val="72A37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:r>
                  <a:rPr lang="ru-RU" dirty="0" smtClean="0">
                    <a:ln w="10160">
                      <a:solidFill>
                        <a:srgbClr val="72A37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координаты</a:t>
                </a: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en-US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/>
                      </a:rPr>
                      <m:t>;0)</m:t>
                    </m:r>
                  </m:oMath>
                </a14:m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и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en-US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/>
                      </a:rPr>
                      <m:t>;</m:t>
                    </m:r>
                    <m:r>
                      <a:rPr lang="en-US" b="0" i="0" dirty="0" smtClean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/>
                      </a:rPr>
                      <m:t>0)</m:t>
                    </m:r>
                  </m:oMath>
                </a14:m>
                <a:endParaRPr lang="en-US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endParaRPr>
              </a:p>
              <a:p>
                <a:pPr>
                  <a:buNone/>
                </a:pPr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4) </a:t>
                </a: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Проведем плоскость через точку</a:t>
                </a:r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, </a:t>
                </a:r>
                <a:r>
                  <a:rPr lang="en-US" dirty="0" err="1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ll</a:t>
                </a: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плоскости </a:t>
                </a:r>
                <a:r>
                  <a:rPr lang="en-US" dirty="0" err="1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xy</a:t>
                </a: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.</a:t>
                </a:r>
              </a:p>
              <a:p>
                <a:pPr>
                  <a:buNone/>
                </a:pP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Она пересечет прямую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n w="10160">
                              <a:solidFill>
                                <a:schemeClr val="accent1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32000" dir="540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 d</a:t>
                </a:r>
              </a:p>
              <a:p>
                <a:pPr>
                  <a:buNone/>
                </a:pP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точке С</a:t>
                </a: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.</a:t>
                </a:r>
              </a:p>
              <a:p>
                <a:pPr>
                  <a:buNone/>
                </a:pP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5) По теореме </a:t>
                </a:r>
                <a:r>
                  <a:rPr lang="ru-RU" dirty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П</a:t>
                </a:r>
                <a:r>
                  <a:rPr lang="ru-RU" dirty="0" smtClean="0">
                    <a:ln w="10160">
                      <a:solidFill>
                        <a:schemeClr val="accent1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>ифагора:</a:t>
                </a:r>
                <a:endParaRPr lang="ru-RU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87824" y="332656"/>
                <a:ext cx="5832648" cy="6264696"/>
              </a:xfrm>
              <a:blipFill rotWithShape="1">
                <a:blip r:embed="rId2" cstate="print"/>
                <a:stretch>
                  <a:fillRect l="-2821" t="-2142" r="-1254" b="-36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40354" y="51206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3584" y="33265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13707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1331640" y="3414485"/>
            <a:ext cx="0" cy="19442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331640" y="5358701"/>
            <a:ext cx="10801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564426" y="5327343"/>
            <a:ext cx="792088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475656" y="4350589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1475656" y="3846533"/>
            <a:ext cx="504056" cy="504056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979712" y="3846533"/>
            <a:ext cx="0" cy="2088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475656" y="5646733"/>
            <a:ext cx="50405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475656" y="4350589"/>
            <a:ext cx="50405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11560" y="593476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x</a:t>
            </a:r>
            <a:endParaRPr lang="ru-RU" b="1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tx1"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43608" y="32704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z</a:t>
            </a:r>
            <a:endParaRPr lang="ru-RU" b="1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tx1"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67744" y="528669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y</a:t>
            </a:r>
            <a:endParaRPr lang="ru-RU" b="1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tx1"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43608" y="507066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O</a:t>
            </a:r>
            <a:endParaRPr lang="ru-RU" b="1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tx1"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43608" y="5646733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</a:t>
            </a:r>
            <a:r>
              <a:rPr lang="en-US" sz="105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</a:t>
            </a:r>
            <a:r>
              <a:rPr lang="en-US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’</a:t>
            </a:r>
            <a:endParaRPr lang="ru-RU" b="1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tx1"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763688" y="5862757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</a:t>
            </a:r>
            <a:r>
              <a:rPr lang="en-US" sz="105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</a:t>
            </a:r>
            <a:r>
              <a:rPr lang="en-US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’</a:t>
            </a:r>
            <a:endParaRPr lang="ru-RU" b="1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tx1"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907704" y="3558501"/>
            <a:ext cx="452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</a:t>
            </a:r>
            <a:r>
              <a:rPr lang="en-US" sz="105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</a:t>
            </a:r>
            <a:endParaRPr lang="ru-RU" b="1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tx1"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259632" y="3909249"/>
            <a:ext cx="468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</a:t>
            </a:r>
            <a:r>
              <a:rPr lang="en-US" sz="105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</a:t>
            </a:r>
            <a:endParaRPr lang="ru-RU" b="1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tx1"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07704" y="427858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</a:t>
            </a:r>
            <a:endParaRPr lang="ru-RU" b="1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tx1"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09650"/>
                <a:ext cx="8229600" cy="5688632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:endParaRPr lang="ru-RU" dirty="0" smtClean="0"/>
              </a:p>
              <a:p>
                <a:pPr marL="514350" indent="-514350" algn="ctr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b="0" i="1" smtClean="0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𝐶</m:t>
                        </m:r>
                        <m:sSubSup>
                          <m:sSub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 algn="ctr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 marL="514350" indent="-514350" algn="ctr">
                  <a:buFont typeface="+mj-lt"/>
                  <a:buAutoNum type="arabicPeriod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sSubSup>
                      <m:sSubSupPr>
                        <m:ctrlPr>
                          <a:rPr lang="ru-RU" b="0" i="1" smtClean="0"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  <m:sup/>
                            </m:sSubSup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  <m:sub/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 algn="ctr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  <a:p>
                <a:pPr marL="514350" indent="-514350" algn="ctr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ru-RU" b="0" i="1" smtClean="0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 algn="ctr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Если </m:t>
                    </m:r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b="0" i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n w="1016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</a:rPr>
                      <m:t>ll</m:t>
                    </m:r>
                    <m:r>
                      <m:rPr>
                        <m:nor/>
                      </m:rPr>
                      <a:rPr lang="en-US" b="0" i="0" dirty="0" smtClean="0">
                        <a:ln w="1016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ln w="1016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</a:rPr>
                      <m:t>Oz</m:t>
                    </m:r>
                  </m:oMath>
                </a14:m>
                <a:r>
                  <a:rPr lang="ru-RU" b="0" i="0" dirty="0" smtClean="0">
                    <a:ln w="10160">
                      <a:noFill/>
                      <a:prstDash val="solid"/>
                    </a:ln>
                    <a:solidFill>
                      <a:schemeClr val="tx1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  <a:t/>
                </a:r>
                <a:br>
                  <a:rPr lang="ru-RU" b="0" i="0" dirty="0" smtClean="0">
                    <a:ln w="10160">
                      <a:noFill/>
                      <a:prstDash val="solid"/>
                    </a:ln>
                    <a:solidFill>
                      <a:schemeClr val="tx1"/>
                    </a:solidFill>
                    <a:effectLst>
                      <a:outerShdw blurRad="38100" dist="32000" dir="5400000" algn="tl">
                        <a:srgbClr val="000000">
                          <a:alpha val="30000"/>
                        </a:srgbClr>
                      </a:outerShdw>
                    </a:effectLst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>
                  <a:ln>
                    <a:noFill/>
                  </a:ln>
                  <a:solidFill>
                    <a:schemeClr val="tx1"/>
                  </a:solidFill>
                </a:endParaRPr>
              </a:p>
              <a:p>
                <a:pPr marL="514350" indent="-514350" algn="ctr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ru-RU" b="0" i="1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mbria Math"/>
                      </a:rPr>
                      <m:t>Т.к </m:t>
                    </m:r>
                    <m:sSub>
                      <m:sSubPr>
                        <m:ctrlPr>
                          <a:rPr lang="ru-RU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ru-RU" b="0" i="1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mbria Math"/>
                      </a:rPr>
                      <m:t>то</m:t>
                    </m:r>
                  </m:oMath>
                </a14:m>
                <a:endParaRPr lang="ru-RU" dirty="0">
                  <a:ln>
                    <a:noFill/>
                  </a:ln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09650"/>
                <a:ext cx="8229600" cy="5688632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241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25152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8898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>
                <a:solidFill>
                  <a:srgbClr val="72A376"/>
                </a:solidFill>
              </a:rPr>
              <a:t>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 algn="ctr">
                  <a:buClrTx/>
                  <a:buSzTx/>
                  <a:buNone/>
                </a:pPr>
                <a:r>
                  <a:rPr lang="ru-RU" sz="36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Расстояние между двумя точками в прямоугольной декартовой системе на плоскости между точками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3600" b="0" i="1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3600" b="0" i="1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360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b="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ru-RU" sz="360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600" b="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ru-RU" sz="360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3600" b="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6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 </a:t>
                </a:r>
                <a:r>
                  <a:rPr lang="ru-RU" sz="36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3600" b="0" i="1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3600" b="0" i="1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360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b="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ru-RU" sz="360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600" b="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ru-RU" sz="360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3600" b="0" i="1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6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 </a:t>
                </a:r>
                <a:r>
                  <a:rPr lang="ru-RU" sz="36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вычисляется </a:t>
                </a:r>
                <a:r>
                  <a:rPr lang="ru-RU" sz="36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по формуле</a:t>
                </a:r>
                <a:r>
                  <a:rPr lang="ru-RU" sz="36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:</a:t>
                </a:r>
              </a:p>
              <a:p>
                <a:pPr marL="0" lvl="0" indent="0" algn="ctr">
                  <a:buClrTx/>
                  <a:buSzTx/>
                  <a:buNone/>
                </a:pPr>
                <a:endParaRPr lang="ru-RU" sz="3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  <a:p>
                <a:pPr marL="0" lvl="0" indent="0" algn="ctr">
                  <a:buClrTx/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i="1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n w="18415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</a:ln>
                                      <a:solidFill>
                                        <a:srgbClr val="FFFFFF"/>
                                      </a:solidFill>
                                      <a:effectLst>
                                        <a:outerShdw blurRad="63500" dir="3600000" algn="tl" rotWithShape="0">
                                          <a:srgbClr val="000000">
                                            <a:alpha val="7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18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2826" r="-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BatangChe" pitchFamily="49" charset="-127"/>
                <a:ea typeface="BatangChe" pitchFamily="49" charset="-127"/>
              </a:rPr>
              <a:t>Задача №8</a:t>
            </a:r>
            <a:endParaRPr lang="ru-RU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Batang" pitchFamily="18" charset="-127"/>
                <a:ea typeface="Batang" pitchFamily="18" charset="-127"/>
              </a:rPr>
              <a:t>Составьте уравнение геометрического места точек пространства, равноудаленных от точки А(1;2;3) и начала координат.</a:t>
            </a:r>
            <a:endParaRPr lang="ru-RU" sz="44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5229200"/>
            <a:ext cx="4032448" cy="1257003"/>
          </a:xfrm>
          <a:ln>
            <a:noFill/>
          </a:ln>
        </p:spPr>
        <p:txBody>
          <a:bodyPr>
            <a:normAutofit fontScale="92500"/>
          </a:bodyPr>
          <a:lstStyle/>
          <a:p>
            <a:pPr lvl="1">
              <a:buNone/>
            </a:pPr>
            <a:r>
              <a:rPr lang="ru-RU" sz="6600" dirty="0" smtClean="0"/>
              <a:t>Решение:</a:t>
            </a:r>
            <a:endParaRPr lang="ru-RU" sz="6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00628" y="1428736"/>
            <a:ext cx="3744416" cy="5256584"/>
          </a:xfrm>
          <a:ln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Дано:</a:t>
            </a:r>
          </a:p>
          <a:p>
            <a:pPr>
              <a:buNone/>
            </a:pPr>
            <a:r>
              <a:rPr lang="ru-RU" sz="3200" dirty="0" smtClean="0"/>
              <a:t>А(1;2;3)</a:t>
            </a:r>
          </a:p>
          <a:p>
            <a:pPr>
              <a:buNone/>
            </a:pPr>
            <a:r>
              <a:rPr lang="ru-RU" sz="3200" dirty="0" smtClean="0"/>
              <a:t>О(0;0;0)</a:t>
            </a:r>
          </a:p>
          <a:p>
            <a:pPr>
              <a:buNone/>
            </a:pPr>
            <a:r>
              <a:rPr lang="ru-RU" sz="3200" dirty="0" smtClean="0"/>
              <a:t>В</a:t>
            </a:r>
            <a:r>
              <a:rPr lang="en-US" sz="3200" dirty="0" smtClean="0"/>
              <a:t>(</a:t>
            </a:r>
            <a:r>
              <a:rPr lang="en-US" sz="3200" dirty="0" err="1" smtClean="0"/>
              <a:t>x;y;z</a:t>
            </a:r>
            <a:r>
              <a:rPr lang="ru-RU" sz="3200" dirty="0" smtClean="0"/>
              <a:t>)</a:t>
            </a:r>
          </a:p>
          <a:p>
            <a:pPr>
              <a:buNone/>
            </a:pPr>
            <a:r>
              <a:rPr lang="ru-RU" sz="4400" dirty="0" smtClean="0"/>
              <a:t>Найти:</a:t>
            </a:r>
          </a:p>
          <a:p>
            <a:pPr>
              <a:buNone/>
            </a:pPr>
            <a:r>
              <a:rPr lang="ru-RU" sz="3200" dirty="0" smtClean="0"/>
              <a:t>У</a:t>
            </a:r>
            <a:r>
              <a:rPr lang="ru-RU" sz="3200" dirty="0" smtClean="0"/>
              <a:t>равнение</a:t>
            </a:r>
          </a:p>
          <a:p>
            <a:pPr>
              <a:buNone/>
            </a:pPr>
            <a:r>
              <a:rPr lang="ru-RU" sz="3200" dirty="0" smtClean="0"/>
              <a:t>Геометрического</a:t>
            </a:r>
          </a:p>
          <a:p>
            <a:pPr>
              <a:buNone/>
            </a:pPr>
            <a:r>
              <a:rPr lang="ru-RU" sz="3200" dirty="0" smtClean="0"/>
              <a:t>места точек</a:t>
            </a:r>
          </a:p>
          <a:p>
            <a:pPr>
              <a:buNone/>
            </a:pPr>
            <a:r>
              <a:rPr lang="ru-RU" sz="3200" dirty="0" smtClean="0"/>
              <a:t>пространства</a:t>
            </a:r>
            <a:endParaRPr lang="ru-RU" sz="3600" u="sng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467544" y="260648"/>
            <a:ext cx="8280920" cy="6048672"/>
          </a:xfrm>
          <a:blipFill rotWithShape="1">
            <a:blip r:embed="rId2" cstate="print"/>
            <a:stretch>
              <a:fillRect l="-736" t="-1008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ln>
            <a:noFill/>
          </a:ln>
        </p:spPr>
        <p:txBody>
          <a:bodyPr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Библиография: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Геометрия. 10-11 классы: учеб. для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общеобразоват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учреждений: базовый и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профил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уровни / А.В.Погорелов. – 9-е. изд. – М. : Просвещение, 2009. – 175 с. : ил.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350</TotalTime>
  <Words>146</Words>
  <Application>Microsoft Office PowerPoint</Application>
  <PresentationFormat>Экран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Задача №8</vt:lpstr>
      <vt:lpstr>Слайд 7</vt:lpstr>
      <vt:lpstr>Слайд 8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ДЛИНА ОТРЕЗКА В ДЕКАРТОВОЙ СИСТЕМЕ КООРДИНАТ</dc:title>
  <dc:creator>12</dc:creator>
  <cp:lastModifiedBy>Lena</cp:lastModifiedBy>
  <cp:revision>34</cp:revision>
  <dcterms:created xsi:type="dcterms:W3CDTF">2016-02-07T02:59:59Z</dcterms:created>
  <dcterms:modified xsi:type="dcterms:W3CDTF">2016-02-10T17:41:39Z</dcterms:modified>
</cp:coreProperties>
</file>