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280" r:id="rId4"/>
    <p:sldId id="286" r:id="rId5"/>
    <p:sldId id="293" r:id="rId6"/>
    <p:sldId id="297" r:id="rId7"/>
    <p:sldId id="290" r:id="rId8"/>
    <p:sldId id="302" r:id="rId9"/>
    <p:sldId id="298" r:id="rId10"/>
    <p:sldId id="296" r:id="rId11"/>
    <p:sldId id="301" r:id="rId12"/>
    <p:sldId id="287" r:id="rId13"/>
    <p:sldId id="283" r:id="rId14"/>
    <p:sldId id="282" r:id="rId15"/>
    <p:sldId id="300" r:id="rId16"/>
    <p:sldId id="306" r:id="rId17"/>
    <p:sldId id="305"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23" autoAdjust="0"/>
  </p:normalViewPr>
  <p:slideViewPr>
    <p:cSldViewPr>
      <p:cViewPr varScale="1">
        <p:scale>
          <a:sx n="59" d="100"/>
          <a:sy n="59" d="100"/>
        </p:scale>
        <p:origin x="-1368"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B4C71EC6-210F-42DE-9C53-41977AD35B3D}" type="datetimeFigureOut">
              <a:rPr lang="ru-RU" smtClean="0"/>
              <a:t>11.02.2016</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B19B0651-EE4F-4900-A07F-96A6BFA9D0F0}"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11.02.2016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11.02.2016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t>11.02.2016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11.02.2016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B19B0651-EE4F-4900-A07F-96A6BFA9D0F0}"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Объект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11.02.2016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B4C71EC6-210F-42DE-9C53-41977AD35B3D}" type="datetimeFigureOut">
              <a:rPr lang="ru-RU" smtClean="0"/>
              <a:t>11.02.2016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B4C71EC6-210F-42DE-9C53-41977AD35B3D}" type="datetimeFigureOut">
              <a:rPr lang="ru-RU" smtClean="0"/>
              <a:t>11.02.2016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11.02.2016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Объект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B4C71EC6-210F-42DE-9C53-41977AD35B3D}" type="datetimeFigureOut">
              <a:rPr lang="ru-RU" smtClean="0"/>
              <a:t>11.02.2016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11.02.2016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B4C71EC6-210F-42DE-9C53-41977AD35B3D}" type="datetimeFigureOut">
              <a:rPr lang="ru-RU" smtClean="0"/>
              <a:t>11.02.2016</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artnow.ru/en/gallery/3/31182/picture/0/717155.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65" y="0"/>
            <a:ext cx="928429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Прямоугольник 2"/>
          <p:cNvSpPr/>
          <p:nvPr/>
        </p:nvSpPr>
        <p:spPr>
          <a:xfrm>
            <a:off x="1094978" y="0"/>
            <a:ext cx="6971909" cy="1938992"/>
          </a:xfrm>
          <a:prstGeom prst="rect">
            <a:avLst/>
          </a:prstGeom>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000" b="1" dirty="0" smtClean="0">
                <a:ln w="11430"/>
                <a:solidFill>
                  <a:srgbClr val="002060"/>
                </a:solidFill>
                <a:effectLst>
                  <a:outerShdw blurRad="80000" dist="40000" dir="5040000" algn="tl">
                    <a:srgbClr val="000000">
                      <a:alpha val="30000"/>
                    </a:srgbClr>
                  </a:outerShdw>
                </a:effectLst>
                <a:latin typeface="Arial Black" panose="020B0A04020102020204" pitchFamily="34" charset="0"/>
              </a:rPr>
              <a:t>Touching</a:t>
            </a:r>
          </a:p>
          <a:p>
            <a:pPr algn="ctr"/>
            <a:r>
              <a:rPr lang="en-US" sz="6000" b="1" dirty="0" smtClean="0">
                <a:ln w="11430"/>
                <a:solidFill>
                  <a:srgbClr val="002060"/>
                </a:solidFill>
                <a:effectLst>
                  <a:outerShdw blurRad="80000" dist="40000" dir="5040000" algn="tl">
                    <a:srgbClr val="000000">
                      <a:alpha val="30000"/>
                    </a:srgbClr>
                  </a:outerShdw>
                </a:effectLst>
                <a:latin typeface="Arial Black" panose="020B0A04020102020204" pitchFamily="34" charset="0"/>
              </a:rPr>
              <a:t> the Tenderness</a:t>
            </a:r>
            <a:endParaRPr lang="ru-RU" sz="6000" b="1" dirty="0">
              <a:ln w="11430"/>
              <a:solidFill>
                <a:srgbClr val="002060"/>
              </a:solidFill>
              <a:effectLst>
                <a:outerShdw blurRad="80000" dist="40000" dir="5040000" algn="tl">
                  <a:srgbClr val="000000">
                    <a:alpha val="30000"/>
                  </a:srgbClr>
                </a:outerShdw>
              </a:effectLst>
              <a:latin typeface="Arial Black" panose="020B0A04020102020204" pitchFamily="34" charset="0"/>
            </a:endParaRPr>
          </a:p>
        </p:txBody>
      </p:sp>
      <p:sp>
        <p:nvSpPr>
          <p:cNvPr id="4" name="Прямоугольник 3"/>
          <p:cNvSpPr/>
          <p:nvPr/>
        </p:nvSpPr>
        <p:spPr>
          <a:xfrm>
            <a:off x="0" y="4749362"/>
            <a:ext cx="8856685" cy="2123658"/>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Автор:</a:t>
            </a:r>
          </a:p>
          <a:p>
            <a:pP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Ольга Михайловна Степанова</a:t>
            </a:r>
          </a:p>
          <a:p>
            <a:pP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учитель английского языка </a:t>
            </a:r>
          </a:p>
          <a:p>
            <a:pPr>
              <a:defRPr/>
            </a:pP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МБОУ «</a:t>
            </a:r>
            <a:r>
              <a:rPr lang="ru-RU" sz="1600" b="1" spc="50" dirty="0" err="1">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Цивильская</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СОШ</a:t>
            </a:r>
            <a:r>
              <a:rPr lang="en-US"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r>
              <a:rPr lang="en-US"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1 </a:t>
            </a:r>
            <a:endPar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defRPr/>
            </a:pP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имени Героя Советского Союза </a:t>
            </a:r>
            <a:endParaRPr lang="en-US"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defRPr/>
            </a:pP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М.В</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 Силантьева</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a:t>
            </a:r>
          </a:p>
          <a:p>
            <a:pPr>
              <a:defRPr/>
            </a:pP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города </a:t>
            </a:r>
            <a:r>
              <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Цивильск Чувашской </a:t>
            </a:r>
            <a:r>
              <a:rPr lang="ru-RU" sz="16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Республики</a:t>
            </a:r>
            <a:endParaRPr lang="ru-RU" sz="16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a:p>
            <a:pPr>
              <a:defRPr/>
            </a:pPr>
            <a:r>
              <a:rPr lang="ru-RU"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201</a:t>
            </a:r>
            <a:r>
              <a:rPr lang="en-US" sz="2000" b="1" spc="50" dirty="0" smtClean="0">
                <a:ln w="11430"/>
                <a:solidFill>
                  <a:srgbClr val="000099"/>
                </a:solidFill>
                <a:effectLst>
                  <a:outerShdw blurRad="76200" dist="50800" dir="5400000" algn="tl" rotWithShape="0">
                    <a:srgbClr val="000000">
                      <a:alpha val="65000"/>
                    </a:srgbClr>
                  </a:outerShdw>
                </a:effectLst>
                <a:latin typeface="Arial Black" panose="020B0A04020102020204" pitchFamily="34" charset="0"/>
              </a:rPr>
              <a:t>6</a:t>
            </a:r>
            <a:endParaRPr lang="ru-RU" sz="2000" b="1" spc="50" dirty="0">
              <a:ln w="11430"/>
              <a:solidFill>
                <a:srgbClr val="000099"/>
              </a:solidFill>
              <a:effectLst>
                <a:outerShdw blurRad="76200" dist="50800" dir="5400000" algn="tl" rotWithShape="0">
                  <a:srgbClr val="000000">
                    <a:alpha val="65000"/>
                  </a:srgbClr>
                </a:outerShdw>
              </a:effectLst>
              <a:latin typeface="Arial Black" panose="020B0A04020102020204" pitchFamily="34" charset="0"/>
            </a:endParaRPr>
          </a:p>
        </p:txBody>
      </p:sp>
      <p:sp>
        <p:nvSpPr>
          <p:cNvPr id="5" name="Прямоугольник 4"/>
          <p:cNvSpPr/>
          <p:nvPr/>
        </p:nvSpPr>
        <p:spPr>
          <a:xfrm>
            <a:off x="166648" y="1862048"/>
            <a:ext cx="2821176" cy="193899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400" b="1" spc="50" dirty="0" smtClean="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Picture Gallery </a:t>
            </a:r>
          </a:p>
          <a:p>
            <a:r>
              <a:rPr lang="en-US" sz="2400" b="1" spc="50" dirty="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b</a:t>
            </a:r>
            <a:r>
              <a:rPr lang="en-US" sz="2400" b="1" spc="50" dirty="0" smtClean="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y</a:t>
            </a:r>
          </a:p>
          <a:p>
            <a:r>
              <a:rPr lang="en-US" sz="2400" b="1" spc="50" dirty="0" smtClean="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Olga </a:t>
            </a:r>
            <a:r>
              <a:rPr lang="en-US" sz="2400" b="1" spc="50" dirty="0" err="1" smtClean="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Simonova</a:t>
            </a:r>
            <a:r>
              <a:rPr lang="en-US" sz="2400" b="1" spc="50" dirty="0" smtClean="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 </a:t>
            </a:r>
          </a:p>
          <a:p>
            <a:r>
              <a:rPr lang="en-US" sz="2400" b="1" spc="50" dirty="0" smtClean="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for </a:t>
            </a:r>
          </a:p>
          <a:p>
            <a:r>
              <a:rPr lang="en-US" sz="2400" b="1" spc="50" dirty="0" smtClean="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8</a:t>
            </a:r>
            <a:r>
              <a:rPr lang="en-US" sz="2400" b="1" spc="50" dirty="0" smtClean="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 </a:t>
            </a:r>
            <a:r>
              <a:rPr lang="en-US" sz="2400" b="1" spc="50" dirty="0" smtClean="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- 11 </a:t>
            </a:r>
            <a:r>
              <a:rPr lang="en-US" sz="2400" b="1" spc="50" dirty="0" smtClean="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rPr>
              <a:t>Formers</a:t>
            </a:r>
            <a:endParaRPr lang="ru-RU" sz="2400" b="1" spc="50" dirty="0" smtClean="0">
              <a:ln w="11430"/>
              <a:solidFill>
                <a:srgbClr val="FF0000"/>
              </a:solidFill>
              <a:effectLst>
                <a:glow rad="228600">
                  <a:schemeClr val="accent5">
                    <a:satMod val="175000"/>
                    <a:alpha val="40000"/>
                  </a:schemeClr>
                </a:glow>
                <a:outerShdw blurRad="76200" dist="50800" dir="5400000" algn="tl" rotWithShape="0">
                  <a:srgbClr val="000000">
                    <a:alpha val="65000"/>
                  </a:srgbClr>
                </a:outerShdw>
              </a:effectLst>
              <a:latin typeface="Arial Black" panose="020B0A04020102020204" pitchFamily="34" charset="0"/>
            </a:endParaRPr>
          </a:p>
        </p:txBody>
      </p:sp>
    </p:spTree>
    <p:extLst>
      <p:ext uri="{BB962C8B-B14F-4D97-AF65-F5344CB8AC3E}">
        <p14:creationId xmlns:p14="http://schemas.microsoft.com/office/powerpoint/2010/main" val="197706217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333375"/>
            <a:ext cx="5010150" cy="619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881336" y="1628800"/>
            <a:ext cx="2016224" cy="3539430"/>
          </a:xfrm>
          <a:prstGeom prst="rect">
            <a:avLst/>
          </a:prstGeom>
        </p:spPr>
        <p:txBody>
          <a:bodyPr wrap="square">
            <a:spAutoFit/>
          </a:bodyPr>
          <a:lstStyle/>
          <a:p>
            <a:r>
              <a:rPr lang="en-US" sz="2800" b="1" spc="50" dirty="0">
                <a:ln w="11430"/>
                <a:solidFill>
                  <a:srgbClr val="0000FF"/>
                </a:solidFill>
                <a:effectLst>
                  <a:outerShdw blurRad="76200" dist="50800" dir="5400000" algn="tl" rotWithShape="0">
                    <a:srgbClr val="000000">
                      <a:alpha val="65000"/>
                    </a:srgbClr>
                  </a:outerShdw>
                </a:effectLst>
              </a:rPr>
              <a:t>The girl the blonde in </a:t>
            </a:r>
            <a:endParaRPr lang="en-US" sz="2800" b="1" spc="50" dirty="0" smtClean="0">
              <a:ln w="11430"/>
              <a:solidFill>
                <a:srgbClr val="0000FF"/>
              </a:solidFill>
              <a:effectLst>
                <a:outerShdw blurRad="76200" dist="50800" dir="5400000" algn="tl" rotWithShape="0">
                  <a:srgbClr val="000000">
                    <a:alpha val="65000"/>
                  </a:srgbClr>
                </a:outerShdw>
              </a:effectLst>
            </a:endParaRPr>
          </a:p>
          <a:p>
            <a:r>
              <a:rPr lang="en-US" sz="2800" b="1" spc="50" dirty="0" smtClean="0">
                <a:ln w="11430"/>
                <a:solidFill>
                  <a:srgbClr val="0000FF"/>
                </a:solidFill>
                <a:effectLst>
                  <a:outerShdw blurRad="76200" dist="50800" dir="5400000" algn="tl" rotWithShape="0">
                    <a:srgbClr val="000000">
                      <a:alpha val="65000"/>
                    </a:srgbClr>
                  </a:outerShdw>
                </a:effectLst>
              </a:rPr>
              <a:t>a </a:t>
            </a:r>
            <a:r>
              <a:rPr lang="en-US" sz="2800" b="1" spc="50" dirty="0">
                <a:ln w="11430"/>
                <a:solidFill>
                  <a:srgbClr val="0000FF"/>
                </a:solidFill>
                <a:effectLst>
                  <a:outerShdw blurRad="76200" dist="50800" dir="5400000" algn="tl" rotWithShape="0">
                    <a:srgbClr val="000000">
                      <a:alpha val="65000"/>
                    </a:srgbClr>
                  </a:outerShdw>
                </a:effectLst>
              </a:rPr>
              <a:t>pink dress </a:t>
            </a:r>
            <a:endParaRPr lang="en-US" sz="2800" b="1" spc="50" dirty="0" smtClean="0">
              <a:ln w="11430"/>
              <a:solidFill>
                <a:srgbClr val="0000FF"/>
              </a:solidFill>
              <a:effectLst>
                <a:outerShdw blurRad="76200" dist="50800" dir="5400000" algn="tl" rotWithShape="0">
                  <a:srgbClr val="000000">
                    <a:alpha val="65000"/>
                  </a:srgbClr>
                </a:outerShdw>
              </a:effectLst>
            </a:endParaRPr>
          </a:p>
          <a:p>
            <a:r>
              <a:rPr lang="en-US" sz="2800" b="1" spc="50" dirty="0" smtClean="0">
                <a:ln w="11430"/>
                <a:solidFill>
                  <a:srgbClr val="0000FF"/>
                </a:solidFill>
                <a:effectLst>
                  <a:outerShdw blurRad="76200" dist="50800" dir="5400000" algn="tl" rotWithShape="0">
                    <a:srgbClr val="000000">
                      <a:alpha val="65000"/>
                    </a:srgbClr>
                  </a:outerShdw>
                </a:effectLst>
              </a:rPr>
              <a:t>sitting </a:t>
            </a:r>
            <a:r>
              <a:rPr lang="en-US" sz="2800" b="1" spc="50" dirty="0">
                <a:ln w="11430"/>
                <a:solidFill>
                  <a:srgbClr val="0000FF"/>
                </a:solidFill>
                <a:effectLst>
                  <a:outerShdw blurRad="76200" dist="50800" dir="5400000" algn="tl" rotWithShape="0">
                    <a:srgbClr val="000000">
                      <a:alpha val="65000"/>
                    </a:srgbClr>
                  </a:outerShdw>
                </a:effectLst>
              </a:rPr>
              <a:t>in a garden on a </a:t>
            </a:r>
            <a:r>
              <a:rPr lang="en-US" sz="2800" b="1" spc="50" dirty="0" smtClean="0">
                <a:ln w="11430"/>
                <a:solidFill>
                  <a:srgbClr val="0000FF"/>
                </a:solidFill>
                <a:effectLst>
                  <a:outerShdw blurRad="76200" dist="50800" dir="5400000" algn="tl" rotWithShape="0">
                    <a:srgbClr val="000000">
                      <a:alpha val="65000"/>
                    </a:srgbClr>
                  </a:outerShdw>
                </a:effectLst>
              </a:rPr>
              <a:t>bench</a:t>
            </a:r>
            <a:endParaRPr lang="en-US" sz="2800" b="1" spc="50" dirty="0">
              <a:ln w="11430"/>
              <a:solidFill>
                <a:srgbClr val="0000FF"/>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12159444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33375"/>
            <a:ext cx="4591050" cy="619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683568" y="582067"/>
            <a:ext cx="2880320" cy="5693866"/>
          </a:xfrm>
          <a:prstGeom prst="rect">
            <a:avLst/>
          </a:prstGeom>
        </p:spPr>
        <p:txBody>
          <a:bodyPr wrap="square">
            <a:spAutoFit/>
          </a:bodyPr>
          <a:lstStyle/>
          <a:p>
            <a:r>
              <a:rPr lang="en-US" sz="2800" b="1" spc="50" dirty="0">
                <a:ln w="11430"/>
                <a:solidFill>
                  <a:srgbClr val="0000FF"/>
                </a:solidFill>
                <a:effectLst>
                  <a:outerShdw blurRad="76200" dist="50800" dir="5400000" algn="tl" rotWithShape="0">
                    <a:srgbClr val="000000">
                      <a:alpha val="65000"/>
                    </a:srgbClr>
                  </a:outerShdw>
                </a:effectLst>
              </a:rPr>
              <a:t>The girl holds </a:t>
            </a:r>
            <a:r>
              <a:rPr lang="en-US" sz="2800" b="1" spc="50" dirty="0" smtClean="0">
                <a:ln w="11430"/>
                <a:solidFill>
                  <a:srgbClr val="0000FF"/>
                </a:solidFill>
                <a:effectLst>
                  <a:outerShdw blurRad="76200" dist="50800" dir="5400000" algn="tl" rotWithShape="0">
                    <a:srgbClr val="000000">
                      <a:alpha val="65000"/>
                    </a:srgbClr>
                  </a:outerShdw>
                </a:effectLst>
              </a:rPr>
              <a:t>a </a:t>
            </a:r>
            <a:r>
              <a:rPr lang="en-US" sz="2800" b="1" spc="50" dirty="0">
                <a:ln w="11430"/>
                <a:solidFill>
                  <a:srgbClr val="0000FF"/>
                </a:solidFill>
                <a:effectLst>
                  <a:outerShdw blurRad="76200" dist="50800" dir="5400000" algn="tl" rotWithShape="0">
                    <a:srgbClr val="000000">
                      <a:alpha val="65000"/>
                    </a:srgbClr>
                  </a:outerShdw>
                </a:effectLst>
              </a:rPr>
              <a:t>fluffy red </a:t>
            </a:r>
            <a:r>
              <a:rPr lang="en-US" sz="2800" b="1" spc="50" dirty="0" smtClean="0">
                <a:ln w="11430"/>
                <a:solidFill>
                  <a:srgbClr val="0000FF"/>
                </a:solidFill>
                <a:effectLst>
                  <a:outerShdw blurRad="76200" dist="50800" dir="5400000" algn="tl" rotWithShape="0">
                    <a:srgbClr val="000000">
                      <a:alpha val="65000"/>
                    </a:srgbClr>
                  </a:outerShdw>
                </a:effectLst>
              </a:rPr>
              <a:t>cat in her hands. </a:t>
            </a:r>
            <a:r>
              <a:rPr lang="en-US" sz="2800" b="1" spc="50" dirty="0">
                <a:ln w="11430"/>
                <a:solidFill>
                  <a:srgbClr val="0000FF"/>
                </a:solidFill>
                <a:effectLst>
                  <a:outerShdw blurRad="76200" dist="50800" dir="5400000" algn="tl" rotWithShape="0">
                    <a:srgbClr val="000000">
                      <a:alpha val="65000"/>
                    </a:srgbClr>
                  </a:outerShdw>
                </a:effectLst>
              </a:rPr>
              <a:t>Summer, sun… The picture will create good mood, will decorate a nursery, becomes a good gift. It is issued in a wooden frame</a:t>
            </a:r>
            <a:endParaRPr lang="ru-RU" dirty="0"/>
          </a:p>
        </p:txBody>
      </p:sp>
    </p:spTree>
    <p:extLst>
      <p:ext uri="{BB962C8B-B14F-4D97-AF65-F5344CB8AC3E}">
        <p14:creationId xmlns:p14="http://schemas.microsoft.com/office/powerpoint/2010/main" val="37976068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451" r="11854"/>
          <a:stretch/>
        </p:blipFill>
        <p:spPr bwMode="auto">
          <a:xfrm>
            <a:off x="3342192" y="476672"/>
            <a:ext cx="5274234"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251520" y="337930"/>
            <a:ext cx="3384376" cy="6555641"/>
          </a:xfrm>
          <a:prstGeom prst="rect">
            <a:avLst/>
          </a:prstGeom>
        </p:spPr>
        <p:txBody>
          <a:bodyPr wrap="square">
            <a:spAutoFit/>
          </a:bodyPr>
          <a:lstStyle/>
          <a:p>
            <a:r>
              <a:rPr lang="en-US" sz="2800" b="1" spc="50" dirty="0">
                <a:ln w="11430"/>
                <a:solidFill>
                  <a:srgbClr val="0000FF"/>
                </a:solidFill>
                <a:effectLst>
                  <a:outerShdw blurRad="76200" dist="50800" dir="5400000" algn="tl" rotWithShape="0">
                    <a:srgbClr val="000000">
                      <a:alpha val="65000"/>
                    </a:srgbClr>
                  </a:outerShdw>
                </a:effectLst>
              </a:rPr>
              <a:t>The Russian girl in the </a:t>
            </a:r>
            <a:r>
              <a:rPr lang="en-US" sz="2800" b="1" spc="50" dirty="0" err="1">
                <a:ln w="11430"/>
                <a:solidFill>
                  <a:srgbClr val="0000FF"/>
                </a:solidFill>
                <a:effectLst>
                  <a:outerShdw blurRad="76200" dist="50800" dir="5400000" algn="tl" rotWithShape="0">
                    <a:srgbClr val="000000">
                      <a:alpha val="65000"/>
                    </a:srgbClr>
                  </a:outerShdw>
                </a:effectLst>
              </a:rPr>
              <a:t>Pavlovo-posadsky</a:t>
            </a:r>
            <a:r>
              <a:rPr lang="en-US" sz="2800" b="1" spc="50" dirty="0">
                <a:ln w="11430"/>
                <a:solidFill>
                  <a:srgbClr val="0000FF"/>
                </a:solidFill>
                <a:effectLst>
                  <a:outerShdw blurRad="76200" dist="50800" dir="5400000" algn="tl" rotWithShape="0">
                    <a:srgbClr val="000000">
                      <a:alpha val="65000"/>
                    </a:srgbClr>
                  </a:outerShdw>
                </a:effectLst>
              </a:rPr>
              <a:t> scarf against a ripe mountain ash. </a:t>
            </a:r>
            <a:endParaRPr lang="en-US" sz="2800" b="1" spc="50" dirty="0" smtClean="0">
              <a:ln w="11430"/>
              <a:solidFill>
                <a:srgbClr val="0000FF"/>
              </a:solidFill>
              <a:effectLst>
                <a:outerShdw blurRad="76200" dist="50800" dir="5400000" algn="tl" rotWithShape="0">
                  <a:srgbClr val="000000">
                    <a:alpha val="65000"/>
                  </a:srgbClr>
                </a:outerShdw>
              </a:effectLst>
            </a:endParaRPr>
          </a:p>
          <a:p>
            <a:r>
              <a:rPr lang="en-US" sz="2800" b="1" spc="50" dirty="0" smtClean="0">
                <a:ln w="11430"/>
                <a:solidFill>
                  <a:srgbClr val="0000FF"/>
                </a:solidFill>
                <a:effectLst>
                  <a:outerShdw blurRad="76200" dist="50800" dir="5400000" algn="tl" rotWithShape="0">
                    <a:srgbClr val="000000">
                      <a:alpha val="65000"/>
                    </a:srgbClr>
                  </a:outerShdw>
                </a:effectLst>
              </a:rPr>
              <a:t>The </a:t>
            </a:r>
            <a:r>
              <a:rPr lang="en-US" sz="2800" b="1" spc="50" dirty="0">
                <a:ln w="11430"/>
                <a:solidFill>
                  <a:srgbClr val="0000FF"/>
                </a:solidFill>
                <a:effectLst>
                  <a:outerShdw blurRad="76200" dist="50800" dir="5400000" algn="tl" rotWithShape="0">
                    <a:srgbClr val="000000">
                      <a:alpha val="65000"/>
                    </a:srgbClr>
                  </a:outerShdw>
                </a:effectLst>
              </a:rPr>
              <a:t>picture in the Russian style, is issued in a wooden frame with beautiful texture. Can become a fine </a:t>
            </a:r>
            <a:endParaRPr lang="en-US" sz="2800" b="1" spc="50" dirty="0" smtClean="0">
              <a:ln w="11430"/>
              <a:solidFill>
                <a:srgbClr val="0000FF"/>
              </a:solidFill>
              <a:effectLst>
                <a:outerShdw blurRad="76200" dist="50800" dir="5400000" algn="tl" rotWithShape="0">
                  <a:srgbClr val="000000">
                    <a:alpha val="65000"/>
                  </a:srgbClr>
                </a:outerShdw>
              </a:effectLst>
            </a:endParaRPr>
          </a:p>
          <a:p>
            <a:r>
              <a:rPr lang="en-US" sz="2800" b="1" spc="50" dirty="0" smtClean="0">
                <a:ln w="11430"/>
                <a:solidFill>
                  <a:srgbClr val="0000FF"/>
                </a:solidFill>
                <a:effectLst>
                  <a:outerShdw blurRad="76200" dist="50800" dir="5400000" algn="tl" rotWithShape="0">
                    <a:srgbClr val="000000">
                      <a:alpha val="65000"/>
                    </a:srgbClr>
                  </a:outerShdw>
                </a:effectLst>
              </a:rPr>
              <a:t>gift</a:t>
            </a:r>
            <a:r>
              <a:rPr lang="en-US" sz="2800" b="1" spc="50" dirty="0">
                <a:ln w="11430"/>
                <a:solidFill>
                  <a:srgbClr val="0000FF"/>
                </a:solidFill>
                <a:effectLst>
                  <a:outerShdw blurRad="76200" dist="50800" dir="5400000" algn="tl" rotWithShape="0">
                    <a:srgbClr val="000000">
                      <a:alpha val="65000"/>
                    </a:srgbClr>
                  </a:outerShdw>
                </a:effectLst>
              </a:rPr>
              <a:t>, will decorate an interior in </a:t>
            </a:r>
            <a:endParaRPr lang="en-US" sz="2800" b="1" spc="50" dirty="0" smtClean="0">
              <a:ln w="11430"/>
              <a:solidFill>
                <a:srgbClr val="0000FF"/>
              </a:solidFill>
              <a:effectLst>
                <a:outerShdw blurRad="76200" dist="50800" dir="5400000" algn="tl" rotWithShape="0">
                  <a:srgbClr val="000000">
                    <a:alpha val="65000"/>
                  </a:srgbClr>
                </a:outerShdw>
              </a:effectLst>
            </a:endParaRPr>
          </a:p>
          <a:p>
            <a:r>
              <a:rPr lang="en-US" sz="2800" b="1" spc="50" dirty="0" smtClean="0">
                <a:ln w="11430"/>
                <a:solidFill>
                  <a:srgbClr val="0000FF"/>
                </a:solidFill>
                <a:effectLst>
                  <a:outerShdw blurRad="76200" dist="50800" dir="5400000" algn="tl" rotWithShape="0">
                    <a:srgbClr val="000000">
                      <a:alpha val="65000"/>
                    </a:srgbClr>
                  </a:outerShdw>
                </a:effectLst>
              </a:rPr>
              <a:t>rural </a:t>
            </a:r>
            <a:r>
              <a:rPr lang="en-US" sz="2800" b="1" spc="50" dirty="0">
                <a:ln w="11430"/>
                <a:solidFill>
                  <a:srgbClr val="0000FF"/>
                </a:solidFill>
                <a:effectLst>
                  <a:outerShdw blurRad="76200" dist="50800" dir="5400000" algn="tl" rotWithShape="0">
                    <a:srgbClr val="000000">
                      <a:alpha val="65000"/>
                    </a:srgbClr>
                  </a:outerShdw>
                </a:effectLst>
              </a:rPr>
              <a:t>style.</a:t>
            </a:r>
          </a:p>
        </p:txBody>
      </p:sp>
    </p:spTree>
    <p:extLst>
      <p:ext uri="{BB962C8B-B14F-4D97-AF65-F5344CB8AC3E}">
        <p14:creationId xmlns:p14="http://schemas.microsoft.com/office/powerpoint/2010/main" val="50473393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3664" y="-64264"/>
            <a:ext cx="4320480" cy="6555641"/>
          </a:xfrm>
          <a:prstGeom prst="rect">
            <a:avLst/>
          </a:prstGeom>
        </p:spPr>
        <p:txBody>
          <a:bodyPr wrap="square">
            <a:spAutoFit/>
          </a:bodyPr>
          <a:lstStyle/>
          <a:p>
            <a:r>
              <a:rPr lang="en-US" sz="2800" b="1" spc="50" dirty="0">
                <a:ln w="11430"/>
                <a:solidFill>
                  <a:srgbClr val="0000FF"/>
                </a:solidFill>
                <a:effectLst>
                  <a:outerShdw blurRad="76200" dist="50800" dir="5400000" algn="tl" rotWithShape="0">
                    <a:srgbClr val="000000">
                      <a:alpha val="65000"/>
                    </a:srgbClr>
                  </a:outerShdw>
                </a:effectLst>
              </a:rPr>
              <a:t>The picture "Violinist" is executed according to the old photo, perhaps the beginnings of the 20th eyelid. </a:t>
            </a:r>
            <a:r>
              <a:rPr lang="en-US" sz="2800" b="1" spc="50" dirty="0" smtClean="0">
                <a:ln w="11430"/>
                <a:solidFill>
                  <a:srgbClr val="0000FF"/>
                </a:solidFill>
                <a:effectLst>
                  <a:outerShdw blurRad="76200" dist="50800" dir="5400000" algn="tl" rotWithShape="0">
                    <a:srgbClr val="000000">
                      <a:alpha val="65000"/>
                    </a:srgbClr>
                  </a:outerShdw>
                </a:effectLst>
              </a:rPr>
              <a:t>A girl</a:t>
            </a:r>
            <a:r>
              <a:rPr lang="en-US" sz="2800" b="1" spc="50" dirty="0">
                <a:ln w="11430"/>
                <a:solidFill>
                  <a:srgbClr val="0000FF"/>
                </a:solidFill>
                <a:effectLst>
                  <a:outerShdw blurRad="76200" dist="50800" dir="5400000" algn="tl" rotWithShape="0">
                    <a:srgbClr val="000000">
                      <a:alpha val="65000"/>
                    </a:srgbClr>
                  </a:outerShdw>
                </a:effectLst>
              </a:rPr>
              <a:t>, looks somewhere afar, dreaming of something special or being under impression of music… Spiritual features, clean, deep eyes… The picture can become a good gift, will decorate any interior. It is issued in a beautiful baguette.</a:t>
            </a: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6132" y="260648"/>
            <a:ext cx="4621055"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6355298"/>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7832" y="299095"/>
            <a:ext cx="4352925" cy="619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179512" y="188640"/>
            <a:ext cx="4328320" cy="6370975"/>
          </a:xfrm>
          <a:prstGeom prst="rect">
            <a:avLst/>
          </a:prstGeom>
        </p:spPr>
        <p:txBody>
          <a:bodyPr wrap="square">
            <a:spAutoFit/>
          </a:bodyPr>
          <a:lstStyle/>
          <a:p>
            <a:r>
              <a:rPr lang="en-US" sz="2400" b="1" spc="50" dirty="0">
                <a:ln w="11430"/>
                <a:solidFill>
                  <a:srgbClr val="0000FF"/>
                </a:solidFill>
                <a:effectLst>
                  <a:outerShdw blurRad="76200" dist="50800" dir="5400000" algn="tl" rotWithShape="0">
                    <a:srgbClr val="000000">
                      <a:alpha val="65000"/>
                    </a:srgbClr>
                  </a:outerShdw>
                </a:effectLst>
              </a:rPr>
              <a:t>The picture is painted </a:t>
            </a:r>
            <a:endParaRPr lang="en-US" sz="2400" b="1" spc="50" dirty="0" smtClean="0">
              <a:ln w="11430"/>
              <a:solidFill>
                <a:srgbClr val="0000FF"/>
              </a:solidFill>
              <a:effectLst>
                <a:outerShdw blurRad="76200" dist="50800" dir="5400000" algn="tl" rotWithShape="0">
                  <a:srgbClr val="000000">
                    <a:alpha val="65000"/>
                  </a:srgbClr>
                </a:outerShdw>
              </a:effectLst>
            </a:endParaRPr>
          </a:p>
          <a:p>
            <a:r>
              <a:rPr lang="en-US" sz="2400" b="1" spc="50" dirty="0" smtClean="0">
                <a:ln w="11430"/>
                <a:solidFill>
                  <a:srgbClr val="0000FF"/>
                </a:solidFill>
                <a:effectLst>
                  <a:outerShdw blurRad="76200" dist="50800" dir="5400000" algn="tl" rotWithShape="0">
                    <a:srgbClr val="000000">
                      <a:alpha val="65000"/>
                    </a:srgbClr>
                  </a:outerShdw>
                </a:effectLst>
              </a:rPr>
              <a:t>from </a:t>
            </a:r>
            <a:r>
              <a:rPr lang="en-US" sz="2400" b="1" spc="50" dirty="0">
                <a:ln w="11430"/>
                <a:solidFill>
                  <a:srgbClr val="0000FF"/>
                </a:solidFill>
                <a:effectLst>
                  <a:outerShdw blurRad="76200" dist="50800" dir="5400000" algn="tl" rotWithShape="0">
                    <a:srgbClr val="000000">
                      <a:alpha val="65000"/>
                    </a:srgbClr>
                  </a:outerShdw>
                </a:effectLst>
              </a:rPr>
              <a:t>the ancient photo, perhaps the beginnings of the last century. The pretty girl holds in hand a small basket with ripe cherries. Presses </a:t>
            </a:r>
            <a:r>
              <a:rPr lang="en-US" sz="2400" b="1" spc="50" dirty="0" smtClean="0">
                <a:ln w="11430"/>
                <a:solidFill>
                  <a:srgbClr val="0000FF"/>
                </a:solidFill>
                <a:effectLst>
                  <a:outerShdw blurRad="76200" dist="50800" dir="5400000" algn="tl" rotWithShape="0">
                    <a:srgbClr val="000000">
                      <a:alpha val="65000"/>
                    </a:srgbClr>
                  </a:outerShdw>
                </a:effectLst>
              </a:rPr>
              <a:t>her cheek with the other hand. </a:t>
            </a:r>
            <a:r>
              <a:rPr lang="en-US" sz="2400" b="1" spc="50" dirty="0">
                <a:ln w="11430"/>
                <a:solidFill>
                  <a:srgbClr val="0000FF"/>
                </a:solidFill>
                <a:effectLst>
                  <a:outerShdw blurRad="76200" dist="50800" dir="5400000" algn="tl" rotWithShape="0">
                    <a:srgbClr val="000000">
                      <a:alpha val="65000"/>
                    </a:srgbClr>
                  </a:outerShdw>
                </a:effectLst>
              </a:rPr>
              <a:t>Curly hair, a lacy dress, reserved, brown color of a picture, a beautiful modelled baguette in tone. Can become a sincere gift to fans of pictures in retro style, will decorate any interior. It is perfectly combined with a picture "Violinist".</a:t>
            </a:r>
          </a:p>
        </p:txBody>
      </p:sp>
    </p:spTree>
    <p:extLst>
      <p:ext uri="{BB962C8B-B14F-4D97-AF65-F5344CB8AC3E}">
        <p14:creationId xmlns:p14="http://schemas.microsoft.com/office/powerpoint/2010/main" val="160371643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4965"/>
          <a:stretch/>
        </p:blipFill>
        <p:spPr bwMode="auto">
          <a:xfrm>
            <a:off x="244188" y="186510"/>
            <a:ext cx="8648292" cy="65422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258198" y="185719"/>
            <a:ext cx="3665730" cy="6555641"/>
          </a:xfrm>
          <a:prstGeom prst="rect">
            <a:avLst/>
          </a:prstGeom>
        </p:spPr>
        <p:txBody>
          <a:bodyPr wrap="square">
            <a:spAutoFit/>
          </a:bodyPr>
          <a:lstStyle/>
          <a:p>
            <a:r>
              <a:rPr lang="en-US" sz="2800" b="1" spc="50" dirty="0">
                <a:ln w="11430"/>
                <a:solidFill>
                  <a:srgbClr val="FFFF00"/>
                </a:solidFill>
                <a:effectLst>
                  <a:outerShdw blurRad="76200" dist="50800" dir="5400000" algn="tl" rotWithShape="0">
                    <a:srgbClr val="000000">
                      <a:alpha val="65000"/>
                    </a:srgbClr>
                  </a:outerShdw>
                </a:effectLst>
              </a:rPr>
              <a:t>Custom-made portrait. The girl in a long blue </a:t>
            </a:r>
            <a:endParaRPr lang="en-US" sz="2800" b="1" spc="50" dirty="0" smtClean="0">
              <a:ln w="11430"/>
              <a:solidFill>
                <a:srgbClr val="FFFF00"/>
              </a:solidFill>
              <a:effectLst>
                <a:outerShdw blurRad="76200" dist="50800" dir="5400000" algn="tl" rotWithShape="0">
                  <a:srgbClr val="000000">
                    <a:alpha val="65000"/>
                  </a:srgbClr>
                </a:outerShdw>
              </a:effectLst>
            </a:endParaRPr>
          </a:p>
          <a:p>
            <a:r>
              <a:rPr lang="en-US" sz="2800" b="1" spc="50" dirty="0" smtClean="0">
                <a:ln w="11430"/>
                <a:solidFill>
                  <a:srgbClr val="FFFF00"/>
                </a:solidFill>
                <a:effectLst>
                  <a:outerShdw blurRad="76200" dist="50800" dir="5400000" algn="tl" rotWithShape="0">
                    <a:srgbClr val="000000">
                      <a:alpha val="65000"/>
                    </a:srgbClr>
                  </a:outerShdw>
                </a:effectLst>
              </a:rPr>
              <a:t>dress is </a:t>
            </a:r>
          </a:p>
          <a:p>
            <a:r>
              <a:rPr lang="en-US" sz="2800" b="1" spc="50" dirty="0" smtClean="0">
                <a:ln w="11430"/>
                <a:solidFill>
                  <a:srgbClr val="FFFF00"/>
                </a:solidFill>
                <a:effectLst>
                  <a:outerShdw blurRad="76200" dist="50800" dir="5400000" algn="tl" rotWithShape="0">
                    <a:srgbClr val="000000">
                      <a:alpha val="65000"/>
                    </a:srgbClr>
                  </a:outerShdw>
                </a:effectLst>
              </a:rPr>
              <a:t>happily </a:t>
            </a:r>
          </a:p>
          <a:p>
            <a:r>
              <a:rPr lang="en-US" sz="2800" b="1" spc="50" dirty="0">
                <a:ln w="11430"/>
                <a:solidFill>
                  <a:srgbClr val="FFFF00"/>
                </a:solidFill>
                <a:effectLst>
                  <a:outerShdw blurRad="76200" dist="50800" dir="5400000" algn="tl" rotWithShape="0">
                    <a:srgbClr val="000000">
                      <a:alpha val="65000"/>
                    </a:srgbClr>
                  </a:outerShdw>
                </a:effectLst>
              </a:rPr>
              <a:t>s</a:t>
            </a:r>
            <a:r>
              <a:rPr lang="en-US" sz="2800" b="1" spc="50" dirty="0" smtClean="0">
                <a:ln w="11430"/>
                <a:solidFill>
                  <a:srgbClr val="FFFF00"/>
                </a:solidFill>
                <a:effectLst>
                  <a:outerShdw blurRad="76200" dist="50800" dir="5400000" algn="tl" rotWithShape="0">
                    <a:srgbClr val="000000">
                      <a:alpha val="65000"/>
                    </a:srgbClr>
                  </a:outerShdw>
                </a:effectLst>
              </a:rPr>
              <a:t>itting  </a:t>
            </a:r>
          </a:p>
          <a:p>
            <a:r>
              <a:rPr lang="en-US" sz="2800" b="1" spc="50" dirty="0" smtClean="0">
                <a:ln w="11430"/>
                <a:solidFill>
                  <a:srgbClr val="FFFF00"/>
                </a:solidFill>
                <a:effectLst>
                  <a:outerShdw blurRad="76200" dist="50800" dir="5400000" algn="tl" rotWithShape="0">
                    <a:srgbClr val="000000">
                      <a:alpha val="65000"/>
                    </a:srgbClr>
                  </a:outerShdw>
                </a:effectLst>
              </a:rPr>
              <a:t>on </a:t>
            </a:r>
            <a:r>
              <a:rPr lang="en-US" sz="2800" b="1" spc="50" dirty="0">
                <a:ln w="11430"/>
                <a:solidFill>
                  <a:srgbClr val="FFFF00"/>
                </a:solidFill>
                <a:effectLst>
                  <a:outerShdw blurRad="76200" dist="50800" dir="5400000" algn="tl" rotWithShape="0">
                    <a:srgbClr val="000000">
                      <a:alpha val="65000"/>
                    </a:srgbClr>
                  </a:outerShdw>
                </a:effectLst>
              </a:rPr>
              <a:t>the </a:t>
            </a:r>
            <a:endParaRPr lang="en-US" sz="2800" b="1" spc="50" dirty="0" smtClean="0">
              <a:ln w="11430"/>
              <a:solidFill>
                <a:srgbClr val="FFFF00"/>
              </a:solidFill>
              <a:effectLst>
                <a:outerShdw blurRad="76200" dist="50800" dir="5400000" algn="tl" rotWithShape="0">
                  <a:srgbClr val="000000">
                    <a:alpha val="65000"/>
                  </a:srgbClr>
                </a:outerShdw>
              </a:effectLst>
            </a:endParaRPr>
          </a:p>
          <a:p>
            <a:r>
              <a:rPr lang="en-US" sz="2800" b="1" spc="50" dirty="0">
                <a:ln w="11430"/>
                <a:solidFill>
                  <a:srgbClr val="FFFF00"/>
                </a:solidFill>
                <a:effectLst>
                  <a:outerShdw blurRad="76200" dist="50800" dir="5400000" algn="tl" rotWithShape="0">
                    <a:srgbClr val="000000">
                      <a:alpha val="65000"/>
                    </a:srgbClr>
                  </a:outerShdw>
                </a:effectLst>
              </a:rPr>
              <a:t>m</a:t>
            </a:r>
            <a:r>
              <a:rPr lang="en-US" sz="2800" b="1" spc="50" dirty="0" smtClean="0">
                <a:ln w="11430"/>
                <a:solidFill>
                  <a:srgbClr val="FFFF00"/>
                </a:solidFill>
                <a:effectLst>
                  <a:outerShdw blurRad="76200" dist="50800" dir="5400000" algn="tl" rotWithShape="0">
                    <a:srgbClr val="000000">
                      <a:alpha val="65000"/>
                    </a:srgbClr>
                  </a:outerShdw>
                </a:effectLst>
              </a:rPr>
              <a:t>agnificent</a:t>
            </a:r>
          </a:p>
          <a:p>
            <a:r>
              <a:rPr lang="en-US" sz="2800" b="1" spc="50" dirty="0" smtClean="0">
                <a:ln w="11430"/>
                <a:solidFill>
                  <a:srgbClr val="FFFF00"/>
                </a:solidFill>
                <a:effectLst>
                  <a:outerShdw blurRad="76200" dist="50800" dir="5400000" algn="tl" rotWithShape="0">
                    <a:srgbClr val="000000">
                      <a:alpha val="65000"/>
                    </a:srgbClr>
                  </a:outerShdw>
                </a:effectLst>
              </a:rPr>
              <a:t>white </a:t>
            </a:r>
            <a:r>
              <a:rPr lang="en-US" sz="2800" b="1" spc="50" dirty="0">
                <a:ln w="11430"/>
                <a:solidFill>
                  <a:srgbClr val="FFFF00"/>
                </a:solidFill>
                <a:effectLst>
                  <a:outerShdw blurRad="76200" dist="50800" dir="5400000" algn="tl" rotWithShape="0">
                    <a:srgbClr val="000000">
                      <a:alpha val="65000"/>
                    </a:srgbClr>
                  </a:outerShdw>
                </a:effectLst>
              </a:rPr>
              <a:t>horse skipping </a:t>
            </a:r>
            <a:endParaRPr lang="en-US" sz="2800" b="1" spc="50" dirty="0" smtClean="0">
              <a:ln w="11430"/>
              <a:solidFill>
                <a:srgbClr val="FFFF00"/>
              </a:solidFill>
              <a:effectLst>
                <a:outerShdw blurRad="76200" dist="50800" dir="5400000" algn="tl" rotWithShape="0">
                  <a:srgbClr val="000000">
                    <a:alpha val="65000"/>
                  </a:srgbClr>
                </a:outerShdw>
              </a:effectLst>
            </a:endParaRPr>
          </a:p>
          <a:p>
            <a:r>
              <a:rPr lang="en-US" sz="2800" b="1" spc="50" dirty="0" smtClean="0">
                <a:ln w="11430"/>
                <a:solidFill>
                  <a:srgbClr val="FFFF00"/>
                </a:solidFill>
                <a:effectLst>
                  <a:outerShdw blurRad="76200" dist="50800" dir="5400000" algn="tl" rotWithShape="0">
                    <a:srgbClr val="000000">
                      <a:alpha val="65000"/>
                    </a:srgbClr>
                  </a:outerShdw>
                </a:effectLst>
              </a:rPr>
              <a:t>on </a:t>
            </a:r>
            <a:r>
              <a:rPr lang="en-US" sz="2800" b="1" spc="50" dirty="0">
                <a:ln w="11430"/>
                <a:solidFill>
                  <a:srgbClr val="FFFF00"/>
                </a:solidFill>
                <a:effectLst>
                  <a:outerShdw blurRad="76200" dist="50800" dir="5400000" algn="tl" rotWithShape="0">
                    <a:srgbClr val="000000">
                      <a:alpha val="65000"/>
                    </a:srgbClr>
                  </a:outerShdw>
                </a:effectLst>
              </a:rPr>
              <a:t>waves. </a:t>
            </a:r>
            <a:r>
              <a:rPr lang="en-US" sz="2800" b="1" spc="50" dirty="0" smtClean="0">
                <a:ln w="11430"/>
                <a:solidFill>
                  <a:srgbClr val="FFFF00"/>
                </a:solidFill>
                <a:effectLst>
                  <a:outerShdw blurRad="76200" dist="50800" dir="5400000" algn="tl" rotWithShape="0">
                    <a:srgbClr val="000000">
                      <a:alpha val="65000"/>
                    </a:srgbClr>
                  </a:outerShdw>
                </a:effectLst>
              </a:rPr>
              <a:t>Clouds</a:t>
            </a:r>
            <a:r>
              <a:rPr lang="en-US" sz="2800" b="1" spc="50" dirty="0">
                <a:ln w="11430"/>
                <a:solidFill>
                  <a:srgbClr val="FFFF00"/>
                </a:solidFill>
                <a:effectLst>
                  <a:outerShdw blurRad="76200" dist="50800" dir="5400000" algn="tl" rotWithShape="0">
                    <a:srgbClr val="000000">
                      <a:alpha val="65000"/>
                    </a:srgbClr>
                  </a:outerShdw>
                </a:effectLst>
              </a:rPr>
              <a:t>, seagulls and waves emphasize romantic nature of the heroine.</a:t>
            </a:r>
          </a:p>
        </p:txBody>
      </p:sp>
    </p:spTree>
    <p:extLst>
      <p:ext uri="{BB962C8B-B14F-4D97-AF65-F5344CB8AC3E}">
        <p14:creationId xmlns:p14="http://schemas.microsoft.com/office/powerpoint/2010/main" val="113606128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57427" y="4005064"/>
            <a:ext cx="8856984" cy="2677656"/>
          </a:xfrm>
          <a:prstGeom prst="rect">
            <a:avLst/>
          </a:prstGeom>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2400" b="1" dirty="0">
                <a:ln w="50800"/>
                <a:solidFill>
                  <a:schemeClr val="bg1"/>
                </a:solidFill>
              </a:rPr>
              <a:t>Olga </a:t>
            </a:r>
            <a:r>
              <a:rPr lang="en-US" sz="2400" b="1" dirty="0" err="1" smtClean="0">
                <a:ln w="50800"/>
                <a:solidFill>
                  <a:schemeClr val="bg1"/>
                </a:solidFill>
              </a:rPr>
              <a:t>Simonova</a:t>
            </a:r>
            <a:r>
              <a:rPr lang="en-US" sz="2400" b="1" dirty="0" smtClean="0">
                <a:ln w="50800"/>
                <a:solidFill>
                  <a:schemeClr val="bg1"/>
                </a:solidFill>
              </a:rPr>
              <a:t>, </a:t>
            </a:r>
          </a:p>
          <a:p>
            <a:pPr algn="ctr"/>
            <a:r>
              <a:rPr lang="en-US" sz="2400" b="1" dirty="0" smtClean="0">
                <a:ln w="50800"/>
                <a:solidFill>
                  <a:schemeClr val="bg1"/>
                </a:solidFill>
              </a:rPr>
              <a:t>the author of the paintings,  </a:t>
            </a:r>
            <a:r>
              <a:rPr lang="en-US" sz="2400" b="1" dirty="0">
                <a:ln w="50800"/>
                <a:solidFill>
                  <a:schemeClr val="bg1"/>
                </a:solidFill>
              </a:rPr>
              <a:t>was born in 1967. </a:t>
            </a:r>
            <a:endParaRPr lang="ru-RU" sz="2400" b="1" dirty="0" smtClean="0">
              <a:ln w="50800"/>
              <a:solidFill>
                <a:schemeClr val="bg1"/>
              </a:solidFill>
            </a:endParaRPr>
          </a:p>
          <a:p>
            <a:pPr algn="ctr"/>
            <a:r>
              <a:rPr lang="en-US" sz="2400" b="1" dirty="0" smtClean="0">
                <a:ln w="50800"/>
                <a:solidFill>
                  <a:schemeClr val="bg1"/>
                </a:solidFill>
              </a:rPr>
              <a:t>She </a:t>
            </a:r>
            <a:r>
              <a:rPr lang="en-US" sz="2400" b="1" dirty="0">
                <a:ln w="50800"/>
                <a:solidFill>
                  <a:schemeClr val="bg1"/>
                </a:solidFill>
              </a:rPr>
              <a:t>has participated in exhibitions since 1988. </a:t>
            </a:r>
            <a:endParaRPr lang="ru-RU" sz="2400" b="1" dirty="0" smtClean="0">
              <a:ln w="50800"/>
              <a:solidFill>
                <a:schemeClr val="bg1"/>
              </a:solidFill>
            </a:endParaRPr>
          </a:p>
          <a:p>
            <a:pPr algn="ctr"/>
            <a:r>
              <a:rPr lang="en-US" sz="2400" b="1" dirty="0" smtClean="0">
                <a:ln w="50800"/>
                <a:solidFill>
                  <a:schemeClr val="bg1"/>
                </a:solidFill>
              </a:rPr>
              <a:t>Her </a:t>
            </a:r>
            <a:r>
              <a:rPr lang="en-US" sz="2400" b="1" dirty="0">
                <a:ln w="50800"/>
                <a:solidFill>
                  <a:schemeClr val="bg1"/>
                </a:solidFill>
              </a:rPr>
              <a:t>paintings are in private collections in the USA, Japan, Sweden, Turkey, </a:t>
            </a:r>
            <a:r>
              <a:rPr lang="en-US" sz="2400" b="1" dirty="0" smtClean="0">
                <a:ln w="50800"/>
                <a:solidFill>
                  <a:schemeClr val="bg1"/>
                </a:solidFill>
              </a:rPr>
              <a:t>Poland. </a:t>
            </a:r>
          </a:p>
          <a:p>
            <a:pPr algn="ctr"/>
            <a:r>
              <a:rPr lang="en-US" sz="2400" b="1" dirty="0" smtClean="0">
                <a:ln w="50800"/>
                <a:solidFill>
                  <a:schemeClr val="bg1"/>
                </a:solidFill>
              </a:rPr>
              <a:t>Favorite genres - </a:t>
            </a:r>
            <a:r>
              <a:rPr lang="en-US" sz="2400" b="1" dirty="0">
                <a:ln w="50800"/>
                <a:solidFill>
                  <a:schemeClr val="bg1"/>
                </a:solidFill>
              </a:rPr>
              <a:t>Portrait </a:t>
            </a:r>
            <a:r>
              <a:rPr lang="en-US" sz="2400" b="1" dirty="0" smtClean="0">
                <a:ln w="50800"/>
                <a:solidFill>
                  <a:schemeClr val="bg1"/>
                </a:solidFill>
              </a:rPr>
              <a:t>, Still </a:t>
            </a:r>
            <a:r>
              <a:rPr lang="en-US" sz="2400" b="1" dirty="0">
                <a:ln w="50800"/>
                <a:solidFill>
                  <a:schemeClr val="bg1"/>
                </a:solidFill>
              </a:rPr>
              <a:t>life.</a:t>
            </a:r>
          </a:p>
          <a:p>
            <a:pPr algn="ctr"/>
            <a:r>
              <a:rPr lang="en-US" sz="2400" b="1" dirty="0">
                <a:ln w="50800"/>
                <a:solidFill>
                  <a:schemeClr val="bg1"/>
                </a:solidFill>
              </a:rPr>
              <a:t>Country: Russia </a:t>
            </a:r>
            <a:r>
              <a:rPr lang="ru-RU" sz="2400" b="1" dirty="0" smtClean="0">
                <a:ln w="50800"/>
                <a:solidFill>
                  <a:schemeClr val="bg1"/>
                </a:solidFill>
              </a:rPr>
              <a:t>    </a:t>
            </a:r>
            <a:r>
              <a:rPr lang="en-US" sz="2400" b="1" dirty="0" smtClean="0">
                <a:ln w="50800"/>
                <a:solidFill>
                  <a:schemeClr val="bg1"/>
                </a:solidFill>
              </a:rPr>
              <a:t>City</a:t>
            </a:r>
            <a:r>
              <a:rPr lang="en-US" sz="2400" b="1" dirty="0">
                <a:ln w="50800"/>
                <a:solidFill>
                  <a:schemeClr val="bg1"/>
                </a:solidFill>
              </a:rPr>
              <a:t>: Sochi</a:t>
            </a:r>
            <a:endParaRPr lang="ru-RU" sz="1600" b="1" dirty="0">
              <a:ln w="50800"/>
              <a:solidFill>
                <a:schemeClr val="bg1"/>
              </a:solidFill>
            </a:endParaRPr>
          </a:p>
        </p:txBody>
      </p:sp>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1" y="243011"/>
            <a:ext cx="5616624" cy="3725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3585321"/>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83568" y="3105835"/>
            <a:ext cx="7992888" cy="646331"/>
          </a:xfrm>
          <a:prstGeom prst="rect">
            <a:avLst/>
          </a:prstGeom>
        </p:spPr>
        <p:txBody>
          <a:bodyPr wrap="square">
            <a:spAutoFit/>
          </a:bodyPr>
          <a:lstStyle/>
          <a:p>
            <a:r>
              <a:rPr lang="en-US" dirty="0">
                <a:hlinkClick r:id="rId2"/>
              </a:rPr>
              <a:t>http://</a:t>
            </a:r>
            <a:r>
              <a:rPr lang="en-US" dirty="0" smtClean="0">
                <a:hlinkClick r:id="rId2"/>
              </a:rPr>
              <a:t>artnow.ru/en/gallery/3/31182/picture/0/717155.html</a:t>
            </a:r>
            <a:endParaRPr lang="en-US" dirty="0" smtClean="0"/>
          </a:p>
          <a:p>
            <a:endParaRPr lang="ru-RU" dirty="0"/>
          </a:p>
        </p:txBody>
      </p:sp>
      <p:sp>
        <p:nvSpPr>
          <p:cNvPr id="5" name="Прямоугольник 4"/>
          <p:cNvSpPr/>
          <p:nvPr/>
        </p:nvSpPr>
        <p:spPr>
          <a:xfrm>
            <a:off x="679721" y="2090172"/>
            <a:ext cx="4572000" cy="369332"/>
          </a:xfrm>
          <a:prstGeom prst="rect">
            <a:avLst/>
          </a:prstGeom>
        </p:spPr>
        <p:txBody>
          <a:bodyPr>
            <a:spAutoFit/>
          </a:bodyPr>
          <a:lstStyle/>
          <a:p>
            <a:r>
              <a:rPr lang="en-US" dirty="0" smtClean="0"/>
              <a:t>Source</a:t>
            </a:r>
            <a:endParaRPr lang="ru-RU" dirty="0"/>
          </a:p>
        </p:txBody>
      </p:sp>
    </p:spTree>
    <p:extLst>
      <p:ext uri="{BB962C8B-B14F-4D97-AF65-F5344CB8AC3E}">
        <p14:creationId xmlns:p14="http://schemas.microsoft.com/office/powerpoint/2010/main" val="45509866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19" y="188640"/>
            <a:ext cx="3873199" cy="655564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dirty="0">
                <a:ln w="11430"/>
                <a:solidFill>
                  <a:srgbClr val="0000FF"/>
                </a:solidFill>
                <a:effectLst>
                  <a:outerShdw blurRad="76200" dist="50800" dir="5400000" algn="tl" rotWithShape="0">
                    <a:srgbClr val="000000">
                      <a:alpha val="65000"/>
                    </a:srgbClr>
                  </a:outerShdw>
                </a:effectLst>
              </a:rPr>
              <a:t>Picture in retro style. It is executed according to the old photo, perhaps the beginnings of the 20th eyelid. The girl holds tea roses in hand. Beautiful gold hair, pure thoughtful look. The picture is issued in a beautiful baguette. Can become a good gift, will decorate any interior.</a:t>
            </a:r>
            <a:endParaRPr lang="ru-RU" sz="2800" b="1" spc="50" dirty="0">
              <a:ln w="11430"/>
              <a:solidFill>
                <a:srgbClr val="0000FF"/>
              </a:solidFill>
              <a:effectLst>
                <a:outerShdw blurRad="76200" dist="50800" dir="5400000" algn="tl" rotWithShape="0">
                  <a:srgbClr val="000000">
                    <a:alpha val="65000"/>
                  </a:srgbClr>
                </a:outerShdw>
              </a:effectLst>
            </a:endParaRP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32656"/>
            <a:ext cx="4523283" cy="6189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4812505"/>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188640"/>
            <a:ext cx="4759449" cy="6485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251520" y="188640"/>
            <a:ext cx="3960440" cy="6494085"/>
          </a:xfrm>
          <a:prstGeom prst="rect">
            <a:avLst/>
          </a:prstGeom>
        </p:spPr>
        <p:txBody>
          <a:bodyPr wrap="square">
            <a:spAutoFit/>
          </a:bodyPr>
          <a:lstStyle/>
          <a:p>
            <a:r>
              <a:rPr lang="en-US" sz="3200" b="1" spc="50" dirty="0">
                <a:ln w="11430"/>
                <a:solidFill>
                  <a:srgbClr val="0000FF"/>
                </a:solidFill>
                <a:effectLst>
                  <a:outerShdw blurRad="76200" dist="50800" dir="5400000" algn="tl" rotWithShape="0">
                    <a:srgbClr val="000000">
                      <a:alpha val="65000"/>
                    </a:srgbClr>
                  </a:outerShdw>
                </a:effectLst>
              </a:rPr>
              <a:t>The lovely girl on a dovecot. Holds in hand thoroughbred white to a pigeon. Warm, solar, kind picture. Will become a good gift, will decorate the nursery, will teach good and love of your children. It is issued in a wooden frame.</a:t>
            </a:r>
          </a:p>
        </p:txBody>
      </p:sp>
    </p:spTree>
    <p:extLst>
      <p:ext uri="{BB962C8B-B14F-4D97-AF65-F5344CB8AC3E}">
        <p14:creationId xmlns:p14="http://schemas.microsoft.com/office/powerpoint/2010/main" val="266439588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33375"/>
            <a:ext cx="5143500" cy="619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Прямоугольник 7"/>
          <p:cNvSpPr/>
          <p:nvPr/>
        </p:nvSpPr>
        <p:spPr>
          <a:xfrm>
            <a:off x="683568" y="1305342"/>
            <a:ext cx="1944216" cy="3970318"/>
          </a:xfrm>
          <a:prstGeom prst="rect">
            <a:avLst/>
          </a:prstGeom>
        </p:spPr>
        <p:txBody>
          <a:bodyPr wrap="square">
            <a:spAutoFit/>
          </a:bodyPr>
          <a:lstStyle/>
          <a:p>
            <a:r>
              <a:rPr lang="en-US" sz="2800" b="1" spc="50" dirty="0">
                <a:ln w="11430"/>
                <a:solidFill>
                  <a:srgbClr val="0000FF"/>
                </a:solidFill>
                <a:effectLst>
                  <a:outerShdw blurRad="76200" dist="50800" dir="5400000" algn="tl" rotWithShape="0">
                    <a:srgbClr val="000000">
                      <a:alpha val="65000"/>
                    </a:srgbClr>
                  </a:outerShdw>
                </a:effectLst>
              </a:rPr>
              <a:t>The still life with white </a:t>
            </a:r>
            <a:r>
              <a:rPr lang="en-US" sz="2800" b="1" spc="50" dirty="0" err="1" smtClean="0">
                <a:ln w="11430"/>
                <a:solidFill>
                  <a:srgbClr val="0000FF"/>
                </a:solidFill>
                <a:effectLst>
                  <a:outerShdw blurRad="76200" dist="50800" dir="5400000" algn="tl" rotWithShape="0">
                    <a:srgbClr val="000000">
                      <a:alpha val="65000"/>
                    </a:srgbClr>
                  </a:outerShdw>
                </a:effectLst>
              </a:rPr>
              <a:t>cosmics</a:t>
            </a:r>
            <a:r>
              <a:rPr lang="en-US" sz="2800" b="1" spc="50" dirty="0" smtClean="0">
                <a:ln w="11430"/>
                <a:solidFill>
                  <a:srgbClr val="0000FF"/>
                </a:solidFill>
                <a:effectLst>
                  <a:outerShdw blurRad="76200" dist="50800" dir="5400000" algn="tl" rotWithShape="0">
                    <a:srgbClr val="000000">
                      <a:alpha val="65000"/>
                    </a:srgbClr>
                  </a:outerShdw>
                </a:effectLst>
              </a:rPr>
              <a:t>  </a:t>
            </a:r>
            <a:r>
              <a:rPr lang="en-US" sz="2800" b="1" spc="50" dirty="0">
                <a:ln w="11430"/>
                <a:solidFill>
                  <a:srgbClr val="0000FF"/>
                </a:solidFill>
                <a:effectLst>
                  <a:outerShdw blurRad="76200" dist="50800" dir="5400000" algn="tl" rotWithShape="0">
                    <a:srgbClr val="000000">
                      <a:alpha val="65000"/>
                    </a:srgbClr>
                  </a:outerShdw>
                </a:effectLst>
              </a:rPr>
              <a:t>in a blue </a:t>
            </a:r>
            <a:r>
              <a:rPr lang="en-US" sz="2800" b="1" spc="50" dirty="0" smtClean="0">
                <a:ln w="11430"/>
                <a:solidFill>
                  <a:srgbClr val="0000FF"/>
                </a:solidFill>
                <a:effectLst>
                  <a:outerShdw blurRad="76200" dist="50800" dir="5400000" algn="tl" rotWithShape="0">
                    <a:srgbClr val="000000">
                      <a:alpha val="65000"/>
                    </a:srgbClr>
                  </a:outerShdw>
                </a:effectLst>
              </a:rPr>
              <a:t>jug with</a:t>
            </a:r>
          </a:p>
          <a:p>
            <a:r>
              <a:rPr lang="en-US" sz="2800" b="1" spc="50" dirty="0" smtClean="0">
                <a:ln w="11430"/>
                <a:solidFill>
                  <a:srgbClr val="0000FF"/>
                </a:solidFill>
                <a:effectLst>
                  <a:outerShdw blurRad="76200" dist="50800" dir="5400000" algn="tl" rotWithShape="0">
                    <a:srgbClr val="000000">
                      <a:alpha val="65000"/>
                    </a:srgbClr>
                  </a:outerShdw>
                </a:effectLst>
              </a:rPr>
              <a:t>a </a:t>
            </a:r>
            <a:r>
              <a:rPr lang="en-US" sz="2800" b="1" spc="50" dirty="0">
                <a:ln w="11430"/>
                <a:solidFill>
                  <a:srgbClr val="0000FF"/>
                </a:solidFill>
                <a:effectLst>
                  <a:outerShdw blurRad="76200" dist="50800" dir="5400000" algn="tl" rotWithShape="0">
                    <a:srgbClr val="000000">
                      <a:alpha val="65000"/>
                    </a:srgbClr>
                  </a:outerShdw>
                </a:effectLst>
              </a:rPr>
              <a:t>green apple</a:t>
            </a:r>
          </a:p>
          <a:p>
            <a:r>
              <a:rPr lang="en-US" sz="2800" b="1" spc="50" dirty="0">
                <a:ln w="11430"/>
                <a:solidFill>
                  <a:srgbClr val="0000FF"/>
                </a:solidFill>
                <a:effectLst>
                  <a:outerShdw blurRad="76200" dist="50800" dir="5400000" algn="tl" rotWithShape="0">
                    <a:srgbClr val="000000">
                      <a:alpha val="65000"/>
                    </a:srgbClr>
                  </a:outerShdw>
                </a:effectLst>
              </a:rPr>
              <a:t>n</a:t>
            </a:r>
            <a:r>
              <a:rPr lang="en-US" sz="2800" b="1" spc="50" dirty="0" smtClean="0">
                <a:ln w="11430"/>
                <a:solidFill>
                  <a:srgbClr val="0000FF"/>
                </a:solidFill>
                <a:effectLst>
                  <a:outerShdw blurRad="76200" dist="50800" dir="5400000" algn="tl" rotWithShape="0">
                    <a:srgbClr val="000000">
                      <a:alpha val="65000"/>
                    </a:srgbClr>
                  </a:outerShdw>
                </a:effectLst>
              </a:rPr>
              <a:t>earby.</a:t>
            </a:r>
            <a:endParaRPr lang="en-US" sz="2800" b="1" spc="50" dirty="0">
              <a:ln w="11430"/>
              <a:solidFill>
                <a:srgbClr val="0000FF"/>
              </a:soli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978255356"/>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33375"/>
            <a:ext cx="4552950" cy="619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251520" y="337930"/>
            <a:ext cx="3240360" cy="6124754"/>
          </a:xfrm>
          <a:prstGeom prst="rect">
            <a:avLst/>
          </a:prstGeom>
        </p:spPr>
        <p:txBody>
          <a:bodyPr wrap="square">
            <a:spAutoFit/>
          </a:bodyPr>
          <a:lstStyle/>
          <a:p>
            <a:r>
              <a:rPr lang="en-US" sz="2800" b="1" spc="50" dirty="0">
                <a:ln w="11430"/>
                <a:solidFill>
                  <a:srgbClr val="0000FF"/>
                </a:solidFill>
                <a:effectLst>
                  <a:outerShdw blurRad="76200" dist="50800" dir="5400000" algn="tl" rotWithShape="0">
                    <a:srgbClr val="000000">
                      <a:alpha val="65000"/>
                    </a:srgbClr>
                  </a:outerShdw>
                </a:effectLst>
              </a:rPr>
              <a:t>Gentle spring still life. A willow at a window in a modest </a:t>
            </a:r>
            <a:r>
              <a:rPr lang="en-US" sz="2800" b="1" spc="50" dirty="0" err="1">
                <a:ln w="11430"/>
                <a:solidFill>
                  <a:srgbClr val="0000FF"/>
                </a:solidFill>
                <a:effectLst>
                  <a:outerShdw blurRad="76200" dist="50800" dir="5400000" algn="tl" rotWithShape="0">
                    <a:srgbClr val="000000">
                      <a:alpha val="65000"/>
                    </a:srgbClr>
                  </a:outerShdw>
                </a:effectLst>
              </a:rPr>
              <a:t>Gzhel</a:t>
            </a:r>
            <a:r>
              <a:rPr lang="en-US" sz="2800" b="1" spc="50" dirty="0">
                <a:ln w="11430"/>
                <a:solidFill>
                  <a:srgbClr val="0000FF"/>
                </a:solidFill>
                <a:effectLst>
                  <a:outerShdw blurRad="76200" dist="50800" dir="5400000" algn="tl" rotWithShape="0">
                    <a:srgbClr val="000000">
                      <a:alpha val="65000"/>
                    </a:srgbClr>
                  </a:outerShdw>
                </a:effectLst>
              </a:rPr>
              <a:t> vase. </a:t>
            </a:r>
            <a:r>
              <a:rPr lang="en-US" sz="2800" b="1" spc="50" dirty="0" smtClean="0">
                <a:ln w="11430"/>
                <a:solidFill>
                  <a:srgbClr val="0000FF"/>
                </a:solidFill>
                <a:effectLst>
                  <a:outerShdw blurRad="76200" dist="50800" dir="5400000" algn="tl" rotWithShape="0">
                    <a:srgbClr val="000000">
                      <a:alpha val="65000"/>
                    </a:srgbClr>
                  </a:outerShdw>
                </a:effectLst>
              </a:rPr>
              <a:t>A bouquet </a:t>
            </a:r>
            <a:r>
              <a:rPr lang="en-US" sz="2800" b="1" spc="50" dirty="0">
                <a:ln w="11430"/>
                <a:solidFill>
                  <a:srgbClr val="0000FF"/>
                </a:solidFill>
                <a:effectLst>
                  <a:outerShdw blurRad="76200" dist="50800" dir="5400000" algn="tl" rotWithShape="0">
                    <a:srgbClr val="000000">
                      <a:alpha val="65000"/>
                    </a:srgbClr>
                  </a:outerShdw>
                </a:effectLst>
              </a:rPr>
              <a:t>of forest </a:t>
            </a:r>
            <a:r>
              <a:rPr lang="en-US" sz="2800" b="1" spc="50" dirty="0" smtClean="0">
                <a:ln w="11430"/>
                <a:solidFill>
                  <a:srgbClr val="0000FF"/>
                </a:solidFill>
                <a:effectLst>
                  <a:outerShdw blurRad="76200" dist="50800" dir="5400000" algn="tl" rotWithShape="0">
                    <a:srgbClr val="000000">
                      <a:alpha val="65000"/>
                    </a:srgbClr>
                  </a:outerShdw>
                </a:effectLst>
              </a:rPr>
              <a:t>florets is nearby. </a:t>
            </a:r>
            <a:r>
              <a:rPr lang="en-US" sz="2800" b="1" spc="50" dirty="0">
                <a:ln w="11430"/>
                <a:solidFill>
                  <a:srgbClr val="0000FF"/>
                </a:solidFill>
                <a:effectLst>
                  <a:outerShdw blurRad="76200" dist="50800" dir="5400000" algn="tl" rotWithShape="0">
                    <a:srgbClr val="000000">
                      <a:alpha val="65000"/>
                    </a:srgbClr>
                  </a:outerShdw>
                </a:effectLst>
              </a:rPr>
              <a:t>The picture can become a fine gift to </a:t>
            </a:r>
            <a:r>
              <a:rPr lang="en-US" sz="2800" b="1" spc="50" dirty="0" smtClean="0">
                <a:ln w="11430"/>
                <a:solidFill>
                  <a:srgbClr val="0000FF"/>
                </a:solidFill>
                <a:effectLst>
                  <a:outerShdw blurRad="76200" dist="50800" dir="5400000" algn="tl" rotWithShape="0">
                    <a:srgbClr val="000000">
                      <a:alpha val="65000"/>
                    </a:srgbClr>
                  </a:outerShdw>
                </a:effectLst>
              </a:rPr>
              <a:t>a </a:t>
            </a:r>
            <a:r>
              <a:rPr lang="en-US" sz="2800" b="1" spc="50" dirty="0">
                <a:ln w="11430"/>
                <a:solidFill>
                  <a:srgbClr val="0000FF"/>
                </a:solidFill>
                <a:effectLst>
                  <a:outerShdw blurRad="76200" dist="50800" dir="5400000" algn="tl" rotWithShape="0">
                    <a:srgbClr val="000000">
                      <a:alpha val="65000"/>
                    </a:srgbClr>
                  </a:outerShdw>
                </a:effectLst>
              </a:rPr>
              <a:t>woman or </a:t>
            </a:r>
            <a:r>
              <a:rPr lang="en-US" sz="2800" b="1" spc="50" dirty="0" smtClean="0">
                <a:ln w="11430"/>
                <a:solidFill>
                  <a:srgbClr val="0000FF"/>
                </a:solidFill>
                <a:effectLst>
                  <a:outerShdw blurRad="76200" dist="50800" dir="5400000" algn="tl" rotWithShape="0">
                    <a:srgbClr val="000000">
                      <a:alpha val="65000"/>
                    </a:srgbClr>
                  </a:outerShdw>
                </a:effectLst>
              </a:rPr>
              <a:t>a girl</a:t>
            </a:r>
            <a:r>
              <a:rPr lang="en-US" sz="2800" b="1" spc="50" dirty="0">
                <a:ln w="11430"/>
                <a:solidFill>
                  <a:srgbClr val="0000FF"/>
                </a:solidFill>
                <a:effectLst>
                  <a:outerShdw blurRad="76200" dist="50800" dir="5400000" algn="tl" rotWithShape="0">
                    <a:srgbClr val="000000">
                      <a:alpha val="65000"/>
                    </a:srgbClr>
                  </a:outerShdw>
                </a:effectLst>
              </a:rPr>
              <a:t>. Will create mood in an interior.</a:t>
            </a:r>
          </a:p>
        </p:txBody>
      </p:sp>
    </p:spTree>
    <p:extLst>
      <p:ext uri="{BB962C8B-B14F-4D97-AF65-F5344CB8AC3E}">
        <p14:creationId xmlns:p14="http://schemas.microsoft.com/office/powerpoint/2010/main" val="65634424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516" y="240054"/>
            <a:ext cx="8712967" cy="6377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4896035" y="366623"/>
            <a:ext cx="4032448" cy="6124754"/>
          </a:xfrm>
          <a:prstGeom prst="rect">
            <a:avLst/>
          </a:prstGeom>
        </p:spPr>
        <p:txBody>
          <a:bodyPr wrap="square">
            <a:spAutoFit/>
          </a:bodyPr>
          <a:lstStyle/>
          <a:p>
            <a:pPr algn="r"/>
            <a:r>
              <a:rPr lang="en-US" sz="2800" b="1" spc="50" dirty="0">
                <a:ln w="11430"/>
                <a:solidFill>
                  <a:srgbClr val="FFFF00"/>
                </a:solidFill>
                <a:effectLst>
                  <a:outerShdw blurRad="76200" dist="50800" dir="5400000" algn="tl" rotWithShape="0">
                    <a:srgbClr val="000000">
                      <a:alpha val="65000"/>
                    </a:srgbClr>
                  </a:outerShdw>
                </a:effectLst>
              </a:rPr>
              <a:t>The boy holds a big rooster in </a:t>
            </a:r>
            <a:r>
              <a:rPr lang="en-US" sz="2800" b="1" spc="50" dirty="0" smtClean="0">
                <a:ln w="11430"/>
                <a:solidFill>
                  <a:srgbClr val="FFFF00"/>
                </a:solidFill>
                <a:effectLst>
                  <a:outerShdw blurRad="76200" dist="50800" dir="5400000" algn="tl" rotWithShape="0">
                    <a:srgbClr val="000000">
                      <a:alpha val="65000"/>
                    </a:srgbClr>
                  </a:outerShdw>
                </a:effectLst>
              </a:rPr>
              <a:t>his hands. </a:t>
            </a:r>
            <a:r>
              <a:rPr lang="en-US" sz="2800" b="1" spc="50" dirty="0">
                <a:ln w="11430"/>
                <a:solidFill>
                  <a:srgbClr val="FFFF00"/>
                </a:solidFill>
                <a:effectLst>
                  <a:outerShdw blurRad="76200" dist="50800" dir="5400000" algn="tl" rotWithShape="0">
                    <a:srgbClr val="000000">
                      <a:alpha val="65000"/>
                    </a:srgbClr>
                  </a:outerShdw>
                </a:effectLst>
              </a:rPr>
              <a:t>Summer, village, happy children's smile. The picture will present good mood, will remind of summer, of giving, of the carefree childhood. It is issued in a wooden frame. Can become a good gift, will decorate any interior.</a:t>
            </a:r>
          </a:p>
        </p:txBody>
      </p:sp>
    </p:spTree>
    <p:extLst>
      <p:ext uri="{BB962C8B-B14F-4D97-AF65-F5344CB8AC3E}">
        <p14:creationId xmlns:p14="http://schemas.microsoft.com/office/powerpoint/2010/main" val="112441507"/>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6086"/>
          <a:stretch/>
        </p:blipFill>
        <p:spPr bwMode="auto">
          <a:xfrm>
            <a:off x="165351" y="188640"/>
            <a:ext cx="8709723" cy="64128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286000" y="2828836"/>
            <a:ext cx="4572000" cy="369332"/>
          </a:xfrm>
          <a:prstGeom prst="rect">
            <a:avLst/>
          </a:prstGeom>
        </p:spPr>
        <p:txBody>
          <a:bodyPr>
            <a:spAutoFit/>
          </a:bodyPr>
          <a:lstStyle/>
          <a:p>
            <a:r>
              <a:rPr lang="en-US" dirty="0" smtClean="0"/>
              <a:t>interior</a:t>
            </a:r>
            <a:r>
              <a:rPr lang="en-US" dirty="0"/>
              <a:t>.</a:t>
            </a:r>
            <a:endParaRPr lang="ru-RU" dirty="0"/>
          </a:p>
        </p:txBody>
      </p:sp>
      <p:sp>
        <p:nvSpPr>
          <p:cNvPr id="6" name="Прямоугольник 5"/>
          <p:cNvSpPr/>
          <p:nvPr/>
        </p:nvSpPr>
        <p:spPr>
          <a:xfrm>
            <a:off x="251520" y="337930"/>
            <a:ext cx="4032448" cy="6124754"/>
          </a:xfrm>
          <a:prstGeom prst="rect">
            <a:avLst/>
          </a:prstGeom>
        </p:spPr>
        <p:txBody>
          <a:bodyPr wrap="square">
            <a:spAutoFit/>
          </a:bodyPr>
          <a:lstStyle/>
          <a:p>
            <a:r>
              <a:rPr lang="en-US" sz="2800" b="1" spc="50" dirty="0">
                <a:ln w="11430"/>
                <a:solidFill>
                  <a:srgbClr val="FFFF00"/>
                </a:solidFill>
                <a:effectLst>
                  <a:outerShdw blurRad="76200" dist="50800" dir="5400000" algn="tl" rotWithShape="0">
                    <a:srgbClr val="000000">
                      <a:alpha val="65000"/>
                    </a:srgbClr>
                  </a:outerShdw>
                </a:effectLst>
              </a:rPr>
              <a:t>Early autumn… Already cleaned wheat fields. The girl feeds </a:t>
            </a:r>
            <a:r>
              <a:rPr lang="en-US" sz="2800" b="1" spc="50" dirty="0" smtClean="0">
                <a:ln w="11430"/>
                <a:solidFill>
                  <a:srgbClr val="FFFF00"/>
                </a:solidFill>
                <a:effectLst>
                  <a:outerShdw blurRad="76200" dist="50800" dir="5400000" algn="tl" rotWithShape="0">
                    <a:srgbClr val="000000">
                      <a:alpha val="65000"/>
                    </a:srgbClr>
                  </a:outerShdw>
                </a:effectLst>
              </a:rPr>
              <a:t>apples </a:t>
            </a:r>
            <a:r>
              <a:rPr lang="en-US" sz="2800" b="1" spc="50" dirty="0">
                <a:ln w="11430"/>
                <a:solidFill>
                  <a:srgbClr val="FFFF00"/>
                </a:solidFill>
                <a:effectLst>
                  <a:outerShdw blurRad="76200" dist="50800" dir="5400000" algn="tl" rotWithShape="0">
                    <a:srgbClr val="000000">
                      <a:alpha val="65000"/>
                    </a:srgbClr>
                  </a:outerShdw>
                </a:effectLst>
              </a:rPr>
              <a:t>a little white nanny-goat. Warm touching picture. </a:t>
            </a:r>
            <a:endParaRPr lang="en-US" sz="2800" b="1" spc="50" dirty="0" smtClean="0">
              <a:ln w="11430"/>
              <a:solidFill>
                <a:srgbClr val="FFFF00"/>
              </a:solidFill>
              <a:effectLst>
                <a:outerShdw blurRad="76200" dist="50800" dir="5400000" algn="tl" rotWithShape="0">
                  <a:srgbClr val="000000">
                    <a:alpha val="65000"/>
                  </a:srgbClr>
                </a:outerShdw>
              </a:effectLst>
            </a:endParaRPr>
          </a:p>
          <a:p>
            <a:r>
              <a:rPr lang="en-US" sz="2800" b="1" spc="50" dirty="0" smtClean="0">
                <a:ln w="11430"/>
                <a:solidFill>
                  <a:srgbClr val="FFFF00"/>
                </a:solidFill>
                <a:effectLst>
                  <a:outerShdw blurRad="76200" dist="50800" dir="5400000" algn="tl" rotWithShape="0">
                    <a:srgbClr val="000000">
                      <a:alpha val="65000"/>
                    </a:srgbClr>
                  </a:outerShdw>
                </a:effectLst>
              </a:rPr>
              <a:t>Can </a:t>
            </a:r>
          </a:p>
          <a:p>
            <a:r>
              <a:rPr lang="en-US" sz="2800" b="1" spc="50" dirty="0" smtClean="0">
                <a:ln w="11430"/>
                <a:solidFill>
                  <a:srgbClr val="FFFF00"/>
                </a:solidFill>
                <a:effectLst>
                  <a:outerShdw blurRad="76200" dist="50800" dir="5400000" algn="tl" rotWithShape="0">
                    <a:srgbClr val="000000">
                      <a:alpha val="65000"/>
                    </a:srgbClr>
                  </a:outerShdw>
                </a:effectLst>
              </a:rPr>
              <a:t>become </a:t>
            </a:r>
          </a:p>
          <a:p>
            <a:r>
              <a:rPr lang="en-US" sz="2800" b="1" spc="50" dirty="0" smtClean="0">
                <a:ln w="11430"/>
                <a:solidFill>
                  <a:srgbClr val="FFFF00"/>
                </a:solidFill>
                <a:effectLst>
                  <a:outerShdw blurRad="76200" dist="50800" dir="5400000" algn="tl" rotWithShape="0">
                    <a:srgbClr val="000000">
                      <a:alpha val="65000"/>
                    </a:srgbClr>
                  </a:outerShdw>
                </a:effectLst>
              </a:rPr>
              <a:t>a </a:t>
            </a:r>
            <a:r>
              <a:rPr lang="en-US" sz="2800" b="1" spc="50" dirty="0">
                <a:ln w="11430"/>
                <a:solidFill>
                  <a:srgbClr val="FFFF00"/>
                </a:solidFill>
                <a:effectLst>
                  <a:outerShdw blurRad="76200" dist="50800" dir="5400000" algn="tl" rotWithShape="0">
                    <a:srgbClr val="000000">
                      <a:alpha val="65000"/>
                    </a:srgbClr>
                  </a:outerShdw>
                </a:effectLst>
              </a:rPr>
              <a:t>sincere </a:t>
            </a:r>
            <a:endParaRPr lang="en-US" sz="2800" b="1" spc="50" dirty="0" smtClean="0">
              <a:ln w="11430"/>
              <a:solidFill>
                <a:srgbClr val="FFFF00"/>
              </a:solidFill>
              <a:effectLst>
                <a:outerShdw blurRad="76200" dist="50800" dir="5400000" algn="tl" rotWithShape="0">
                  <a:srgbClr val="000000">
                    <a:alpha val="65000"/>
                  </a:srgbClr>
                </a:outerShdw>
              </a:effectLst>
            </a:endParaRPr>
          </a:p>
          <a:p>
            <a:r>
              <a:rPr lang="en-US" sz="2800" b="1" spc="50" dirty="0" smtClean="0">
                <a:ln w="11430"/>
                <a:solidFill>
                  <a:srgbClr val="FFFF00"/>
                </a:solidFill>
                <a:effectLst>
                  <a:outerShdw blurRad="76200" dist="50800" dir="5400000" algn="tl" rotWithShape="0">
                    <a:srgbClr val="000000">
                      <a:alpha val="65000"/>
                    </a:srgbClr>
                  </a:outerShdw>
                </a:effectLst>
              </a:rPr>
              <a:t>gift</a:t>
            </a:r>
            <a:r>
              <a:rPr lang="en-US" sz="2800" b="1" spc="50" dirty="0">
                <a:ln w="11430"/>
                <a:solidFill>
                  <a:srgbClr val="FFFF00"/>
                </a:solidFill>
                <a:effectLst>
                  <a:outerShdw blurRad="76200" dist="50800" dir="5400000" algn="tl" rotWithShape="0">
                    <a:srgbClr val="000000">
                      <a:alpha val="65000"/>
                    </a:srgbClr>
                  </a:outerShdw>
                </a:effectLst>
              </a:rPr>
              <a:t>, </a:t>
            </a:r>
            <a:endParaRPr lang="en-US" sz="2800" b="1" spc="50" dirty="0" smtClean="0">
              <a:ln w="11430"/>
              <a:solidFill>
                <a:srgbClr val="FFFF00"/>
              </a:solidFill>
              <a:effectLst>
                <a:outerShdw blurRad="76200" dist="50800" dir="5400000" algn="tl" rotWithShape="0">
                  <a:srgbClr val="000000">
                    <a:alpha val="65000"/>
                  </a:srgbClr>
                </a:outerShdw>
              </a:effectLst>
            </a:endParaRPr>
          </a:p>
          <a:p>
            <a:r>
              <a:rPr lang="en-US" sz="2800" b="1" spc="50" dirty="0" smtClean="0">
                <a:ln w="11430"/>
                <a:solidFill>
                  <a:srgbClr val="FFFF00"/>
                </a:solidFill>
                <a:effectLst>
                  <a:outerShdw blurRad="76200" dist="50800" dir="5400000" algn="tl" rotWithShape="0">
                    <a:srgbClr val="000000">
                      <a:alpha val="65000"/>
                    </a:srgbClr>
                  </a:outerShdw>
                </a:effectLst>
              </a:rPr>
              <a:t>will </a:t>
            </a:r>
          </a:p>
          <a:p>
            <a:r>
              <a:rPr lang="en-US" sz="2800" b="1" spc="50" dirty="0" smtClean="0">
                <a:ln w="11430"/>
                <a:solidFill>
                  <a:srgbClr val="FFFF00"/>
                </a:solidFill>
                <a:effectLst>
                  <a:outerShdw blurRad="76200" dist="50800" dir="5400000" algn="tl" rotWithShape="0">
                    <a:srgbClr val="000000">
                      <a:alpha val="65000"/>
                    </a:srgbClr>
                  </a:outerShdw>
                </a:effectLst>
              </a:rPr>
              <a:t>decorate</a:t>
            </a:r>
          </a:p>
          <a:p>
            <a:r>
              <a:rPr lang="en-US" sz="2800" b="1" spc="50" dirty="0" smtClean="0">
                <a:ln w="11430"/>
                <a:solidFill>
                  <a:srgbClr val="FFFF00"/>
                </a:solidFill>
                <a:effectLst>
                  <a:outerShdw blurRad="76200" dist="50800" dir="5400000" algn="tl" rotWithShape="0">
                    <a:srgbClr val="000000">
                      <a:alpha val="65000"/>
                    </a:srgbClr>
                  </a:outerShdw>
                </a:effectLst>
              </a:rPr>
              <a:t>any inferior. </a:t>
            </a:r>
            <a:endParaRPr lang="ru-RU" dirty="0">
              <a:solidFill>
                <a:srgbClr val="FFFF00"/>
              </a:solidFill>
            </a:endParaRPr>
          </a:p>
        </p:txBody>
      </p:sp>
    </p:spTree>
    <p:extLst>
      <p:ext uri="{BB962C8B-B14F-4D97-AF65-F5344CB8AC3E}">
        <p14:creationId xmlns:p14="http://schemas.microsoft.com/office/powerpoint/2010/main" val="338669599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138" y="188639"/>
            <a:ext cx="8613334" cy="6465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251520" y="4407613"/>
            <a:ext cx="6264696" cy="2246769"/>
          </a:xfrm>
          <a:prstGeom prst="rect">
            <a:avLst/>
          </a:prstGeom>
        </p:spPr>
        <p:txBody>
          <a:bodyPr wrap="square">
            <a:spAutoFit/>
          </a:bodyPr>
          <a:lstStyle/>
          <a:p>
            <a:r>
              <a:rPr lang="en-US" sz="2800" b="1" spc="50" dirty="0">
                <a:ln w="11430"/>
                <a:solidFill>
                  <a:srgbClr val="FFFF00"/>
                </a:solidFill>
                <a:effectLst>
                  <a:outerShdw blurRad="76200" dist="50800" dir="5400000" algn="tl" rotWithShape="0">
                    <a:srgbClr val="000000">
                      <a:alpha val="65000"/>
                    </a:srgbClr>
                  </a:outerShdw>
                </a:effectLst>
              </a:rPr>
              <a:t>The little girl </a:t>
            </a:r>
            <a:r>
              <a:rPr lang="en-US" sz="2800" b="1" spc="50" dirty="0" smtClean="0">
                <a:ln w="11430"/>
                <a:solidFill>
                  <a:srgbClr val="FFFF00"/>
                </a:solidFill>
                <a:effectLst>
                  <a:outerShdw blurRad="76200" dist="50800" dir="5400000" algn="tl" rotWithShape="0">
                    <a:srgbClr val="000000">
                      <a:alpha val="65000"/>
                    </a:srgbClr>
                  </a:outerShdw>
                </a:effectLst>
              </a:rPr>
              <a:t>pushing a </a:t>
            </a:r>
            <a:r>
              <a:rPr lang="en-US" sz="2800" b="1" spc="50" dirty="0">
                <a:ln w="11430"/>
                <a:solidFill>
                  <a:srgbClr val="FFFF00"/>
                </a:solidFill>
                <a:effectLst>
                  <a:outerShdw blurRad="76200" dist="50800" dir="5400000" algn="tl" rotWithShape="0">
                    <a:srgbClr val="000000">
                      <a:alpha val="65000"/>
                    </a:srgbClr>
                  </a:outerShdw>
                </a:effectLst>
              </a:rPr>
              <a:t>carriage of a bulldog. The picture is executed on a photo of 1940. Can become a good gift, decorate a nursery. It is issued in a wooden frame.</a:t>
            </a:r>
          </a:p>
        </p:txBody>
      </p:sp>
    </p:spTree>
    <p:extLst>
      <p:ext uri="{BB962C8B-B14F-4D97-AF65-F5344CB8AC3E}">
        <p14:creationId xmlns:p14="http://schemas.microsoft.com/office/powerpoint/2010/main" val="355251130"/>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333375"/>
            <a:ext cx="4552950" cy="619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251520" y="582067"/>
            <a:ext cx="4032448" cy="5262979"/>
          </a:xfrm>
          <a:prstGeom prst="rect">
            <a:avLst/>
          </a:prstGeom>
        </p:spPr>
        <p:txBody>
          <a:bodyPr wrap="square">
            <a:spAutoFit/>
          </a:bodyPr>
          <a:lstStyle/>
          <a:p>
            <a:r>
              <a:rPr lang="en-US" sz="2800" b="1" spc="50" dirty="0">
                <a:ln w="11430"/>
                <a:solidFill>
                  <a:srgbClr val="0000FF"/>
                </a:solidFill>
                <a:effectLst>
                  <a:outerShdw blurRad="76200" dist="50800" dir="5400000" algn="tl" rotWithShape="0">
                    <a:srgbClr val="000000">
                      <a:alpha val="65000"/>
                    </a:srgbClr>
                  </a:outerShdw>
                </a:effectLst>
              </a:rPr>
              <a:t>Portrait of the daughter. The little girl with a big black dog </a:t>
            </a:r>
            <a:r>
              <a:rPr lang="en-US" sz="2800" b="1" spc="50" dirty="0" smtClean="0">
                <a:ln w="11430"/>
                <a:solidFill>
                  <a:srgbClr val="0000FF"/>
                </a:solidFill>
                <a:effectLst>
                  <a:outerShdw blurRad="76200" dist="50800" dir="5400000" algn="tl" rotWithShape="0">
                    <a:srgbClr val="000000">
                      <a:alpha val="65000"/>
                    </a:srgbClr>
                  </a:outerShdw>
                </a:effectLst>
              </a:rPr>
              <a:t>sitting </a:t>
            </a:r>
            <a:r>
              <a:rPr lang="en-US" sz="2800" b="1" spc="50" dirty="0">
                <a:ln w="11430"/>
                <a:solidFill>
                  <a:srgbClr val="0000FF"/>
                </a:solidFill>
                <a:effectLst>
                  <a:outerShdw blurRad="76200" dist="50800" dir="5400000" algn="tl" rotWithShape="0">
                    <a:srgbClr val="000000">
                      <a:alpha val="65000"/>
                    </a:srgbClr>
                  </a:outerShdw>
                </a:effectLst>
              </a:rPr>
              <a:t>on a </a:t>
            </a:r>
            <a:r>
              <a:rPr lang="en-US" sz="2800" b="1" spc="50" dirty="0" err="1">
                <a:ln w="11430"/>
                <a:solidFill>
                  <a:srgbClr val="0000FF"/>
                </a:solidFill>
                <a:effectLst>
                  <a:outerShdw blurRad="76200" dist="50800" dir="5400000" algn="tl" rotWithShape="0">
                    <a:srgbClr val="000000">
                      <a:alpha val="65000"/>
                    </a:srgbClr>
                  </a:outerShdw>
                </a:effectLst>
              </a:rPr>
              <a:t>prigorochka</a:t>
            </a:r>
            <a:r>
              <a:rPr lang="en-US" sz="2800" b="1" spc="50" dirty="0">
                <a:ln w="11430"/>
                <a:solidFill>
                  <a:srgbClr val="0000FF"/>
                </a:solidFill>
                <a:effectLst>
                  <a:outerShdw blurRad="76200" dist="50800" dir="5400000" algn="tl" rotWithShape="0">
                    <a:srgbClr val="000000">
                      <a:alpha val="65000"/>
                    </a:srgbClr>
                  </a:outerShdw>
                </a:effectLst>
              </a:rPr>
              <a:t> in the wood. </a:t>
            </a:r>
            <a:r>
              <a:rPr lang="en-US" sz="2800" b="1" spc="50" dirty="0" smtClean="0">
                <a:ln w="11430"/>
                <a:solidFill>
                  <a:srgbClr val="0000FF"/>
                </a:solidFill>
                <a:effectLst>
                  <a:outerShdw blurRad="76200" dist="50800" dir="5400000" algn="tl" rotWithShape="0">
                    <a:srgbClr val="000000">
                      <a:alpha val="65000"/>
                    </a:srgbClr>
                  </a:outerShdw>
                </a:effectLst>
              </a:rPr>
              <a:t>The </a:t>
            </a:r>
            <a:r>
              <a:rPr lang="en-US" sz="2800" b="1" spc="50" dirty="0">
                <a:ln w="11430"/>
                <a:solidFill>
                  <a:srgbClr val="0000FF"/>
                </a:solidFill>
                <a:effectLst>
                  <a:outerShdw blurRad="76200" dist="50800" dir="5400000" algn="tl" rotWithShape="0">
                    <a:srgbClr val="000000">
                      <a:alpha val="65000"/>
                    </a:srgbClr>
                  </a:outerShdw>
                </a:effectLst>
              </a:rPr>
              <a:t>early spring. Leaves on trees didn't appear yet. But among the fallen-down foliage forest cyclamens already blossomed.</a:t>
            </a:r>
          </a:p>
        </p:txBody>
      </p:sp>
    </p:spTree>
    <p:extLst>
      <p:ext uri="{BB962C8B-B14F-4D97-AF65-F5344CB8AC3E}">
        <p14:creationId xmlns:p14="http://schemas.microsoft.com/office/powerpoint/2010/main" val="412370255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127</TotalTime>
  <Words>729</Words>
  <Application>Microsoft Office PowerPoint</Application>
  <PresentationFormat>Экран (4:3)</PresentationFormat>
  <Paragraphs>60</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Апекс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21</cp:revision>
  <dcterms:created xsi:type="dcterms:W3CDTF">2016-01-10T12:56:23Z</dcterms:created>
  <dcterms:modified xsi:type="dcterms:W3CDTF">2016-02-11T20:43:55Z</dcterms:modified>
</cp:coreProperties>
</file>