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9" r:id="rId15"/>
    <p:sldId id="269"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9" autoAdjust="0"/>
    <p:restoredTop sz="86323" autoAdjust="0"/>
  </p:normalViewPr>
  <p:slideViewPr>
    <p:cSldViewPr>
      <p:cViewPr varScale="1">
        <p:scale>
          <a:sx n="59" d="100"/>
          <a:sy n="59" d="100"/>
        </p:scale>
        <p:origin x="-136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12.02.2016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12.02.2016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12.02.2016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12.02.2016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12.02.2016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12.02.2016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12.02.2016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12.02.2016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12.02.2016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12.02.2016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12.02.2016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12.02.2016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simplysunsigns.com/2013/11/quotes-for-your-sun-sign.html" TargetMode="External"/><Relationship Id="rId2" Type="http://schemas.openxmlformats.org/officeDocument/2006/relationships/image" Target="../media/image1.gif"/><Relationship Id="rId1" Type="http://schemas.openxmlformats.org/officeDocument/2006/relationships/slideLayout" Target="../slideLayouts/slideLayout2.xml"/><Relationship Id="rId4" Type="http://schemas.openxmlformats.org/officeDocument/2006/relationships/hyperlink" Target="http://www.whats-your-sign.com/zodiac-symbols-for-aquarius.html"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C:\Users\1\Desktop\галерея 3\звезды мигают.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0530936" cy="7029400"/>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1040246" y="0"/>
            <a:ext cx="7081362" cy="2308324"/>
          </a:xfrm>
          <a:prstGeom prst="rect">
            <a:avLst/>
          </a:prstGeom>
        </p:spPr>
        <p:txBody>
          <a:bodyPr wrap="none">
            <a:spAutoFit/>
          </a:bodyPr>
          <a:lstStyle/>
          <a:p>
            <a:pPr algn="ctr"/>
            <a:r>
              <a:rPr lang="en-US" sz="7200" b="1" dirty="0" smtClean="0">
                <a:ln w="900" cmpd="sng">
                  <a:solidFill>
                    <a:schemeClr val="accent1">
                      <a:satMod val="190000"/>
                      <a:alpha val="55000"/>
                    </a:schemeClr>
                  </a:solidFill>
                  <a:prstDash val="solid"/>
                </a:ln>
                <a:solidFill>
                  <a:schemeClr val="accent1">
                    <a:satMod val="200000"/>
                    <a:tint val="3000"/>
                  </a:schemeClr>
                </a:solidFill>
                <a:effectLst>
                  <a:glow rad="228600">
                    <a:schemeClr val="accent4">
                      <a:satMod val="175000"/>
                      <a:alpha val="40000"/>
                    </a:schemeClr>
                  </a:glow>
                  <a:innerShdw blurRad="101600" dist="76200" dir="5400000">
                    <a:schemeClr val="accent1">
                      <a:satMod val="190000"/>
                      <a:tint val="100000"/>
                      <a:alpha val="74000"/>
                    </a:schemeClr>
                  </a:innerShdw>
                </a:effectLst>
                <a:latin typeface="Arial Black" panose="020B0A04020102020204" pitchFamily="34" charset="0"/>
              </a:rPr>
              <a:t>Traveling </a:t>
            </a:r>
          </a:p>
          <a:p>
            <a:pPr algn="ctr"/>
            <a:r>
              <a:rPr lang="en-US" sz="7200" b="1" dirty="0" smtClean="0">
                <a:ln w="900" cmpd="sng">
                  <a:solidFill>
                    <a:schemeClr val="accent1">
                      <a:satMod val="190000"/>
                      <a:alpha val="55000"/>
                    </a:schemeClr>
                  </a:solidFill>
                  <a:prstDash val="solid"/>
                </a:ln>
                <a:solidFill>
                  <a:schemeClr val="accent1">
                    <a:satMod val="200000"/>
                    <a:tint val="3000"/>
                  </a:schemeClr>
                </a:solidFill>
                <a:effectLst>
                  <a:glow rad="228600">
                    <a:schemeClr val="accent4">
                      <a:satMod val="175000"/>
                      <a:alpha val="40000"/>
                    </a:schemeClr>
                  </a:glow>
                  <a:innerShdw blurRad="101600" dist="76200" dir="5400000">
                    <a:schemeClr val="accent1">
                      <a:satMod val="190000"/>
                      <a:tint val="100000"/>
                      <a:alpha val="74000"/>
                    </a:schemeClr>
                  </a:innerShdw>
                </a:effectLst>
                <a:latin typeface="Arial Black" panose="020B0A04020102020204" pitchFamily="34" charset="0"/>
              </a:rPr>
              <a:t>into </a:t>
            </a:r>
            <a:r>
              <a:rPr lang="en-US" sz="7200" b="1" dirty="0">
                <a:ln w="900" cmpd="sng">
                  <a:solidFill>
                    <a:schemeClr val="accent1">
                      <a:satMod val="190000"/>
                      <a:alpha val="55000"/>
                    </a:schemeClr>
                  </a:solidFill>
                  <a:prstDash val="solid"/>
                </a:ln>
                <a:solidFill>
                  <a:schemeClr val="accent1">
                    <a:satMod val="200000"/>
                    <a:tint val="3000"/>
                  </a:schemeClr>
                </a:solidFill>
                <a:effectLst>
                  <a:glow rad="228600">
                    <a:schemeClr val="accent4">
                      <a:satMod val="175000"/>
                      <a:alpha val="40000"/>
                    </a:schemeClr>
                  </a:glow>
                  <a:innerShdw blurRad="101600" dist="76200" dir="5400000">
                    <a:schemeClr val="accent1">
                      <a:satMod val="190000"/>
                      <a:tint val="100000"/>
                      <a:alpha val="74000"/>
                    </a:schemeClr>
                  </a:innerShdw>
                </a:effectLst>
                <a:latin typeface="Arial Black" panose="020B0A04020102020204" pitchFamily="34" charset="0"/>
              </a:rPr>
              <a:t>the </a:t>
            </a:r>
            <a:r>
              <a:rPr lang="en-US" sz="7200" b="1" dirty="0" smtClean="0">
                <a:ln w="900" cmpd="sng">
                  <a:solidFill>
                    <a:schemeClr val="accent1">
                      <a:satMod val="190000"/>
                      <a:alpha val="55000"/>
                    </a:schemeClr>
                  </a:solidFill>
                  <a:prstDash val="solid"/>
                </a:ln>
                <a:solidFill>
                  <a:schemeClr val="accent1">
                    <a:satMod val="200000"/>
                    <a:tint val="3000"/>
                  </a:schemeClr>
                </a:solidFill>
                <a:effectLst>
                  <a:glow rad="228600">
                    <a:schemeClr val="accent4">
                      <a:satMod val="175000"/>
                      <a:alpha val="40000"/>
                    </a:schemeClr>
                  </a:glow>
                  <a:innerShdw blurRad="101600" dist="76200" dir="5400000">
                    <a:schemeClr val="accent1">
                      <a:satMod val="190000"/>
                      <a:tint val="100000"/>
                      <a:alpha val="74000"/>
                    </a:schemeClr>
                  </a:innerShdw>
                </a:effectLst>
                <a:latin typeface="Arial Black" panose="020B0A04020102020204" pitchFamily="34" charset="0"/>
              </a:rPr>
              <a:t>Stars</a:t>
            </a:r>
            <a:endParaRPr lang="ru-RU" sz="7200" b="1" dirty="0">
              <a:ln w="900" cmpd="sng">
                <a:solidFill>
                  <a:schemeClr val="accent1">
                    <a:satMod val="190000"/>
                    <a:alpha val="55000"/>
                  </a:schemeClr>
                </a:solidFill>
                <a:prstDash val="solid"/>
              </a:ln>
              <a:solidFill>
                <a:schemeClr val="accent1">
                  <a:satMod val="200000"/>
                  <a:tint val="3000"/>
                </a:schemeClr>
              </a:solidFill>
              <a:effectLst>
                <a:glow rad="228600">
                  <a:schemeClr val="accent4">
                    <a:satMod val="175000"/>
                    <a:alpha val="40000"/>
                  </a:schemeClr>
                </a:glow>
                <a:innerShdw blurRad="101600" dist="76200" dir="5400000">
                  <a:schemeClr val="accent1">
                    <a:satMod val="190000"/>
                    <a:tint val="100000"/>
                    <a:alpha val="74000"/>
                  </a:schemeClr>
                </a:innerShdw>
              </a:effectLst>
              <a:latin typeface="Arial Black" panose="020B0A04020102020204" pitchFamily="34" charset="0"/>
            </a:endParaRPr>
          </a:p>
        </p:txBody>
      </p:sp>
      <p:sp>
        <p:nvSpPr>
          <p:cNvPr id="4" name="Прямоугольник 3"/>
          <p:cNvSpPr/>
          <p:nvPr/>
        </p:nvSpPr>
        <p:spPr>
          <a:xfrm>
            <a:off x="195248" y="4180344"/>
            <a:ext cx="8856685" cy="2677656"/>
          </a:xfrm>
          <a:prstGeom prst="rect">
            <a:avLst/>
          </a:prstGeom>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ru-RU" sz="2000" b="1" spc="50" dirty="0">
                <a:ln w="11430"/>
                <a:solidFill>
                  <a:srgbClr val="000099"/>
                </a:solidFill>
                <a:effectLst>
                  <a:outerShdw blurRad="76200" dist="50800" dir="5400000" algn="tl" rotWithShape="0">
                    <a:srgbClr val="000000">
                      <a:alpha val="65000"/>
                    </a:srgbClr>
                  </a:outerShdw>
                </a:effectLst>
                <a:latin typeface="Arial Black" panose="020B0A04020102020204" pitchFamily="34" charset="0"/>
              </a:rPr>
              <a:t>Автор:</a:t>
            </a:r>
          </a:p>
          <a:p>
            <a:pPr algn="ctr">
              <a:defRPr/>
            </a:pPr>
            <a:r>
              <a:rPr lang="ru-RU" sz="2000" b="1" spc="50" dirty="0">
                <a:ln w="11430"/>
                <a:solidFill>
                  <a:srgbClr val="000099"/>
                </a:solidFill>
                <a:effectLst>
                  <a:outerShdw blurRad="76200" dist="50800" dir="5400000" algn="tl" rotWithShape="0">
                    <a:srgbClr val="000000">
                      <a:alpha val="65000"/>
                    </a:srgbClr>
                  </a:outerShdw>
                </a:effectLst>
                <a:latin typeface="Arial Black" panose="020B0A04020102020204" pitchFamily="34" charset="0"/>
              </a:rPr>
              <a:t>Ольга Михайловна Степанова</a:t>
            </a:r>
          </a:p>
          <a:p>
            <a:pPr algn="ctr">
              <a:defRPr/>
            </a:pPr>
            <a:r>
              <a:rPr lang="ru-RU" sz="2000" b="1" spc="50" dirty="0">
                <a:ln w="11430"/>
                <a:solidFill>
                  <a:srgbClr val="000099"/>
                </a:solidFill>
                <a:effectLst>
                  <a:outerShdw blurRad="76200" dist="50800" dir="5400000" algn="tl" rotWithShape="0">
                    <a:srgbClr val="000000">
                      <a:alpha val="65000"/>
                    </a:srgbClr>
                  </a:outerShdw>
                </a:effectLst>
                <a:latin typeface="Arial Black" panose="020B0A04020102020204" pitchFamily="34" charset="0"/>
              </a:rPr>
              <a:t>учитель английского языка </a:t>
            </a:r>
          </a:p>
          <a:p>
            <a:pPr algn="ctr">
              <a:defRPr/>
            </a:pPr>
            <a:r>
              <a:rPr lang="ru-RU" sz="2000" b="1" spc="50" dirty="0">
                <a:ln w="11430"/>
                <a:solidFill>
                  <a:srgbClr val="000099"/>
                </a:solidFill>
                <a:effectLst>
                  <a:outerShdw blurRad="76200" dist="50800" dir="5400000" algn="tl" rotWithShape="0">
                    <a:srgbClr val="000000">
                      <a:alpha val="65000"/>
                    </a:srgbClr>
                  </a:outerShdw>
                </a:effectLst>
                <a:latin typeface="Arial Black" panose="020B0A04020102020204" pitchFamily="34" charset="0"/>
              </a:rPr>
              <a:t>МБОУ «</a:t>
            </a:r>
            <a:r>
              <a:rPr lang="ru-RU" sz="2000" b="1" spc="50" dirty="0" err="1">
                <a:ln w="11430"/>
                <a:solidFill>
                  <a:srgbClr val="000099"/>
                </a:solidFill>
                <a:effectLst>
                  <a:outerShdw blurRad="76200" dist="50800" dir="5400000" algn="tl" rotWithShape="0">
                    <a:srgbClr val="000000">
                      <a:alpha val="65000"/>
                    </a:srgbClr>
                  </a:outerShdw>
                </a:effectLst>
                <a:latin typeface="Arial Black" panose="020B0A04020102020204" pitchFamily="34" charset="0"/>
              </a:rPr>
              <a:t>Цивильская</a:t>
            </a:r>
            <a:r>
              <a:rPr lang="ru-RU" sz="2000" b="1" spc="50" dirty="0">
                <a:ln w="11430"/>
                <a:solidFill>
                  <a:srgbClr val="000099"/>
                </a:solidFill>
                <a:effectLst>
                  <a:outerShdw blurRad="76200" dist="50800" dir="5400000" algn="tl" rotWithShape="0">
                    <a:srgbClr val="000000">
                      <a:alpha val="65000"/>
                    </a:srgbClr>
                  </a:outerShdw>
                </a:effectLst>
                <a:latin typeface="Arial Black" panose="020B0A04020102020204" pitchFamily="34" charset="0"/>
              </a:rPr>
              <a:t> СОШ</a:t>
            </a:r>
            <a:r>
              <a:rPr lang="en-US" sz="2000" b="1" spc="50" dirty="0">
                <a:ln w="11430"/>
                <a:solidFill>
                  <a:srgbClr val="000099"/>
                </a:solidFill>
                <a:effectLst>
                  <a:outerShdw blurRad="76200" dist="50800" dir="5400000" algn="tl" rotWithShape="0">
                    <a:srgbClr val="000000">
                      <a:alpha val="65000"/>
                    </a:srgbClr>
                  </a:outerShdw>
                </a:effectLst>
                <a:latin typeface="Arial Black" panose="020B0A04020102020204" pitchFamily="34" charset="0"/>
              </a:rPr>
              <a:t> </a:t>
            </a:r>
            <a:r>
              <a:rPr lang="ru-RU" sz="2000" b="1" spc="50" dirty="0" smtClean="0">
                <a:ln w="11430"/>
                <a:solidFill>
                  <a:srgbClr val="000099"/>
                </a:solidFill>
                <a:effectLst>
                  <a:outerShdw blurRad="76200" dist="50800" dir="5400000" algn="tl" rotWithShape="0">
                    <a:srgbClr val="000000">
                      <a:alpha val="65000"/>
                    </a:srgbClr>
                  </a:outerShdw>
                </a:effectLst>
                <a:latin typeface="Arial Black" panose="020B0A04020102020204" pitchFamily="34" charset="0"/>
              </a:rPr>
              <a:t>№</a:t>
            </a:r>
            <a:r>
              <a:rPr lang="en-US" sz="2000" b="1" spc="50" dirty="0" smtClean="0">
                <a:ln w="11430"/>
                <a:solidFill>
                  <a:srgbClr val="000099"/>
                </a:solidFill>
                <a:effectLst>
                  <a:outerShdw blurRad="76200" dist="50800" dir="5400000" algn="tl" rotWithShape="0">
                    <a:srgbClr val="000000">
                      <a:alpha val="65000"/>
                    </a:srgbClr>
                  </a:outerShdw>
                </a:effectLst>
                <a:latin typeface="Arial Black" panose="020B0A04020102020204" pitchFamily="34" charset="0"/>
              </a:rPr>
              <a:t>1 </a:t>
            </a:r>
            <a:endParaRPr lang="ru-RU" sz="2000" b="1" spc="50" dirty="0" smtClean="0">
              <a:ln w="11430"/>
              <a:solidFill>
                <a:srgbClr val="000099"/>
              </a:solidFill>
              <a:effectLst>
                <a:outerShdw blurRad="76200" dist="50800" dir="5400000" algn="tl" rotWithShape="0">
                  <a:srgbClr val="000000">
                    <a:alpha val="65000"/>
                  </a:srgbClr>
                </a:outerShdw>
              </a:effectLst>
              <a:latin typeface="Arial Black" panose="020B0A04020102020204" pitchFamily="34" charset="0"/>
            </a:endParaRPr>
          </a:p>
          <a:p>
            <a:pPr algn="ctr">
              <a:defRPr/>
            </a:pPr>
            <a:r>
              <a:rPr lang="ru-RU" sz="2000" b="1" spc="50" dirty="0" smtClean="0">
                <a:ln w="11430"/>
                <a:solidFill>
                  <a:srgbClr val="000099"/>
                </a:solidFill>
                <a:effectLst>
                  <a:outerShdw blurRad="76200" dist="50800" dir="5400000" algn="tl" rotWithShape="0">
                    <a:srgbClr val="000000">
                      <a:alpha val="65000"/>
                    </a:srgbClr>
                  </a:outerShdw>
                </a:effectLst>
                <a:latin typeface="Arial Black" panose="020B0A04020102020204" pitchFamily="34" charset="0"/>
              </a:rPr>
              <a:t>имени Героя Советского Союза </a:t>
            </a:r>
            <a:r>
              <a:rPr lang="ru-RU" sz="2000" b="1" spc="50" dirty="0">
                <a:ln w="11430"/>
                <a:solidFill>
                  <a:srgbClr val="000099"/>
                </a:solidFill>
                <a:effectLst>
                  <a:outerShdw blurRad="76200" dist="50800" dir="5400000" algn="tl" rotWithShape="0">
                    <a:srgbClr val="000000">
                      <a:alpha val="65000"/>
                    </a:srgbClr>
                  </a:outerShdw>
                </a:effectLst>
                <a:latin typeface="Arial Black" panose="020B0A04020102020204" pitchFamily="34" charset="0"/>
              </a:rPr>
              <a:t>М.В. Силантьева</a:t>
            </a:r>
            <a:r>
              <a:rPr lang="ru-RU" sz="2000" b="1" spc="50" dirty="0" smtClean="0">
                <a:ln w="11430"/>
                <a:solidFill>
                  <a:srgbClr val="000099"/>
                </a:solidFill>
                <a:effectLst>
                  <a:outerShdw blurRad="76200" dist="50800" dir="5400000" algn="tl" rotWithShape="0">
                    <a:srgbClr val="000000">
                      <a:alpha val="65000"/>
                    </a:srgbClr>
                  </a:outerShdw>
                </a:effectLst>
                <a:latin typeface="Arial Black" panose="020B0A04020102020204" pitchFamily="34" charset="0"/>
              </a:rPr>
              <a:t>»</a:t>
            </a:r>
          </a:p>
          <a:p>
            <a:pPr algn="ctr">
              <a:defRPr/>
            </a:pPr>
            <a:r>
              <a:rPr lang="ru-RU" sz="2000" b="1" spc="50" dirty="0" smtClean="0">
                <a:ln w="11430"/>
                <a:solidFill>
                  <a:srgbClr val="000099"/>
                </a:solidFill>
                <a:effectLst>
                  <a:outerShdw blurRad="76200" dist="50800" dir="5400000" algn="tl" rotWithShape="0">
                    <a:srgbClr val="000000">
                      <a:alpha val="65000"/>
                    </a:srgbClr>
                  </a:outerShdw>
                </a:effectLst>
                <a:latin typeface="Arial Black" panose="020B0A04020102020204" pitchFamily="34" charset="0"/>
              </a:rPr>
              <a:t>города </a:t>
            </a:r>
            <a:r>
              <a:rPr lang="ru-RU" sz="2000" b="1" spc="50" dirty="0">
                <a:ln w="11430"/>
                <a:solidFill>
                  <a:srgbClr val="000099"/>
                </a:solidFill>
                <a:effectLst>
                  <a:outerShdw blurRad="76200" dist="50800" dir="5400000" algn="tl" rotWithShape="0">
                    <a:srgbClr val="000000">
                      <a:alpha val="65000"/>
                    </a:srgbClr>
                  </a:outerShdw>
                </a:effectLst>
                <a:latin typeface="Arial Black" panose="020B0A04020102020204" pitchFamily="34" charset="0"/>
              </a:rPr>
              <a:t>Цивильск Чувашской Республики</a:t>
            </a:r>
            <a:endParaRPr lang="en-US" sz="2800" b="1" spc="50" dirty="0">
              <a:ln w="11430"/>
              <a:solidFill>
                <a:srgbClr val="000099"/>
              </a:solidFill>
              <a:effectLst>
                <a:outerShdw blurRad="76200" dist="50800" dir="5400000" algn="tl" rotWithShape="0">
                  <a:srgbClr val="000000">
                    <a:alpha val="65000"/>
                  </a:srgbClr>
                </a:outerShdw>
              </a:effectLst>
              <a:latin typeface="Arial Black" panose="020B0A04020102020204" pitchFamily="34" charset="0"/>
            </a:endParaRPr>
          </a:p>
          <a:p>
            <a:pPr algn="ctr">
              <a:defRPr/>
            </a:pPr>
            <a:endParaRPr lang="ru-RU" sz="2000" b="1" spc="50" dirty="0">
              <a:ln w="11430"/>
              <a:solidFill>
                <a:srgbClr val="000099"/>
              </a:solidFill>
              <a:effectLst>
                <a:outerShdw blurRad="76200" dist="50800" dir="5400000" algn="tl" rotWithShape="0">
                  <a:srgbClr val="000000">
                    <a:alpha val="65000"/>
                  </a:srgbClr>
                </a:outerShdw>
              </a:effectLst>
              <a:latin typeface="Arial Black" panose="020B0A04020102020204" pitchFamily="34" charset="0"/>
            </a:endParaRPr>
          </a:p>
          <a:p>
            <a:pPr algn="ctr">
              <a:defRPr/>
            </a:pPr>
            <a:r>
              <a:rPr lang="ru-RU" sz="2800" b="1" spc="50" dirty="0" smtClean="0">
                <a:ln w="11430"/>
                <a:solidFill>
                  <a:srgbClr val="000099"/>
                </a:solidFill>
                <a:effectLst>
                  <a:outerShdw blurRad="76200" dist="50800" dir="5400000" algn="tl" rotWithShape="0">
                    <a:srgbClr val="000000">
                      <a:alpha val="65000"/>
                    </a:srgbClr>
                  </a:outerShdw>
                </a:effectLst>
                <a:latin typeface="Arial Black" panose="020B0A04020102020204" pitchFamily="34" charset="0"/>
              </a:rPr>
              <a:t>201</a:t>
            </a:r>
            <a:r>
              <a:rPr lang="en-US" sz="2800" b="1" spc="50" dirty="0" smtClean="0">
                <a:ln w="11430"/>
                <a:solidFill>
                  <a:srgbClr val="000099"/>
                </a:solidFill>
                <a:effectLst>
                  <a:outerShdw blurRad="76200" dist="50800" dir="5400000" algn="tl" rotWithShape="0">
                    <a:srgbClr val="000000">
                      <a:alpha val="65000"/>
                    </a:srgbClr>
                  </a:outerShdw>
                </a:effectLst>
                <a:latin typeface="Arial Black" panose="020B0A04020102020204" pitchFamily="34" charset="0"/>
              </a:rPr>
              <a:t>6</a:t>
            </a:r>
            <a:endParaRPr lang="ru-RU" sz="2800" b="1" spc="50" dirty="0">
              <a:ln w="11430"/>
              <a:solidFill>
                <a:srgbClr val="000099"/>
              </a:solidFill>
              <a:effectLst>
                <a:outerShdw blurRad="76200" dist="50800" dir="5400000" algn="tl" rotWithShape="0">
                  <a:srgbClr val="000000">
                    <a:alpha val="65000"/>
                  </a:srgbClr>
                </a:outerShdw>
              </a:effectLst>
              <a:latin typeface="Arial Black" panose="020B0A04020102020204" pitchFamily="34" charset="0"/>
            </a:endParaRPr>
          </a:p>
        </p:txBody>
      </p:sp>
      <p:sp>
        <p:nvSpPr>
          <p:cNvPr id="5" name="Прямоугольник 4"/>
          <p:cNvSpPr/>
          <p:nvPr/>
        </p:nvSpPr>
        <p:spPr>
          <a:xfrm>
            <a:off x="161513" y="2492896"/>
            <a:ext cx="8838828" cy="1569660"/>
          </a:xfrm>
          <a:prstGeom prst="rect">
            <a:avLst/>
          </a:prstGeom>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4800" b="1" spc="50" dirty="0" smtClean="0">
                <a:ln w="11430"/>
                <a:solidFill>
                  <a:srgbClr val="FF0000"/>
                </a:soli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rPr>
              <a:t>Zodiac Signs Review </a:t>
            </a:r>
            <a:endParaRPr lang="en-US" sz="4800" b="1" spc="50" dirty="0" smtClean="0">
              <a:ln w="11430"/>
              <a:solidFill>
                <a:srgbClr val="FF0000"/>
              </a:soli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endParaRPr>
          </a:p>
          <a:p>
            <a:pPr algn="ctr"/>
            <a:r>
              <a:rPr lang="en-US" sz="4800" b="1" spc="50" dirty="0" smtClean="0">
                <a:ln w="11430"/>
                <a:solidFill>
                  <a:srgbClr val="FF0000"/>
                </a:soli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rPr>
              <a:t> for </a:t>
            </a:r>
            <a:r>
              <a:rPr lang="en-US" sz="4800" b="1" spc="50" dirty="0" smtClean="0">
                <a:ln w="11430"/>
                <a:solidFill>
                  <a:srgbClr val="FF0000"/>
                </a:soli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rPr>
              <a:t>8 - 11 </a:t>
            </a:r>
            <a:r>
              <a:rPr lang="en-US" sz="4800" b="1" spc="50" dirty="0" smtClean="0">
                <a:ln w="11430"/>
                <a:solidFill>
                  <a:srgbClr val="FF0000"/>
                </a:soli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rPr>
              <a:t>Formers</a:t>
            </a:r>
            <a:endParaRPr lang="ru-RU" sz="4800" b="1" spc="50" dirty="0" smtClean="0">
              <a:ln w="11430"/>
              <a:solidFill>
                <a:srgbClr val="FF0000"/>
              </a:soli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endParaRPr>
          </a:p>
        </p:txBody>
      </p:sp>
    </p:spTree>
    <p:extLst>
      <p:ext uri="{BB962C8B-B14F-4D97-AF65-F5344CB8AC3E}">
        <p14:creationId xmlns:p14="http://schemas.microsoft.com/office/powerpoint/2010/main" val="1977062179"/>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descr="C:\Users\1\Desktop\галерея 3\звезды мигают.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0530936" cy="7029400"/>
          </a:xfrm>
          <a:prstGeom prst="rect">
            <a:avLst/>
          </a:prstGeom>
          <a:noFill/>
          <a:extLst>
            <a:ext uri="{909E8E84-426E-40DD-AFC4-6F175D3DCCD1}">
              <a14:hiddenFill xmlns:a14="http://schemas.microsoft.com/office/drawing/2010/main">
                <a:solidFill>
                  <a:srgbClr val="FFFFFF"/>
                </a:solidFill>
              </a14:hiddenFill>
            </a:ext>
          </a:extLst>
        </p:spPr>
      </p:pic>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65468" y="332656"/>
            <a:ext cx="3561132" cy="3561132"/>
          </a:xfrm>
          <a:prstGeom prst="ellipse">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Прямоугольник 3"/>
          <p:cNvSpPr/>
          <p:nvPr/>
        </p:nvSpPr>
        <p:spPr>
          <a:xfrm>
            <a:off x="395536" y="260648"/>
            <a:ext cx="4869932" cy="3970318"/>
          </a:xfrm>
          <a:prstGeom prst="rect">
            <a:avLst/>
          </a:prstGeom>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3600" b="1" spc="50" dirty="0" err="1" smtClean="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rPr>
              <a:t>Peace&amp;Respect</a:t>
            </a:r>
            <a:endParaRPr lang="en-US" sz="3600" b="1" spc="50" dirty="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endParaRPr>
          </a:p>
          <a:p>
            <a:r>
              <a:rPr lang="en-US" sz="3600" b="1" spc="50" dirty="0" err="1" smtClean="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rPr>
              <a:t>Dignity&amp;Curiosity</a:t>
            </a:r>
            <a:endParaRPr lang="en-US" sz="3600" b="1" spc="50" dirty="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endParaRPr>
          </a:p>
          <a:p>
            <a:r>
              <a:rPr lang="en-US" sz="3600" b="1" spc="50" dirty="0" smtClean="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rPr>
              <a:t>Sacrifice</a:t>
            </a:r>
            <a:endParaRPr lang="en-US" sz="3600" b="1" spc="50" dirty="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endParaRPr>
          </a:p>
          <a:p>
            <a:r>
              <a:rPr lang="en-US" sz="3600" b="1" spc="50" dirty="0" smtClean="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rPr>
              <a:t>Exploration</a:t>
            </a:r>
            <a:endParaRPr lang="en-US" sz="3600" b="1" spc="50" dirty="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endParaRPr>
          </a:p>
          <a:p>
            <a:r>
              <a:rPr lang="en-US" sz="3600" b="1" spc="50" dirty="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rPr>
              <a:t>Initiation</a:t>
            </a:r>
          </a:p>
          <a:p>
            <a:r>
              <a:rPr lang="en-US" sz="3600" b="1" spc="50" dirty="0" smtClean="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rPr>
              <a:t>Intelligence</a:t>
            </a:r>
            <a:endParaRPr lang="en-US" sz="3600" b="1" spc="50" dirty="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endParaRPr>
          </a:p>
          <a:p>
            <a:r>
              <a:rPr lang="en-US" sz="3600" b="1" spc="50" dirty="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rPr>
              <a:t>Independence</a:t>
            </a:r>
            <a:endParaRPr lang="ru-RU" sz="3600" b="1" spc="50" dirty="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endParaRPr>
          </a:p>
        </p:txBody>
      </p:sp>
      <p:sp>
        <p:nvSpPr>
          <p:cNvPr id="5" name="Прямоугольник 4"/>
          <p:cNvSpPr/>
          <p:nvPr/>
        </p:nvSpPr>
        <p:spPr>
          <a:xfrm>
            <a:off x="8783" y="4191968"/>
            <a:ext cx="9361040" cy="2554545"/>
          </a:xfrm>
          <a:prstGeom prst="rect">
            <a:avLst/>
          </a:prstGeom>
        </p:spPr>
        <p:txBody>
          <a:bodyPr wrap="square">
            <a:spAutoFit/>
          </a:bodyPr>
          <a:lstStyle/>
          <a:p>
            <a:pPr algn="ctr"/>
            <a:r>
              <a:rPr lang="en-US" sz="3200" b="1" dirty="0">
                <a:ln w="900" cmpd="sng">
                  <a:solidFill>
                    <a:schemeClr val="accent1">
                      <a:satMod val="190000"/>
                      <a:alpha val="55000"/>
                    </a:schemeClr>
                  </a:solidFill>
                  <a:prstDash val="solid"/>
                </a:ln>
                <a:solidFill>
                  <a:schemeClr val="accent1">
                    <a:satMod val="200000"/>
                    <a:tint val="3000"/>
                  </a:schemeClr>
                </a:solidFill>
                <a:effectLst>
                  <a:glow rad="228600">
                    <a:schemeClr val="accent5">
                      <a:satMod val="175000"/>
                      <a:alpha val="40000"/>
                    </a:schemeClr>
                  </a:glow>
                  <a:innerShdw blurRad="101600" dist="76200" dir="5400000">
                    <a:schemeClr val="accent1">
                      <a:satMod val="190000"/>
                      <a:tint val="100000"/>
                      <a:alpha val="74000"/>
                    </a:schemeClr>
                  </a:innerShdw>
                </a:effectLst>
                <a:latin typeface="Arial Black" panose="020B0A04020102020204" pitchFamily="34" charset="0"/>
              </a:rPr>
              <a:t> Capricorns are the climbers of the Zodiac.  They are always pushing themselves to knew heights.  </a:t>
            </a:r>
            <a:r>
              <a:rPr lang="en-US" sz="2800" b="1" dirty="0">
                <a:ln w="900" cmpd="sng">
                  <a:solidFill>
                    <a:schemeClr val="accent1">
                      <a:satMod val="190000"/>
                      <a:alpha val="55000"/>
                    </a:schemeClr>
                  </a:solidFill>
                  <a:prstDash val="solid"/>
                </a:ln>
                <a:solidFill>
                  <a:schemeClr val="accent1">
                    <a:satMod val="200000"/>
                    <a:tint val="3000"/>
                  </a:schemeClr>
                </a:solidFill>
                <a:effectLst>
                  <a:glow rad="228600">
                    <a:schemeClr val="accent5">
                      <a:satMod val="175000"/>
                      <a:alpha val="40000"/>
                    </a:schemeClr>
                  </a:glow>
                  <a:innerShdw blurRad="101600" dist="76200" dir="5400000">
                    <a:schemeClr val="accent1">
                      <a:satMod val="190000"/>
                      <a:tint val="100000"/>
                      <a:alpha val="74000"/>
                    </a:schemeClr>
                  </a:innerShdw>
                </a:effectLst>
                <a:latin typeface="Arial Black" panose="020B0A04020102020204" pitchFamily="34" charset="0"/>
              </a:rPr>
              <a:t>They work </a:t>
            </a:r>
            <a:r>
              <a:rPr lang="en-US" sz="3200" b="1" dirty="0">
                <a:ln w="900" cmpd="sng">
                  <a:solidFill>
                    <a:schemeClr val="accent1">
                      <a:satMod val="190000"/>
                      <a:alpha val="55000"/>
                    </a:schemeClr>
                  </a:solidFill>
                  <a:prstDash val="solid"/>
                </a:ln>
                <a:solidFill>
                  <a:schemeClr val="accent1">
                    <a:satMod val="200000"/>
                    <a:tint val="3000"/>
                  </a:schemeClr>
                </a:solidFill>
                <a:effectLst>
                  <a:glow rad="228600">
                    <a:schemeClr val="accent5">
                      <a:satMod val="175000"/>
                      <a:alpha val="40000"/>
                    </a:schemeClr>
                  </a:glow>
                  <a:innerShdw blurRad="101600" dist="76200" dir="5400000">
                    <a:schemeClr val="accent1">
                      <a:satMod val="190000"/>
                      <a:tint val="100000"/>
                      <a:alpha val="74000"/>
                    </a:schemeClr>
                  </a:innerShdw>
                </a:effectLst>
                <a:latin typeface="Arial Black" panose="020B0A04020102020204" pitchFamily="34" charset="0"/>
              </a:rPr>
              <a:t>hard to get where they want to be whether it be socially or career wise.</a:t>
            </a:r>
          </a:p>
        </p:txBody>
      </p:sp>
    </p:spTree>
    <p:extLst>
      <p:ext uri="{BB962C8B-B14F-4D97-AF65-F5344CB8AC3E}">
        <p14:creationId xmlns:p14="http://schemas.microsoft.com/office/powerpoint/2010/main" val="2729236459"/>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descr="C:\Users\1\Desktop\галерея 3\звезды мигают.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0530936" cy="7029400"/>
          </a:xfrm>
          <a:prstGeom prst="rect">
            <a:avLst/>
          </a:prstGeom>
          <a:noFill/>
          <a:extLst>
            <a:ext uri="{909E8E84-426E-40DD-AFC4-6F175D3DCCD1}">
              <a14:hiddenFill xmlns:a14="http://schemas.microsoft.com/office/drawing/2010/main">
                <a:solidFill>
                  <a:srgbClr val="FFFFFF"/>
                </a:solidFill>
              </a14:hiddenFill>
            </a:ext>
          </a:extLst>
        </p:spPr>
      </p:pic>
      <p:pic>
        <p:nvPicPr>
          <p:cNvPr id="102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6096" y="404664"/>
            <a:ext cx="3432459" cy="3432459"/>
          </a:xfrm>
          <a:prstGeom prst="ellipse">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Прямоугольник 3"/>
          <p:cNvSpPr/>
          <p:nvPr/>
        </p:nvSpPr>
        <p:spPr>
          <a:xfrm>
            <a:off x="395536" y="260648"/>
            <a:ext cx="4572000" cy="3970318"/>
          </a:xfrm>
          <a:prstGeom prst="rect">
            <a:avLst/>
          </a:prstGeom>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3600" b="1" spc="50" dirty="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rPr>
              <a:t>Wisdom</a:t>
            </a:r>
          </a:p>
          <a:p>
            <a:r>
              <a:rPr lang="en-US" sz="3600" b="1" spc="50" dirty="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rPr>
              <a:t>Power</a:t>
            </a:r>
          </a:p>
          <a:p>
            <a:r>
              <a:rPr lang="en-US" sz="3600" b="1" spc="50" dirty="0" smtClean="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rPr>
              <a:t>Dignity</a:t>
            </a:r>
            <a:endParaRPr lang="en-US" sz="3600" b="1" spc="50" dirty="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endParaRPr>
          </a:p>
          <a:p>
            <a:r>
              <a:rPr lang="en-US" sz="3600" b="1" spc="50" dirty="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rPr>
              <a:t>Courage</a:t>
            </a:r>
          </a:p>
          <a:p>
            <a:r>
              <a:rPr lang="en-US" sz="3600" b="1" spc="50" dirty="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rPr>
              <a:t>Justice</a:t>
            </a:r>
          </a:p>
          <a:p>
            <a:r>
              <a:rPr lang="en-US" sz="3600" b="1" spc="50" dirty="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rPr>
              <a:t>Ferocity</a:t>
            </a:r>
          </a:p>
          <a:p>
            <a:r>
              <a:rPr lang="en-US" sz="3600" b="1" spc="50" dirty="0" smtClean="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rPr>
              <a:t>Authority</a:t>
            </a:r>
            <a:endParaRPr lang="ru-RU" sz="3600" b="1" spc="50" dirty="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endParaRPr>
          </a:p>
        </p:txBody>
      </p:sp>
      <p:sp>
        <p:nvSpPr>
          <p:cNvPr id="5" name="Прямоугольник 4"/>
          <p:cNvSpPr/>
          <p:nvPr/>
        </p:nvSpPr>
        <p:spPr>
          <a:xfrm>
            <a:off x="404928" y="4303455"/>
            <a:ext cx="8463627" cy="2554545"/>
          </a:xfrm>
          <a:prstGeom prst="rect">
            <a:avLst/>
          </a:prstGeom>
        </p:spPr>
        <p:txBody>
          <a:bodyPr wrap="square">
            <a:spAutoFit/>
          </a:bodyPr>
          <a:lstStyle/>
          <a:p>
            <a:pPr algn="ctr"/>
            <a:r>
              <a:rPr lang="en-US" sz="3200" b="1" dirty="0">
                <a:ln w="900" cmpd="sng">
                  <a:solidFill>
                    <a:schemeClr val="accent1">
                      <a:satMod val="190000"/>
                      <a:alpha val="55000"/>
                    </a:schemeClr>
                  </a:solidFill>
                  <a:prstDash val="solid"/>
                </a:ln>
                <a:solidFill>
                  <a:schemeClr val="accent1">
                    <a:satMod val="200000"/>
                    <a:tint val="3000"/>
                  </a:schemeClr>
                </a:solidFill>
                <a:effectLst>
                  <a:glow rad="228600">
                    <a:schemeClr val="accent5">
                      <a:satMod val="175000"/>
                      <a:alpha val="40000"/>
                    </a:schemeClr>
                  </a:glow>
                  <a:innerShdw blurRad="101600" dist="76200" dir="5400000">
                    <a:schemeClr val="accent1">
                      <a:satMod val="190000"/>
                      <a:tint val="100000"/>
                      <a:alpha val="74000"/>
                    </a:schemeClr>
                  </a:innerShdw>
                </a:effectLst>
                <a:latin typeface="Arial Black" panose="020B0A04020102020204" pitchFamily="34" charset="0"/>
              </a:rPr>
              <a:t> The royal Leo, Queen of the Zodiac is warm hearted and loved by all.  Leos have a golden sparkling </a:t>
            </a:r>
            <a:r>
              <a:rPr lang="en-US" sz="3200" b="1" dirty="0" smtClean="0">
                <a:ln w="900" cmpd="sng">
                  <a:solidFill>
                    <a:schemeClr val="accent1">
                      <a:satMod val="190000"/>
                      <a:alpha val="55000"/>
                    </a:schemeClr>
                  </a:solidFill>
                  <a:prstDash val="solid"/>
                </a:ln>
                <a:solidFill>
                  <a:schemeClr val="accent1">
                    <a:satMod val="200000"/>
                    <a:tint val="3000"/>
                  </a:schemeClr>
                </a:solidFill>
                <a:effectLst>
                  <a:glow rad="228600">
                    <a:schemeClr val="accent5">
                      <a:satMod val="175000"/>
                      <a:alpha val="40000"/>
                    </a:schemeClr>
                  </a:glow>
                  <a:innerShdw blurRad="101600" dist="76200" dir="5400000">
                    <a:schemeClr val="accent1">
                      <a:satMod val="190000"/>
                      <a:tint val="100000"/>
                      <a:alpha val="74000"/>
                    </a:schemeClr>
                  </a:innerShdw>
                </a:effectLst>
                <a:latin typeface="Arial Black" panose="020B0A04020102020204" pitchFamily="34" charset="0"/>
              </a:rPr>
              <a:t>aura</a:t>
            </a:r>
          </a:p>
          <a:p>
            <a:pPr algn="ctr"/>
            <a:r>
              <a:rPr lang="en-US" sz="3200" b="1" dirty="0" smtClean="0">
                <a:ln w="900" cmpd="sng">
                  <a:solidFill>
                    <a:schemeClr val="accent1">
                      <a:satMod val="190000"/>
                      <a:alpha val="55000"/>
                    </a:schemeClr>
                  </a:solidFill>
                  <a:prstDash val="solid"/>
                </a:ln>
                <a:solidFill>
                  <a:schemeClr val="accent1">
                    <a:satMod val="200000"/>
                    <a:tint val="3000"/>
                  </a:schemeClr>
                </a:solidFill>
                <a:effectLst>
                  <a:glow rad="228600">
                    <a:schemeClr val="accent5">
                      <a:satMod val="175000"/>
                      <a:alpha val="40000"/>
                    </a:schemeClr>
                  </a:glow>
                  <a:innerShdw blurRad="101600" dist="76200" dir="5400000">
                    <a:schemeClr val="accent1">
                      <a:satMod val="190000"/>
                      <a:tint val="100000"/>
                      <a:alpha val="74000"/>
                    </a:schemeClr>
                  </a:innerShdw>
                </a:effectLst>
                <a:latin typeface="Arial Black" panose="020B0A04020102020204" pitchFamily="34" charset="0"/>
              </a:rPr>
              <a:t> </a:t>
            </a:r>
            <a:r>
              <a:rPr lang="en-US" sz="3200" b="1" dirty="0">
                <a:ln w="900" cmpd="sng">
                  <a:solidFill>
                    <a:schemeClr val="accent1">
                      <a:satMod val="190000"/>
                      <a:alpha val="55000"/>
                    </a:schemeClr>
                  </a:solidFill>
                  <a:prstDash val="solid"/>
                </a:ln>
                <a:solidFill>
                  <a:schemeClr val="accent1">
                    <a:satMod val="200000"/>
                    <a:tint val="3000"/>
                  </a:schemeClr>
                </a:solidFill>
                <a:effectLst>
                  <a:glow rad="228600">
                    <a:schemeClr val="accent5">
                      <a:satMod val="175000"/>
                      <a:alpha val="40000"/>
                    </a:schemeClr>
                  </a:glow>
                  <a:innerShdw blurRad="101600" dist="76200" dir="5400000">
                    <a:schemeClr val="accent1">
                      <a:satMod val="190000"/>
                      <a:tint val="100000"/>
                      <a:alpha val="74000"/>
                    </a:schemeClr>
                  </a:innerShdw>
                </a:effectLst>
                <a:latin typeface="Arial Black" panose="020B0A04020102020204" pitchFamily="34" charset="0"/>
              </a:rPr>
              <a:t>that is hard to miss.  You </a:t>
            </a:r>
            <a:r>
              <a:rPr lang="en-US" sz="3200" b="1" dirty="0" smtClean="0">
                <a:ln w="900" cmpd="sng">
                  <a:solidFill>
                    <a:schemeClr val="accent1">
                      <a:satMod val="190000"/>
                      <a:alpha val="55000"/>
                    </a:schemeClr>
                  </a:solidFill>
                  <a:prstDash val="solid"/>
                </a:ln>
                <a:solidFill>
                  <a:schemeClr val="accent1">
                    <a:satMod val="200000"/>
                    <a:tint val="3000"/>
                  </a:schemeClr>
                </a:solidFill>
                <a:effectLst>
                  <a:glow rad="228600">
                    <a:schemeClr val="accent5">
                      <a:satMod val="175000"/>
                      <a:alpha val="40000"/>
                    </a:schemeClr>
                  </a:glow>
                  <a:innerShdw blurRad="101600" dist="76200" dir="5400000">
                    <a:schemeClr val="accent1">
                      <a:satMod val="190000"/>
                      <a:tint val="100000"/>
                      <a:alpha val="74000"/>
                    </a:schemeClr>
                  </a:innerShdw>
                </a:effectLst>
                <a:latin typeface="Arial Black" panose="020B0A04020102020204" pitchFamily="34" charset="0"/>
              </a:rPr>
              <a:t>know</a:t>
            </a:r>
          </a:p>
          <a:p>
            <a:pPr algn="ctr"/>
            <a:r>
              <a:rPr lang="en-US" sz="3200" b="1" dirty="0" smtClean="0">
                <a:ln w="900" cmpd="sng">
                  <a:solidFill>
                    <a:schemeClr val="accent1">
                      <a:satMod val="190000"/>
                      <a:alpha val="55000"/>
                    </a:schemeClr>
                  </a:solidFill>
                  <a:prstDash val="solid"/>
                </a:ln>
                <a:solidFill>
                  <a:schemeClr val="accent1">
                    <a:satMod val="200000"/>
                    <a:tint val="3000"/>
                  </a:schemeClr>
                </a:solidFill>
                <a:effectLst>
                  <a:glow rad="228600">
                    <a:schemeClr val="accent5">
                      <a:satMod val="175000"/>
                      <a:alpha val="40000"/>
                    </a:schemeClr>
                  </a:glow>
                  <a:innerShdw blurRad="101600" dist="76200" dir="5400000">
                    <a:schemeClr val="accent1">
                      <a:satMod val="190000"/>
                      <a:tint val="100000"/>
                      <a:alpha val="74000"/>
                    </a:schemeClr>
                  </a:innerShdw>
                </a:effectLst>
                <a:latin typeface="Arial Black" panose="020B0A04020102020204" pitchFamily="34" charset="0"/>
              </a:rPr>
              <a:t> </a:t>
            </a:r>
            <a:r>
              <a:rPr lang="en-US" sz="3200" b="1" dirty="0">
                <a:ln w="900" cmpd="sng">
                  <a:solidFill>
                    <a:schemeClr val="accent1">
                      <a:satMod val="190000"/>
                      <a:alpha val="55000"/>
                    </a:schemeClr>
                  </a:solidFill>
                  <a:prstDash val="solid"/>
                </a:ln>
                <a:solidFill>
                  <a:schemeClr val="accent1">
                    <a:satMod val="200000"/>
                    <a:tint val="3000"/>
                  </a:schemeClr>
                </a:solidFill>
                <a:effectLst>
                  <a:glow rad="228600">
                    <a:schemeClr val="accent5">
                      <a:satMod val="175000"/>
                      <a:alpha val="40000"/>
                    </a:schemeClr>
                  </a:glow>
                  <a:innerShdw blurRad="101600" dist="76200" dir="5400000">
                    <a:schemeClr val="accent1">
                      <a:satMod val="190000"/>
                      <a:tint val="100000"/>
                      <a:alpha val="74000"/>
                    </a:schemeClr>
                  </a:innerShdw>
                </a:effectLst>
                <a:latin typeface="Arial Black" panose="020B0A04020102020204" pitchFamily="34" charset="0"/>
              </a:rPr>
              <a:t>when a Leo walks into a room!</a:t>
            </a:r>
          </a:p>
        </p:txBody>
      </p:sp>
    </p:spTree>
    <p:extLst>
      <p:ext uri="{BB962C8B-B14F-4D97-AF65-F5344CB8AC3E}">
        <p14:creationId xmlns:p14="http://schemas.microsoft.com/office/powerpoint/2010/main" val="1187678964"/>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8" name="Picture 4" descr="C:\Users\1\Desktop\галерея 3\звезды мигают.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 y="-12939"/>
            <a:ext cx="10530936" cy="7029400"/>
          </a:xfrm>
          <a:prstGeom prst="rect">
            <a:avLst/>
          </a:prstGeom>
          <a:noFill/>
          <a:extLst>
            <a:ext uri="{909E8E84-426E-40DD-AFC4-6F175D3DCCD1}">
              <a14:hiddenFill xmlns:a14="http://schemas.microsoft.com/office/drawing/2010/main">
                <a:solidFill>
                  <a:srgbClr val="FFFFFF"/>
                </a:solidFill>
              </a14:hiddenFill>
            </a:ext>
          </a:extLst>
        </p:spPr>
      </p:pic>
      <p:pic>
        <p:nvPicPr>
          <p:cNvPr id="112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9949" y="260648"/>
            <a:ext cx="3504661" cy="3504661"/>
          </a:xfrm>
          <a:prstGeom prst="ellipse">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Прямоугольник 1"/>
          <p:cNvSpPr/>
          <p:nvPr/>
        </p:nvSpPr>
        <p:spPr>
          <a:xfrm>
            <a:off x="395536" y="260648"/>
            <a:ext cx="4572000" cy="3970318"/>
          </a:xfrm>
          <a:prstGeom prst="rect">
            <a:avLst/>
          </a:prstGeom>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3600" b="1" spc="50" dirty="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rPr>
              <a:t>Power</a:t>
            </a:r>
          </a:p>
          <a:p>
            <a:r>
              <a:rPr lang="en-US" sz="3600" b="1" spc="50" dirty="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rPr>
              <a:t>Force</a:t>
            </a:r>
          </a:p>
          <a:p>
            <a:r>
              <a:rPr lang="en-US" sz="3600" b="1" spc="50" dirty="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rPr>
              <a:t>Drive</a:t>
            </a:r>
          </a:p>
          <a:p>
            <a:r>
              <a:rPr lang="en-US" sz="3600" b="1" spc="50" dirty="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rPr>
              <a:t>Energy</a:t>
            </a:r>
          </a:p>
          <a:p>
            <a:r>
              <a:rPr lang="en-US" sz="3600" b="1" spc="50" dirty="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rPr>
              <a:t>Virility</a:t>
            </a:r>
          </a:p>
          <a:p>
            <a:r>
              <a:rPr lang="en-US" sz="3600" b="1" spc="50" dirty="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rPr>
              <a:t>Protection</a:t>
            </a:r>
          </a:p>
          <a:p>
            <a:r>
              <a:rPr lang="en-US" sz="3600" b="1" spc="50" dirty="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rPr>
              <a:t>Fearlessness</a:t>
            </a:r>
            <a:endParaRPr lang="ru-RU" sz="3600" b="1" spc="50" dirty="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endParaRPr>
          </a:p>
        </p:txBody>
      </p:sp>
      <p:sp>
        <p:nvSpPr>
          <p:cNvPr id="5" name="Прямоугольник 4"/>
          <p:cNvSpPr/>
          <p:nvPr/>
        </p:nvSpPr>
        <p:spPr>
          <a:xfrm>
            <a:off x="368025" y="4328625"/>
            <a:ext cx="8436585" cy="2554545"/>
          </a:xfrm>
          <a:prstGeom prst="rect">
            <a:avLst/>
          </a:prstGeom>
        </p:spPr>
        <p:txBody>
          <a:bodyPr wrap="square">
            <a:spAutoFit/>
          </a:bodyPr>
          <a:lstStyle/>
          <a:p>
            <a:pPr algn="ctr"/>
            <a:r>
              <a:rPr lang="en-US" sz="3200" b="1" dirty="0" smtClean="0">
                <a:ln w="900" cmpd="sng">
                  <a:solidFill>
                    <a:schemeClr val="accent1">
                      <a:satMod val="190000"/>
                      <a:alpha val="55000"/>
                    </a:schemeClr>
                  </a:solidFill>
                  <a:prstDash val="solid"/>
                </a:ln>
                <a:solidFill>
                  <a:schemeClr val="accent1">
                    <a:satMod val="200000"/>
                    <a:tint val="3000"/>
                  </a:schemeClr>
                </a:solidFill>
                <a:effectLst>
                  <a:glow rad="228600">
                    <a:schemeClr val="accent5">
                      <a:satMod val="175000"/>
                      <a:alpha val="40000"/>
                    </a:schemeClr>
                  </a:glow>
                  <a:innerShdw blurRad="101600" dist="76200" dir="5400000">
                    <a:schemeClr val="accent1">
                      <a:satMod val="190000"/>
                      <a:tint val="100000"/>
                      <a:alpha val="74000"/>
                    </a:schemeClr>
                  </a:innerShdw>
                </a:effectLst>
                <a:latin typeface="Arial Black" panose="020B0A04020102020204" pitchFamily="34" charset="0"/>
              </a:rPr>
              <a:t>Kind </a:t>
            </a:r>
            <a:r>
              <a:rPr lang="en-US" sz="3200" b="1" dirty="0">
                <a:ln w="900" cmpd="sng">
                  <a:solidFill>
                    <a:schemeClr val="accent1">
                      <a:satMod val="190000"/>
                      <a:alpha val="55000"/>
                    </a:schemeClr>
                  </a:solidFill>
                  <a:prstDash val="solid"/>
                </a:ln>
                <a:solidFill>
                  <a:schemeClr val="accent1">
                    <a:satMod val="200000"/>
                    <a:tint val="3000"/>
                  </a:schemeClr>
                </a:solidFill>
                <a:effectLst>
                  <a:glow rad="228600">
                    <a:schemeClr val="accent5">
                      <a:satMod val="175000"/>
                      <a:alpha val="40000"/>
                    </a:schemeClr>
                  </a:glow>
                  <a:innerShdw blurRad="101600" dist="76200" dir="5400000">
                    <a:schemeClr val="accent1">
                      <a:satMod val="190000"/>
                      <a:tint val="100000"/>
                      <a:alpha val="74000"/>
                    </a:schemeClr>
                  </a:innerShdw>
                </a:effectLst>
                <a:latin typeface="Arial Black" panose="020B0A04020102020204" pitchFamily="34" charset="0"/>
              </a:rPr>
              <a:t>hearted </a:t>
            </a:r>
            <a:r>
              <a:rPr lang="en-US" sz="3200" b="1" dirty="0" err="1">
                <a:ln w="900" cmpd="sng">
                  <a:solidFill>
                    <a:schemeClr val="accent1">
                      <a:satMod val="190000"/>
                      <a:alpha val="55000"/>
                    </a:schemeClr>
                  </a:solidFill>
                  <a:prstDash val="solid"/>
                </a:ln>
                <a:solidFill>
                  <a:schemeClr val="accent1">
                    <a:satMod val="200000"/>
                    <a:tint val="3000"/>
                  </a:schemeClr>
                </a:solidFill>
                <a:effectLst>
                  <a:glow rad="228600">
                    <a:schemeClr val="accent5">
                      <a:satMod val="175000"/>
                      <a:alpha val="40000"/>
                    </a:schemeClr>
                  </a:glow>
                  <a:innerShdw blurRad="101600" dist="76200" dir="5400000">
                    <a:schemeClr val="accent1">
                      <a:satMod val="190000"/>
                      <a:tint val="100000"/>
                      <a:alpha val="74000"/>
                    </a:schemeClr>
                  </a:innerShdw>
                </a:effectLst>
                <a:latin typeface="Arial Black" panose="020B0A04020102020204" pitchFamily="34" charset="0"/>
              </a:rPr>
              <a:t>Virgoans</a:t>
            </a:r>
            <a:r>
              <a:rPr lang="en-US" sz="3200" b="1" dirty="0">
                <a:ln w="900" cmpd="sng">
                  <a:solidFill>
                    <a:schemeClr val="accent1">
                      <a:satMod val="190000"/>
                      <a:alpha val="55000"/>
                    </a:schemeClr>
                  </a:solidFill>
                  <a:prstDash val="solid"/>
                </a:ln>
                <a:solidFill>
                  <a:schemeClr val="accent1">
                    <a:satMod val="200000"/>
                    <a:tint val="3000"/>
                  </a:schemeClr>
                </a:solidFill>
                <a:effectLst>
                  <a:glow rad="228600">
                    <a:schemeClr val="accent5">
                      <a:satMod val="175000"/>
                      <a:alpha val="40000"/>
                    </a:schemeClr>
                  </a:glow>
                  <a:innerShdw blurRad="101600" dist="76200" dir="5400000">
                    <a:schemeClr val="accent1">
                      <a:satMod val="190000"/>
                      <a:tint val="100000"/>
                      <a:alpha val="74000"/>
                    </a:schemeClr>
                  </a:innerShdw>
                </a:effectLst>
                <a:latin typeface="Arial Black" panose="020B0A04020102020204" pitchFamily="34" charset="0"/>
              </a:rPr>
              <a:t> are always making sure everything is perfect.  When they let loose its a real surprise</a:t>
            </a:r>
            <a:r>
              <a:rPr lang="en-US" sz="3200" b="1" dirty="0" smtClean="0">
                <a:ln w="900" cmpd="sng">
                  <a:solidFill>
                    <a:schemeClr val="accent1">
                      <a:satMod val="190000"/>
                      <a:alpha val="55000"/>
                    </a:schemeClr>
                  </a:solidFill>
                  <a:prstDash val="solid"/>
                </a:ln>
                <a:solidFill>
                  <a:schemeClr val="accent1">
                    <a:satMod val="200000"/>
                    <a:tint val="3000"/>
                  </a:schemeClr>
                </a:solidFill>
                <a:effectLst>
                  <a:glow rad="228600">
                    <a:schemeClr val="accent5">
                      <a:satMod val="175000"/>
                      <a:alpha val="40000"/>
                    </a:schemeClr>
                  </a:glow>
                  <a:innerShdw blurRad="101600" dist="76200" dir="5400000">
                    <a:schemeClr val="accent1">
                      <a:satMod val="190000"/>
                      <a:tint val="100000"/>
                      <a:alpha val="74000"/>
                    </a:schemeClr>
                  </a:innerShdw>
                </a:effectLst>
                <a:latin typeface="Arial Black" panose="020B0A04020102020204" pitchFamily="34" charset="0"/>
              </a:rPr>
              <a:t>, </a:t>
            </a:r>
            <a:r>
              <a:rPr lang="en-US" sz="3200" b="1" dirty="0">
                <a:ln w="900" cmpd="sng">
                  <a:solidFill>
                    <a:schemeClr val="accent1">
                      <a:satMod val="190000"/>
                      <a:alpha val="55000"/>
                    </a:schemeClr>
                  </a:solidFill>
                  <a:prstDash val="solid"/>
                </a:ln>
                <a:solidFill>
                  <a:schemeClr val="accent1">
                    <a:satMod val="200000"/>
                    <a:tint val="3000"/>
                  </a:schemeClr>
                </a:solidFill>
                <a:effectLst>
                  <a:glow rad="228600">
                    <a:schemeClr val="accent5">
                      <a:satMod val="175000"/>
                      <a:alpha val="40000"/>
                    </a:schemeClr>
                  </a:glow>
                  <a:innerShdw blurRad="101600" dist="76200" dir="5400000">
                    <a:schemeClr val="accent1">
                      <a:satMod val="190000"/>
                      <a:tint val="100000"/>
                      <a:alpha val="74000"/>
                    </a:schemeClr>
                  </a:innerShdw>
                </a:effectLst>
                <a:latin typeface="Arial Black" panose="020B0A04020102020204" pitchFamily="34" charset="0"/>
              </a:rPr>
              <a:t>but you can always count </a:t>
            </a:r>
            <a:r>
              <a:rPr lang="en-US" sz="3200" b="1" dirty="0" smtClean="0">
                <a:ln w="900" cmpd="sng">
                  <a:solidFill>
                    <a:schemeClr val="accent1">
                      <a:satMod val="190000"/>
                      <a:alpha val="55000"/>
                    </a:schemeClr>
                  </a:solidFill>
                  <a:prstDash val="solid"/>
                </a:ln>
                <a:solidFill>
                  <a:schemeClr val="accent1">
                    <a:satMod val="200000"/>
                    <a:tint val="3000"/>
                  </a:schemeClr>
                </a:solidFill>
                <a:effectLst>
                  <a:glow rad="228600">
                    <a:schemeClr val="accent5">
                      <a:satMod val="175000"/>
                      <a:alpha val="40000"/>
                    </a:schemeClr>
                  </a:glow>
                  <a:innerShdw blurRad="101600" dist="76200" dir="5400000">
                    <a:schemeClr val="accent1">
                      <a:satMod val="190000"/>
                      <a:tint val="100000"/>
                      <a:alpha val="74000"/>
                    </a:schemeClr>
                  </a:innerShdw>
                </a:effectLst>
                <a:latin typeface="Arial Black" panose="020B0A04020102020204" pitchFamily="34" charset="0"/>
              </a:rPr>
              <a:t>on </a:t>
            </a:r>
            <a:r>
              <a:rPr lang="en-US" sz="3200" b="1" dirty="0">
                <a:ln w="900" cmpd="sng">
                  <a:solidFill>
                    <a:schemeClr val="accent1">
                      <a:satMod val="190000"/>
                      <a:alpha val="55000"/>
                    </a:schemeClr>
                  </a:solidFill>
                  <a:prstDash val="solid"/>
                </a:ln>
                <a:solidFill>
                  <a:schemeClr val="accent1">
                    <a:satMod val="200000"/>
                    <a:tint val="3000"/>
                  </a:schemeClr>
                </a:solidFill>
                <a:effectLst>
                  <a:glow rad="228600">
                    <a:schemeClr val="accent5">
                      <a:satMod val="175000"/>
                      <a:alpha val="40000"/>
                    </a:schemeClr>
                  </a:glow>
                  <a:innerShdw blurRad="101600" dist="76200" dir="5400000">
                    <a:schemeClr val="accent1">
                      <a:satMod val="190000"/>
                      <a:tint val="100000"/>
                      <a:alpha val="74000"/>
                    </a:schemeClr>
                  </a:innerShdw>
                </a:effectLst>
                <a:latin typeface="Arial Black" panose="020B0A04020102020204" pitchFamily="34" charset="0"/>
              </a:rPr>
              <a:t>these people to stay in line.</a:t>
            </a:r>
          </a:p>
        </p:txBody>
      </p:sp>
    </p:spTree>
    <p:extLst>
      <p:ext uri="{BB962C8B-B14F-4D97-AF65-F5344CB8AC3E}">
        <p14:creationId xmlns:p14="http://schemas.microsoft.com/office/powerpoint/2010/main" val="1354884186"/>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C:\Users\1\Desktop\галерея 3\звезды мигают.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 y="-12939"/>
            <a:ext cx="10530936" cy="7029400"/>
          </a:xfrm>
          <a:prstGeom prst="rect">
            <a:avLst/>
          </a:prstGeom>
          <a:noFill/>
          <a:extLst>
            <a:ext uri="{909E8E84-426E-40DD-AFC4-6F175D3DCCD1}">
              <a14:hiddenFill xmlns:a14="http://schemas.microsoft.com/office/drawing/2010/main">
                <a:solidFill>
                  <a:srgbClr val="FFFFFF"/>
                </a:solidFill>
              </a14:hiddenFill>
            </a:ext>
          </a:extLst>
        </p:spPr>
      </p:pic>
      <p:pic>
        <p:nvPicPr>
          <p:cNvPr id="1229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6095" y="260648"/>
            <a:ext cx="3462511" cy="3462511"/>
          </a:xfrm>
          <a:prstGeom prst="ellipse">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Прямоугольник 7"/>
          <p:cNvSpPr/>
          <p:nvPr/>
        </p:nvSpPr>
        <p:spPr>
          <a:xfrm>
            <a:off x="395536" y="260648"/>
            <a:ext cx="4572000" cy="3416320"/>
          </a:xfrm>
          <a:prstGeom prst="rect">
            <a:avLst/>
          </a:prstGeom>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3600" b="1" spc="50" dirty="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rPr>
              <a:t>Harmony</a:t>
            </a:r>
          </a:p>
          <a:p>
            <a:r>
              <a:rPr lang="en-US" sz="3600" b="1" spc="50" dirty="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rPr>
              <a:t>Beauty</a:t>
            </a:r>
          </a:p>
          <a:p>
            <a:r>
              <a:rPr lang="en-US" sz="3600" b="1" spc="50" dirty="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rPr>
              <a:t>Balance</a:t>
            </a:r>
          </a:p>
          <a:p>
            <a:r>
              <a:rPr lang="en-US" sz="3600" b="1" spc="50" dirty="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rPr>
              <a:t>Justice</a:t>
            </a:r>
          </a:p>
          <a:p>
            <a:r>
              <a:rPr lang="en-US" sz="3600" b="1" spc="50" dirty="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rPr>
              <a:t>Equanimity</a:t>
            </a:r>
          </a:p>
          <a:p>
            <a:r>
              <a:rPr lang="en-US" sz="3600" b="1" spc="50" dirty="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rPr>
              <a:t>Stability</a:t>
            </a:r>
          </a:p>
        </p:txBody>
      </p:sp>
      <p:sp>
        <p:nvSpPr>
          <p:cNvPr id="9" name="Прямоугольник 8"/>
          <p:cNvSpPr/>
          <p:nvPr/>
        </p:nvSpPr>
        <p:spPr>
          <a:xfrm>
            <a:off x="399020" y="3749418"/>
            <a:ext cx="8503070" cy="3046988"/>
          </a:xfrm>
          <a:prstGeom prst="rect">
            <a:avLst/>
          </a:prstGeom>
        </p:spPr>
        <p:txBody>
          <a:bodyPr wrap="square">
            <a:spAutoFit/>
          </a:bodyPr>
          <a:lstStyle/>
          <a:p>
            <a:pPr algn="ctr"/>
            <a:r>
              <a:rPr lang="en-US" sz="3200" b="1" dirty="0">
                <a:ln w="900" cmpd="sng">
                  <a:solidFill>
                    <a:schemeClr val="accent1">
                      <a:satMod val="190000"/>
                      <a:alpha val="55000"/>
                    </a:schemeClr>
                  </a:solidFill>
                  <a:prstDash val="solid"/>
                </a:ln>
                <a:solidFill>
                  <a:schemeClr val="accent1">
                    <a:satMod val="200000"/>
                    <a:tint val="3000"/>
                  </a:schemeClr>
                </a:solidFill>
                <a:effectLst>
                  <a:glow rad="228600">
                    <a:schemeClr val="accent5">
                      <a:satMod val="175000"/>
                      <a:alpha val="40000"/>
                    </a:schemeClr>
                  </a:glow>
                  <a:innerShdw blurRad="101600" dist="76200" dir="5400000">
                    <a:schemeClr val="accent1">
                      <a:satMod val="190000"/>
                      <a:tint val="100000"/>
                      <a:alpha val="74000"/>
                    </a:schemeClr>
                  </a:innerShdw>
                </a:effectLst>
                <a:latin typeface="Arial Black" panose="020B0A04020102020204" pitchFamily="34" charset="0"/>
              </a:rPr>
              <a:t>  Libras are some of the most beautiful people in the Zodiac.  They are a perfect balance between hard and soft.  That is why this quote is so perfect; she's an absolute lady but watch out for her bite.</a:t>
            </a:r>
          </a:p>
        </p:txBody>
      </p:sp>
    </p:spTree>
    <p:extLst>
      <p:ext uri="{BB962C8B-B14F-4D97-AF65-F5344CB8AC3E}">
        <p14:creationId xmlns:p14="http://schemas.microsoft.com/office/powerpoint/2010/main" val="3955143224"/>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1\Desktop\галерея 3\звезды мигают.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0530936" cy="7029400"/>
          </a:xfrm>
          <a:prstGeom prst="rect">
            <a:avLst/>
          </a:prstGeom>
          <a:noFill/>
          <a:extLst>
            <a:ext uri="{909E8E84-426E-40DD-AFC4-6F175D3DCCD1}">
              <a14:hiddenFill xmlns:a14="http://schemas.microsoft.com/office/drawing/2010/main">
                <a:solidFill>
                  <a:srgbClr val="FFFFFF"/>
                </a:solidFill>
              </a14:hiddenFill>
            </a:ext>
          </a:extLst>
        </p:spPr>
      </p:pic>
      <p:pic>
        <p:nvPicPr>
          <p:cNvPr id="13314" name="Picture 2" descr="https://s-media-cache-ak0.pinimg.com/originals/8a/01/74/8a01743264d7870e3cdef1b13feaeb12.jpg"/>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267744" y="1859369"/>
            <a:ext cx="5135388" cy="5135388"/>
          </a:xfrm>
          <a:prstGeom prst="rect">
            <a:avLst/>
          </a:prstGeom>
          <a:noFill/>
          <a:extLst>
            <a:ext uri="{909E8E84-426E-40DD-AFC4-6F175D3DCCD1}">
              <a14:hiddenFill xmlns:a14="http://schemas.microsoft.com/office/drawing/2010/main">
                <a:solidFill>
                  <a:srgbClr val="FFFFFF"/>
                </a:solidFill>
              </a14:hiddenFill>
            </a:ext>
          </a:extLst>
        </p:spPr>
      </p:pic>
      <p:sp>
        <p:nvSpPr>
          <p:cNvPr id="6" name="Прямоугольник 5"/>
          <p:cNvSpPr/>
          <p:nvPr/>
        </p:nvSpPr>
        <p:spPr>
          <a:xfrm>
            <a:off x="2590401" y="476672"/>
            <a:ext cx="4313168" cy="1200329"/>
          </a:xfrm>
          <a:prstGeom prst="rect">
            <a:avLst/>
          </a:prstGeom>
        </p:spPr>
        <p:txBody>
          <a:bodyPr wrap="none">
            <a:spAutoFit/>
          </a:bodyPr>
          <a:lstStyle/>
          <a:p>
            <a:r>
              <a:rPr lang="en-US" sz="7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Black" panose="020B0A04020102020204" pitchFamily="34" charset="0"/>
              </a:rPr>
              <a:t>The End</a:t>
            </a:r>
            <a:endParaRPr lang="ru-RU" sz="4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813372466"/>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C:\Users\1\Desktop\галерея 3\звезды мигают.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0530936" cy="7029400"/>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467544" y="1905505"/>
            <a:ext cx="8352928" cy="1200329"/>
          </a:xfrm>
          <a:prstGeom prst="rect">
            <a:avLst/>
          </a:prstGeom>
        </p:spPr>
        <p:txBody>
          <a:bodyPr wrap="square">
            <a:spAutoFit/>
          </a:bodyPr>
          <a:lstStyle/>
          <a:p>
            <a:r>
              <a:rPr lang="en-US" dirty="0">
                <a:solidFill>
                  <a:schemeClr val="accent5">
                    <a:lumMod val="60000"/>
                    <a:lumOff val="40000"/>
                  </a:schemeClr>
                </a:solidFill>
                <a:hlinkClick r:id="rId3"/>
              </a:rPr>
              <a:t>http://</a:t>
            </a:r>
            <a:r>
              <a:rPr lang="en-US" dirty="0" smtClean="0">
                <a:solidFill>
                  <a:schemeClr val="accent5">
                    <a:lumMod val="60000"/>
                    <a:lumOff val="40000"/>
                  </a:schemeClr>
                </a:solidFill>
                <a:hlinkClick r:id="rId3"/>
              </a:rPr>
              <a:t>www.simplysunsigns.com/2013/11/quotes-for-your-sun-sign.html</a:t>
            </a:r>
            <a:endParaRPr lang="en-US" dirty="0" smtClean="0">
              <a:solidFill>
                <a:schemeClr val="accent5">
                  <a:lumMod val="60000"/>
                  <a:lumOff val="40000"/>
                </a:schemeClr>
              </a:solidFill>
            </a:endParaRPr>
          </a:p>
          <a:p>
            <a:endParaRPr lang="en-US" dirty="0">
              <a:solidFill>
                <a:schemeClr val="accent5">
                  <a:lumMod val="60000"/>
                  <a:lumOff val="40000"/>
                </a:schemeClr>
              </a:solidFill>
            </a:endParaRPr>
          </a:p>
          <a:p>
            <a:r>
              <a:rPr lang="en-US" dirty="0">
                <a:solidFill>
                  <a:schemeClr val="accent5">
                    <a:lumMod val="60000"/>
                    <a:lumOff val="40000"/>
                  </a:schemeClr>
                </a:solidFill>
                <a:hlinkClick r:id="rId4"/>
              </a:rPr>
              <a:t>http://</a:t>
            </a:r>
            <a:r>
              <a:rPr lang="en-US" dirty="0" smtClean="0">
                <a:solidFill>
                  <a:schemeClr val="accent5">
                    <a:lumMod val="60000"/>
                    <a:lumOff val="40000"/>
                  </a:schemeClr>
                </a:solidFill>
                <a:hlinkClick r:id="rId4"/>
              </a:rPr>
              <a:t>www.whats-your-sign.com/zodiac-symbols-for-aquarius.html</a:t>
            </a:r>
            <a:endParaRPr lang="en-US" dirty="0" smtClean="0">
              <a:solidFill>
                <a:schemeClr val="accent5">
                  <a:lumMod val="60000"/>
                  <a:lumOff val="40000"/>
                </a:schemeClr>
              </a:solidFill>
            </a:endParaRPr>
          </a:p>
          <a:p>
            <a:endParaRPr lang="ru-RU" dirty="0">
              <a:solidFill>
                <a:schemeClr val="accent5">
                  <a:lumMod val="60000"/>
                  <a:lumOff val="40000"/>
                </a:schemeClr>
              </a:solidFill>
            </a:endParaRPr>
          </a:p>
        </p:txBody>
      </p:sp>
      <p:sp>
        <p:nvSpPr>
          <p:cNvPr id="3" name="TextBox 2"/>
          <p:cNvSpPr txBox="1"/>
          <p:nvPr/>
        </p:nvSpPr>
        <p:spPr>
          <a:xfrm>
            <a:off x="827584" y="1094456"/>
            <a:ext cx="824072" cy="369332"/>
          </a:xfrm>
          <a:prstGeom prst="rect">
            <a:avLst/>
          </a:prstGeom>
          <a:noFill/>
        </p:spPr>
        <p:txBody>
          <a:bodyPr wrap="none" rtlCol="0">
            <a:spAutoFit/>
          </a:bodyPr>
          <a:lstStyle/>
          <a:p>
            <a:r>
              <a:rPr lang="en-US" b="1" dirty="0" smtClean="0">
                <a:solidFill>
                  <a:srgbClr val="FF0000"/>
                </a:solidFill>
              </a:rPr>
              <a:t>Source</a:t>
            </a:r>
            <a:endParaRPr lang="ru-RU" b="1" dirty="0">
              <a:solidFill>
                <a:srgbClr val="FF0000"/>
              </a:solidFill>
            </a:endParaRPr>
          </a:p>
        </p:txBody>
      </p:sp>
    </p:spTree>
    <p:extLst>
      <p:ext uri="{BB962C8B-B14F-4D97-AF65-F5344CB8AC3E}">
        <p14:creationId xmlns:p14="http://schemas.microsoft.com/office/powerpoint/2010/main" val="220925738"/>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C:\Users\1\Desktop\галерея 3\звезды мигают.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0530936" cy="70294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47641" y="332656"/>
            <a:ext cx="3456384" cy="3456384"/>
          </a:xfrm>
          <a:prstGeom prst="ellipse">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Прямоугольник 5"/>
          <p:cNvSpPr/>
          <p:nvPr/>
        </p:nvSpPr>
        <p:spPr>
          <a:xfrm>
            <a:off x="395536" y="260648"/>
            <a:ext cx="5616624" cy="3416320"/>
          </a:xfrm>
          <a:prstGeom prst="rect">
            <a:avLst/>
          </a:prstGeom>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3600" b="1" spc="50" dirty="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rPr>
              <a:t>Connectedness</a:t>
            </a:r>
          </a:p>
          <a:p>
            <a:r>
              <a:rPr lang="en-US" sz="3600" b="1" spc="50" dirty="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rPr>
              <a:t>Sharing</a:t>
            </a:r>
          </a:p>
          <a:p>
            <a:r>
              <a:rPr lang="en-US" sz="3600" b="1" spc="50" dirty="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rPr>
              <a:t>Understanding</a:t>
            </a:r>
          </a:p>
          <a:p>
            <a:r>
              <a:rPr lang="en-US" sz="3600" b="1" spc="50" dirty="0" smtClean="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rPr>
              <a:t>Psychic</a:t>
            </a:r>
            <a:endParaRPr lang="ru-RU" sz="3600" b="1" spc="50" dirty="0" smtClean="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endParaRPr>
          </a:p>
          <a:p>
            <a:r>
              <a:rPr lang="en-US" sz="3600" b="1" spc="50" dirty="0" smtClean="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rPr>
              <a:t>Telepathic </a:t>
            </a:r>
            <a:r>
              <a:rPr lang="en-US" sz="3600" b="1" spc="50" dirty="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rPr>
              <a:t>Bonds</a:t>
            </a:r>
          </a:p>
          <a:p>
            <a:r>
              <a:rPr lang="en-US" sz="3600" b="1" spc="50" dirty="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rPr>
              <a:t>Affinity</a:t>
            </a:r>
            <a:endParaRPr lang="ru-RU" sz="3600" b="1" spc="50" dirty="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endParaRPr>
          </a:p>
        </p:txBody>
      </p:sp>
      <p:sp>
        <p:nvSpPr>
          <p:cNvPr id="7" name="Прямоугольник 6"/>
          <p:cNvSpPr/>
          <p:nvPr/>
        </p:nvSpPr>
        <p:spPr>
          <a:xfrm>
            <a:off x="487101" y="3856194"/>
            <a:ext cx="8316924" cy="3046988"/>
          </a:xfrm>
          <a:prstGeom prst="rect">
            <a:avLst/>
          </a:prstGeom>
        </p:spPr>
        <p:txBody>
          <a:bodyPr wrap="square">
            <a:spAutoFit/>
          </a:bodyPr>
          <a:lstStyle/>
          <a:p>
            <a:pPr algn="ctr"/>
            <a:r>
              <a:rPr lang="en-US" sz="3200" b="1" dirty="0">
                <a:ln w="900" cmpd="sng">
                  <a:solidFill>
                    <a:schemeClr val="accent1">
                      <a:satMod val="190000"/>
                      <a:alpha val="55000"/>
                    </a:schemeClr>
                  </a:solidFill>
                  <a:prstDash val="solid"/>
                </a:ln>
                <a:solidFill>
                  <a:schemeClr val="accent1">
                    <a:satMod val="200000"/>
                    <a:tint val="3000"/>
                  </a:schemeClr>
                </a:solidFill>
                <a:effectLst>
                  <a:glow rad="228600">
                    <a:schemeClr val="accent5">
                      <a:satMod val="175000"/>
                      <a:alpha val="40000"/>
                    </a:schemeClr>
                  </a:glow>
                  <a:innerShdw blurRad="101600" dist="76200" dir="5400000">
                    <a:schemeClr val="accent1">
                      <a:satMod val="190000"/>
                      <a:tint val="100000"/>
                      <a:alpha val="74000"/>
                    </a:schemeClr>
                  </a:innerShdw>
                </a:effectLst>
                <a:latin typeface="Arial Black" panose="020B0A04020102020204" pitchFamily="34" charset="0"/>
              </a:rPr>
              <a:t> </a:t>
            </a:r>
            <a:r>
              <a:rPr lang="en-US" sz="3200" b="1" dirty="0" err="1">
                <a:ln w="900" cmpd="sng">
                  <a:solidFill>
                    <a:schemeClr val="accent1">
                      <a:satMod val="190000"/>
                      <a:alpha val="55000"/>
                    </a:schemeClr>
                  </a:solidFill>
                  <a:prstDash val="solid"/>
                </a:ln>
                <a:solidFill>
                  <a:schemeClr val="accent1">
                    <a:satMod val="200000"/>
                    <a:tint val="3000"/>
                  </a:schemeClr>
                </a:solidFill>
                <a:effectLst>
                  <a:glow rad="228600">
                    <a:schemeClr val="accent5">
                      <a:satMod val="175000"/>
                      <a:alpha val="40000"/>
                    </a:schemeClr>
                  </a:glow>
                  <a:innerShdw blurRad="101600" dist="76200" dir="5400000">
                    <a:schemeClr val="accent1">
                      <a:satMod val="190000"/>
                      <a:tint val="100000"/>
                      <a:alpha val="74000"/>
                    </a:schemeClr>
                  </a:innerShdw>
                </a:effectLst>
                <a:latin typeface="Arial Black" panose="020B0A04020102020204" pitchFamily="34" charset="0"/>
              </a:rPr>
              <a:t>Geminis</a:t>
            </a:r>
            <a:r>
              <a:rPr lang="en-US" sz="3200" b="1" dirty="0">
                <a:ln w="900" cmpd="sng">
                  <a:solidFill>
                    <a:schemeClr val="accent1">
                      <a:satMod val="190000"/>
                      <a:alpha val="55000"/>
                    </a:schemeClr>
                  </a:solidFill>
                  <a:prstDash val="solid"/>
                </a:ln>
                <a:solidFill>
                  <a:schemeClr val="accent1">
                    <a:satMod val="200000"/>
                    <a:tint val="3000"/>
                  </a:schemeClr>
                </a:solidFill>
                <a:effectLst>
                  <a:glow rad="228600">
                    <a:schemeClr val="accent5">
                      <a:satMod val="175000"/>
                      <a:alpha val="40000"/>
                    </a:schemeClr>
                  </a:glow>
                  <a:innerShdw blurRad="101600" dist="76200" dir="5400000">
                    <a:schemeClr val="accent1">
                      <a:satMod val="190000"/>
                      <a:tint val="100000"/>
                      <a:alpha val="74000"/>
                    </a:schemeClr>
                  </a:innerShdw>
                </a:effectLst>
                <a:latin typeface="Arial Black" panose="020B0A04020102020204" pitchFamily="34" charset="0"/>
              </a:rPr>
              <a:t> are the butterflies of the Zodiac.  They have a beautiful light </a:t>
            </a:r>
            <a:r>
              <a:rPr lang="en-US" sz="3200" b="1" dirty="0" smtClean="0">
                <a:ln w="900" cmpd="sng">
                  <a:solidFill>
                    <a:schemeClr val="accent1">
                      <a:satMod val="190000"/>
                      <a:alpha val="55000"/>
                    </a:schemeClr>
                  </a:solidFill>
                  <a:prstDash val="solid"/>
                </a:ln>
                <a:solidFill>
                  <a:schemeClr val="accent1">
                    <a:satMod val="200000"/>
                    <a:tint val="3000"/>
                  </a:schemeClr>
                </a:solidFill>
                <a:effectLst>
                  <a:glow rad="228600">
                    <a:schemeClr val="accent5">
                      <a:satMod val="175000"/>
                      <a:alpha val="40000"/>
                    </a:schemeClr>
                  </a:glow>
                  <a:innerShdw blurRad="101600" dist="76200" dir="5400000">
                    <a:schemeClr val="accent1">
                      <a:satMod val="190000"/>
                      <a:tint val="100000"/>
                      <a:alpha val="74000"/>
                    </a:schemeClr>
                  </a:innerShdw>
                </a:effectLst>
                <a:latin typeface="Arial Black" panose="020B0A04020102020204" pitchFamily="34" charset="0"/>
              </a:rPr>
              <a:t>personality. You </a:t>
            </a:r>
            <a:r>
              <a:rPr lang="en-US" sz="3200" b="1" dirty="0">
                <a:ln w="900" cmpd="sng">
                  <a:solidFill>
                    <a:schemeClr val="accent1">
                      <a:satMod val="190000"/>
                      <a:alpha val="55000"/>
                    </a:schemeClr>
                  </a:solidFill>
                  <a:prstDash val="solid"/>
                </a:ln>
                <a:solidFill>
                  <a:schemeClr val="accent1">
                    <a:satMod val="200000"/>
                    <a:tint val="3000"/>
                  </a:schemeClr>
                </a:solidFill>
                <a:effectLst>
                  <a:glow rad="228600">
                    <a:schemeClr val="accent5">
                      <a:satMod val="175000"/>
                      <a:alpha val="40000"/>
                    </a:schemeClr>
                  </a:glow>
                  <a:innerShdw blurRad="101600" dist="76200" dir="5400000">
                    <a:schemeClr val="accent1">
                      <a:satMod val="190000"/>
                      <a:tint val="100000"/>
                      <a:alpha val="74000"/>
                    </a:schemeClr>
                  </a:innerShdw>
                </a:effectLst>
                <a:latin typeface="Arial Black" panose="020B0A04020102020204" pitchFamily="34" charset="0"/>
              </a:rPr>
              <a:t>never know what side of Gemini you are going to see in a Day.  These people will always keep you guessing.</a:t>
            </a:r>
          </a:p>
        </p:txBody>
      </p:sp>
    </p:spTree>
    <p:extLst>
      <p:ext uri="{BB962C8B-B14F-4D97-AF65-F5344CB8AC3E}">
        <p14:creationId xmlns:p14="http://schemas.microsoft.com/office/powerpoint/2010/main" val="1365502777"/>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descr="C:\Users\1\Desktop\галерея 3\звезды мигают.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0530936" cy="7029400"/>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4442" y="428890"/>
            <a:ext cx="3432158" cy="3432158"/>
          </a:xfrm>
          <a:prstGeom prst="ellipse">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Прямоугольник 3"/>
          <p:cNvSpPr/>
          <p:nvPr/>
        </p:nvSpPr>
        <p:spPr>
          <a:xfrm>
            <a:off x="395536" y="260648"/>
            <a:ext cx="4572000" cy="3416320"/>
          </a:xfrm>
          <a:prstGeom prst="rect">
            <a:avLst/>
          </a:prstGeom>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3600" b="1" spc="50" dirty="0" smtClean="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rPr>
              <a:t>Trust</a:t>
            </a:r>
            <a:endParaRPr lang="en-US" sz="3600" b="1" spc="50" dirty="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endParaRPr>
          </a:p>
          <a:p>
            <a:r>
              <a:rPr lang="en-US" sz="3600" b="1" spc="50" dirty="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rPr>
              <a:t>Emotion</a:t>
            </a:r>
          </a:p>
          <a:p>
            <a:r>
              <a:rPr lang="en-US" sz="3600" b="1" spc="50" dirty="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rPr>
              <a:t>Protection</a:t>
            </a:r>
          </a:p>
          <a:p>
            <a:r>
              <a:rPr lang="en-US" sz="3600" b="1" spc="50" dirty="0" smtClean="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rPr>
              <a:t>Loyalty</a:t>
            </a:r>
            <a:endParaRPr lang="en-US" sz="3600" b="1" spc="50" dirty="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endParaRPr>
          </a:p>
          <a:p>
            <a:r>
              <a:rPr lang="en-US" sz="3600" b="1" spc="50" dirty="0" smtClean="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rPr>
              <a:t>Open</a:t>
            </a:r>
            <a:endParaRPr lang="en-US" sz="3600" b="1" spc="50" dirty="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endParaRPr>
          </a:p>
          <a:p>
            <a:r>
              <a:rPr lang="en-US" sz="3600" b="1" spc="50" dirty="0" smtClean="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rPr>
              <a:t>Responsivity</a:t>
            </a:r>
            <a:endParaRPr lang="en-US" sz="3600" b="1" spc="50" dirty="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endParaRPr>
          </a:p>
        </p:txBody>
      </p:sp>
      <p:sp>
        <p:nvSpPr>
          <p:cNvPr id="5" name="Прямоугольник 4"/>
          <p:cNvSpPr/>
          <p:nvPr/>
        </p:nvSpPr>
        <p:spPr>
          <a:xfrm>
            <a:off x="395536" y="4581128"/>
            <a:ext cx="8431064" cy="2062103"/>
          </a:xfrm>
          <a:prstGeom prst="rect">
            <a:avLst/>
          </a:prstGeom>
        </p:spPr>
        <p:txBody>
          <a:bodyPr wrap="square">
            <a:spAutoFit/>
          </a:bodyPr>
          <a:lstStyle/>
          <a:p>
            <a:pPr algn="ctr"/>
            <a:r>
              <a:rPr lang="en-US" sz="3200" b="1" dirty="0">
                <a:ln w="900" cmpd="sng">
                  <a:solidFill>
                    <a:schemeClr val="accent1">
                      <a:satMod val="190000"/>
                      <a:alpha val="55000"/>
                    </a:schemeClr>
                  </a:solidFill>
                  <a:prstDash val="solid"/>
                </a:ln>
                <a:solidFill>
                  <a:schemeClr val="accent1">
                    <a:satMod val="200000"/>
                    <a:tint val="3000"/>
                  </a:schemeClr>
                </a:solidFill>
                <a:effectLst>
                  <a:glow rad="228600">
                    <a:schemeClr val="accent5">
                      <a:satMod val="175000"/>
                      <a:alpha val="40000"/>
                    </a:schemeClr>
                  </a:glow>
                  <a:innerShdw blurRad="101600" dist="76200" dir="5400000">
                    <a:schemeClr val="accent1">
                      <a:satMod val="190000"/>
                      <a:tint val="100000"/>
                      <a:alpha val="74000"/>
                    </a:schemeClr>
                  </a:innerShdw>
                </a:effectLst>
                <a:latin typeface="Arial Black" panose="020B0A04020102020204" pitchFamily="34" charset="0"/>
              </a:rPr>
              <a:t>Cancers are reserved at first because of their sensitive souls, but once you get to know these people </a:t>
            </a:r>
            <a:endParaRPr lang="en-US" sz="3200" b="1" dirty="0" smtClean="0">
              <a:ln w="900" cmpd="sng">
                <a:solidFill>
                  <a:schemeClr val="accent1">
                    <a:satMod val="190000"/>
                    <a:alpha val="55000"/>
                  </a:schemeClr>
                </a:solidFill>
                <a:prstDash val="solid"/>
              </a:ln>
              <a:solidFill>
                <a:schemeClr val="accent1">
                  <a:satMod val="200000"/>
                  <a:tint val="3000"/>
                </a:schemeClr>
              </a:solidFill>
              <a:effectLst>
                <a:glow rad="228600">
                  <a:schemeClr val="accent5">
                    <a:satMod val="175000"/>
                    <a:alpha val="40000"/>
                  </a:schemeClr>
                </a:glow>
                <a:innerShdw blurRad="101600" dist="76200" dir="5400000">
                  <a:schemeClr val="accent1">
                    <a:satMod val="190000"/>
                    <a:tint val="100000"/>
                    <a:alpha val="74000"/>
                  </a:schemeClr>
                </a:innerShdw>
              </a:effectLst>
              <a:latin typeface="Arial Black" panose="020B0A04020102020204" pitchFamily="34" charset="0"/>
            </a:endParaRPr>
          </a:p>
          <a:p>
            <a:pPr algn="ctr"/>
            <a:r>
              <a:rPr lang="en-US" sz="3200" b="1" dirty="0" smtClean="0">
                <a:ln w="900" cmpd="sng">
                  <a:solidFill>
                    <a:schemeClr val="accent1">
                      <a:satMod val="190000"/>
                      <a:alpha val="55000"/>
                    </a:schemeClr>
                  </a:solidFill>
                  <a:prstDash val="solid"/>
                </a:ln>
                <a:solidFill>
                  <a:schemeClr val="accent1">
                    <a:satMod val="200000"/>
                    <a:tint val="3000"/>
                  </a:schemeClr>
                </a:solidFill>
                <a:effectLst>
                  <a:glow rad="228600">
                    <a:schemeClr val="accent5">
                      <a:satMod val="175000"/>
                      <a:alpha val="40000"/>
                    </a:schemeClr>
                  </a:glow>
                  <a:innerShdw blurRad="101600" dist="76200" dir="5400000">
                    <a:schemeClr val="accent1">
                      <a:satMod val="190000"/>
                      <a:tint val="100000"/>
                      <a:alpha val="74000"/>
                    </a:schemeClr>
                  </a:innerShdw>
                </a:effectLst>
                <a:latin typeface="Arial Black" panose="020B0A04020102020204" pitchFamily="34" charset="0"/>
              </a:rPr>
              <a:t>it </a:t>
            </a:r>
            <a:r>
              <a:rPr lang="en-US" sz="3200" b="1" dirty="0">
                <a:ln w="900" cmpd="sng">
                  <a:solidFill>
                    <a:schemeClr val="accent1">
                      <a:satMod val="190000"/>
                      <a:alpha val="55000"/>
                    </a:schemeClr>
                  </a:solidFill>
                  <a:prstDash val="solid"/>
                </a:ln>
                <a:solidFill>
                  <a:schemeClr val="accent1">
                    <a:satMod val="200000"/>
                    <a:tint val="3000"/>
                  </a:schemeClr>
                </a:solidFill>
                <a:effectLst>
                  <a:glow rad="228600">
                    <a:schemeClr val="accent5">
                      <a:satMod val="175000"/>
                      <a:alpha val="40000"/>
                    </a:schemeClr>
                  </a:glow>
                  <a:innerShdw blurRad="101600" dist="76200" dir="5400000">
                    <a:schemeClr val="accent1">
                      <a:satMod val="190000"/>
                      <a:tint val="100000"/>
                      <a:alpha val="74000"/>
                    </a:schemeClr>
                  </a:innerShdw>
                </a:effectLst>
                <a:latin typeface="Arial Black" panose="020B0A04020102020204" pitchFamily="34" charset="0"/>
              </a:rPr>
              <a:t>is a real treat.</a:t>
            </a:r>
          </a:p>
        </p:txBody>
      </p:sp>
    </p:spTree>
    <p:extLst>
      <p:ext uri="{BB962C8B-B14F-4D97-AF65-F5344CB8AC3E}">
        <p14:creationId xmlns:p14="http://schemas.microsoft.com/office/powerpoint/2010/main" val="2891933128"/>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descr="C:\Users\1\Desktop\галерея 3\звезды мигают.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0530936" cy="7029400"/>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6096" y="404664"/>
            <a:ext cx="3318495" cy="3318495"/>
          </a:xfrm>
          <a:prstGeom prst="ellipse">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Прямоугольник 3"/>
          <p:cNvSpPr/>
          <p:nvPr/>
        </p:nvSpPr>
        <p:spPr>
          <a:xfrm>
            <a:off x="395536" y="260648"/>
            <a:ext cx="4572000" cy="3970318"/>
          </a:xfrm>
          <a:prstGeom prst="rect">
            <a:avLst/>
          </a:prstGeom>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3600" b="1" spc="50" dirty="0" smtClean="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rPr>
              <a:t>Impatience</a:t>
            </a:r>
          </a:p>
          <a:p>
            <a:r>
              <a:rPr lang="en-US" sz="3600" b="1" spc="50" dirty="0" smtClean="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rPr>
              <a:t>Force</a:t>
            </a:r>
            <a:endParaRPr lang="en-US" sz="3600" b="1" spc="50" dirty="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endParaRPr>
          </a:p>
          <a:p>
            <a:r>
              <a:rPr lang="en-US" sz="3600" b="1" spc="50" dirty="0" smtClean="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rPr>
              <a:t>Energy</a:t>
            </a:r>
            <a:endParaRPr lang="en-US" sz="3600" b="1" spc="50" dirty="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endParaRPr>
          </a:p>
          <a:p>
            <a:r>
              <a:rPr lang="en-US" sz="3600" b="1" spc="50" dirty="0" smtClean="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rPr>
              <a:t>Adventure</a:t>
            </a:r>
            <a:endParaRPr lang="en-US" sz="3600" b="1" spc="50" dirty="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endParaRPr>
          </a:p>
          <a:p>
            <a:r>
              <a:rPr lang="en-US" sz="3600" b="1" spc="50" dirty="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rPr>
              <a:t>Protection</a:t>
            </a:r>
          </a:p>
          <a:p>
            <a:r>
              <a:rPr lang="en-US" sz="3600" b="1" spc="50" dirty="0" smtClean="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rPr>
              <a:t>Impulsiveness </a:t>
            </a:r>
          </a:p>
          <a:p>
            <a:r>
              <a:rPr lang="en-US" sz="3600" b="1" spc="50" dirty="0" smtClean="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rPr>
              <a:t>Courage</a:t>
            </a:r>
            <a:endParaRPr lang="ru-RU" sz="3600" b="1" spc="50" dirty="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endParaRPr>
          </a:p>
        </p:txBody>
      </p:sp>
      <p:sp>
        <p:nvSpPr>
          <p:cNvPr id="2" name="Прямоугольник 1"/>
          <p:cNvSpPr/>
          <p:nvPr/>
        </p:nvSpPr>
        <p:spPr>
          <a:xfrm>
            <a:off x="426168" y="4303455"/>
            <a:ext cx="8359055" cy="2554545"/>
          </a:xfrm>
          <a:prstGeom prst="rect">
            <a:avLst/>
          </a:prstGeom>
        </p:spPr>
        <p:txBody>
          <a:bodyPr wrap="square">
            <a:spAutoFit/>
          </a:bodyPr>
          <a:lstStyle/>
          <a:p>
            <a:pPr algn="ctr"/>
            <a:r>
              <a:rPr lang="en-US" sz="3200" b="1" dirty="0">
                <a:ln w="900" cmpd="sng">
                  <a:solidFill>
                    <a:schemeClr val="accent1">
                      <a:satMod val="190000"/>
                      <a:alpha val="55000"/>
                    </a:schemeClr>
                  </a:solidFill>
                  <a:prstDash val="solid"/>
                </a:ln>
                <a:solidFill>
                  <a:schemeClr val="accent1">
                    <a:satMod val="200000"/>
                    <a:tint val="3000"/>
                  </a:schemeClr>
                </a:solidFill>
                <a:effectLst>
                  <a:glow rad="228600">
                    <a:schemeClr val="accent5">
                      <a:satMod val="175000"/>
                      <a:alpha val="40000"/>
                    </a:schemeClr>
                  </a:glow>
                  <a:innerShdw blurRad="101600" dist="76200" dir="5400000">
                    <a:schemeClr val="accent1">
                      <a:satMod val="190000"/>
                      <a:tint val="100000"/>
                      <a:alpha val="74000"/>
                    </a:schemeClr>
                  </a:innerShdw>
                </a:effectLst>
                <a:latin typeface="Arial Black" panose="020B0A04020102020204" pitchFamily="34" charset="0"/>
              </a:rPr>
              <a:t> Aries are the first fire sign in the Zodiac.  They are head strong, somewhat selfish, but always very giving.  They definitely have a fiery personality!</a:t>
            </a:r>
          </a:p>
        </p:txBody>
      </p:sp>
    </p:spTree>
    <p:extLst>
      <p:ext uri="{BB962C8B-B14F-4D97-AF65-F5344CB8AC3E}">
        <p14:creationId xmlns:p14="http://schemas.microsoft.com/office/powerpoint/2010/main" val="2820471198"/>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descr="C:\Users\1\Desktop\галерея 3\звезды мигают.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0530936" cy="7029400"/>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42224" y="404664"/>
            <a:ext cx="3384376" cy="3384376"/>
          </a:xfrm>
          <a:prstGeom prst="ellipse">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Прямоугольник 3"/>
          <p:cNvSpPr/>
          <p:nvPr/>
        </p:nvSpPr>
        <p:spPr>
          <a:xfrm>
            <a:off x="395536" y="260648"/>
            <a:ext cx="4572000" cy="3416320"/>
          </a:xfrm>
          <a:prstGeom prst="rect">
            <a:avLst/>
          </a:prstGeom>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3600" b="1" spc="50" dirty="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rPr>
              <a:t>Knowledge</a:t>
            </a:r>
          </a:p>
          <a:p>
            <a:r>
              <a:rPr lang="en-US" sz="3600" b="1" spc="50" dirty="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rPr>
              <a:t>Progress </a:t>
            </a:r>
          </a:p>
          <a:p>
            <a:r>
              <a:rPr lang="en-US" sz="3600" b="1" spc="50" dirty="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rPr>
              <a:t>Dreams</a:t>
            </a:r>
          </a:p>
          <a:p>
            <a:r>
              <a:rPr lang="en-US" sz="3600" b="1" spc="50" dirty="0" smtClean="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rPr>
              <a:t>Mind</a:t>
            </a:r>
            <a:endParaRPr lang="en-US" sz="3600" b="1" spc="50" dirty="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endParaRPr>
          </a:p>
          <a:p>
            <a:r>
              <a:rPr lang="en-US" sz="3600" b="1" spc="50" dirty="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rPr>
              <a:t>Communication</a:t>
            </a:r>
          </a:p>
          <a:p>
            <a:r>
              <a:rPr lang="en-US" sz="3600" b="1" spc="50" dirty="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rPr>
              <a:t>Beauty</a:t>
            </a:r>
          </a:p>
        </p:txBody>
      </p:sp>
      <p:sp>
        <p:nvSpPr>
          <p:cNvPr id="5" name="Прямоугольник 4"/>
          <p:cNvSpPr/>
          <p:nvPr/>
        </p:nvSpPr>
        <p:spPr>
          <a:xfrm>
            <a:off x="106996" y="3971348"/>
            <a:ext cx="8719604" cy="3046988"/>
          </a:xfrm>
          <a:prstGeom prst="rect">
            <a:avLst/>
          </a:prstGeom>
        </p:spPr>
        <p:txBody>
          <a:bodyPr wrap="square">
            <a:spAutoFit/>
          </a:bodyPr>
          <a:lstStyle/>
          <a:p>
            <a:pPr algn="ctr"/>
            <a:r>
              <a:rPr lang="en-US" sz="3200" b="1" dirty="0">
                <a:ln w="900" cmpd="sng">
                  <a:solidFill>
                    <a:schemeClr val="accent1">
                      <a:satMod val="190000"/>
                      <a:alpha val="55000"/>
                    </a:schemeClr>
                  </a:solidFill>
                  <a:prstDash val="solid"/>
                </a:ln>
                <a:solidFill>
                  <a:schemeClr val="accent1">
                    <a:satMod val="200000"/>
                    <a:tint val="3000"/>
                  </a:schemeClr>
                </a:solidFill>
                <a:effectLst>
                  <a:glow rad="228600">
                    <a:schemeClr val="accent5">
                      <a:satMod val="175000"/>
                      <a:alpha val="40000"/>
                    </a:schemeClr>
                  </a:glow>
                  <a:innerShdw blurRad="101600" dist="76200" dir="5400000">
                    <a:schemeClr val="accent1">
                      <a:satMod val="190000"/>
                      <a:tint val="100000"/>
                      <a:alpha val="74000"/>
                    </a:schemeClr>
                  </a:innerShdw>
                </a:effectLst>
                <a:latin typeface="Arial Black" panose="020B0A04020102020204" pitchFamily="34" charset="0"/>
              </a:rPr>
              <a:t> Aquarius is the unconventional sign of the Zodiac. </a:t>
            </a:r>
            <a:r>
              <a:rPr lang="en-US" sz="3200" b="1" dirty="0" smtClean="0">
                <a:ln w="900" cmpd="sng">
                  <a:solidFill>
                    <a:schemeClr val="accent1">
                      <a:satMod val="190000"/>
                      <a:alpha val="55000"/>
                    </a:schemeClr>
                  </a:solidFill>
                  <a:prstDash val="solid"/>
                </a:ln>
                <a:solidFill>
                  <a:schemeClr val="accent1">
                    <a:satMod val="200000"/>
                    <a:tint val="3000"/>
                  </a:schemeClr>
                </a:solidFill>
                <a:effectLst>
                  <a:glow rad="228600">
                    <a:schemeClr val="accent5">
                      <a:satMod val="175000"/>
                      <a:alpha val="40000"/>
                    </a:schemeClr>
                  </a:glow>
                  <a:innerShdw blurRad="101600" dist="76200" dir="5400000">
                    <a:schemeClr val="accent1">
                      <a:satMod val="190000"/>
                      <a:tint val="100000"/>
                      <a:alpha val="74000"/>
                    </a:schemeClr>
                  </a:innerShdw>
                </a:effectLst>
                <a:latin typeface="Arial Black" panose="020B0A04020102020204" pitchFamily="34" charset="0"/>
              </a:rPr>
              <a:t>They </a:t>
            </a:r>
            <a:r>
              <a:rPr lang="en-US" sz="3200" b="1" dirty="0">
                <a:ln w="900" cmpd="sng">
                  <a:solidFill>
                    <a:schemeClr val="accent1">
                      <a:satMod val="190000"/>
                      <a:alpha val="55000"/>
                    </a:schemeClr>
                  </a:solidFill>
                  <a:prstDash val="solid"/>
                </a:ln>
                <a:solidFill>
                  <a:schemeClr val="accent1">
                    <a:satMod val="200000"/>
                    <a:tint val="3000"/>
                  </a:schemeClr>
                </a:solidFill>
                <a:effectLst>
                  <a:glow rad="228600">
                    <a:schemeClr val="accent5">
                      <a:satMod val="175000"/>
                      <a:alpha val="40000"/>
                    </a:schemeClr>
                  </a:glow>
                  <a:innerShdw blurRad="101600" dist="76200" dir="5400000">
                    <a:schemeClr val="accent1">
                      <a:satMod val="190000"/>
                      <a:tint val="100000"/>
                      <a:alpha val="74000"/>
                    </a:schemeClr>
                  </a:innerShdw>
                </a:effectLst>
                <a:latin typeface="Arial Black" panose="020B0A04020102020204" pitchFamily="34" charset="0"/>
              </a:rPr>
              <a:t>love doing things their own way, they are definitely not sheep.  They are random and yet totally brilliant, and they love to shock people.</a:t>
            </a:r>
          </a:p>
        </p:txBody>
      </p:sp>
    </p:spTree>
    <p:extLst>
      <p:ext uri="{BB962C8B-B14F-4D97-AF65-F5344CB8AC3E}">
        <p14:creationId xmlns:p14="http://schemas.microsoft.com/office/powerpoint/2010/main" val="4012185023"/>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descr="C:\Users\1\Desktop\галерея 3\звезды мигают.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0530936" cy="7029400"/>
          </a:xfrm>
          <a:prstGeom prst="rect">
            <a:avLst/>
          </a:prstGeom>
          <a:noFill/>
          <a:extLst>
            <a:ext uri="{909E8E84-426E-40DD-AFC4-6F175D3DCCD1}">
              <a14:hiddenFill xmlns:a14="http://schemas.microsoft.com/office/drawing/2010/main">
                <a:solidFill>
                  <a:srgbClr val="FFFFFF"/>
                </a:solidFill>
              </a14:hiddenFill>
            </a:ext>
          </a:extLst>
        </p:spPr>
      </p:pic>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6096" y="476671"/>
            <a:ext cx="3318495" cy="3318495"/>
          </a:xfrm>
          <a:prstGeom prst="ellipse">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Прямоугольник 4"/>
          <p:cNvSpPr/>
          <p:nvPr/>
        </p:nvSpPr>
        <p:spPr>
          <a:xfrm>
            <a:off x="395536" y="260648"/>
            <a:ext cx="4572000" cy="3970318"/>
          </a:xfrm>
          <a:prstGeom prst="rect">
            <a:avLst/>
          </a:prstGeom>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3600" b="1" spc="50" dirty="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rPr>
              <a:t>Stability</a:t>
            </a:r>
          </a:p>
          <a:p>
            <a:r>
              <a:rPr lang="en-US" sz="3600" b="1" spc="50" dirty="0" smtClean="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rPr>
              <a:t>Strength</a:t>
            </a:r>
            <a:endParaRPr lang="en-US" sz="3600" b="1" spc="50" dirty="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endParaRPr>
          </a:p>
          <a:p>
            <a:r>
              <a:rPr lang="en-US" sz="3600" b="1" spc="50" dirty="0" smtClean="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rPr>
              <a:t>Provision</a:t>
            </a:r>
          </a:p>
          <a:p>
            <a:r>
              <a:rPr lang="en-US" sz="3600" b="1" spc="50" dirty="0" smtClean="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rPr>
              <a:t>Confidence</a:t>
            </a:r>
            <a:endParaRPr lang="en-US" sz="3600" b="1" spc="50" dirty="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endParaRPr>
          </a:p>
          <a:p>
            <a:r>
              <a:rPr lang="en-US" sz="3600" b="1" spc="50" dirty="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rPr>
              <a:t>Fertility</a:t>
            </a:r>
          </a:p>
          <a:p>
            <a:r>
              <a:rPr lang="en-US" sz="3600" b="1" spc="50" dirty="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rPr>
              <a:t>Helpfulness</a:t>
            </a:r>
          </a:p>
          <a:p>
            <a:r>
              <a:rPr lang="en-US" sz="3600" b="1" spc="50" dirty="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rPr>
              <a:t>Determination</a:t>
            </a:r>
          </a:p>
        </p:txBody>
      </p:sp>
      <p:sp>
        <p:nvSpPr>
          <p:cNvPr id="6" name="Прямоугольник 5"/>
          <p:cNvSpPr/>
          <p:nvPr/>
        </p:nvSpPr>
        <p:spPr>
          <a:xfrm>
            <a:off x="395536" y="4509120"/>
            <a:ext cx="8359055" cy="2062103"/>
          </a:xfrm>
          <a:prstGeom prst="rect">
            <a:avLst/>
          </a:prstGeom>
        </p:spPr>
        <p:txBody>
          <a:bodyPr wrap="square">
            <a:spAutoFit/>
          </a:bodyPr>
          <a:lstStyle/>
          <a:p>
            <a:pPr algn="ctr"/>
            <a:r>
              <a:rPr lang="en-US" sz="3200" b="1" dirty="0">
                <a:ln w="900" cmpd="sng">
                  <a:solidFill>
                    <a:schemeClr val="accent1">
                      <a:satMod val="190000"/>
                      <a:alpha val="55000"/>
                    </a:schemeClr>
                  </a:solidFill>
                  <a:prstDash val="solid"/>
                </a:ln>
                <a:solidFill>
                  <a:schemeClr val="accent1">
                    <a:satMod val="200000"/>
                    <a:tint val="3000"/>
                  </a:schemeClr>
                </a:solidFill>
                <a:effectLst>
                  <a:glow rad="228600">
                    <a:schemeClr val="accent5">
                      <a:satMod val="175000"/>
                      <a:alpha val="40000"/>
                    </a:schemeClr>
                  </a:glow>
                  <a:innerShdw blurRad="101600" dist="76200" dir="5400000">
                    <a:schemeClr val="accent1">
                      <a:satMod val="190000"/>
                      <a:tint val="100000"/>
                      <a:alpha val="74000"/>
                    </a:schemeClr>
                  </a:innerShdw>
                </a:effectLst>
                <a:latin typeface="Arial Black" panose="020B0A04020102020204" pitchFamily="34" charset="0"/>
              </a:rPr>
              <a:t>Taurus' patience always impresses </a:t>
            </a:r>
            <a:r>
              <a:rPr lang="en-US" sz="3200" b="1" dirty="0" smtClean="0">
                <a:ln w="900" cmpd="sng">
                  <a:solidFill>
                    <a:schemeClr val="accent1">
                      <a:satMod val="190000"/>
                      <a:alpha val="55000"/>
                    </a:schemeClr>
                  </a:solidFill>
                  <a:prstDash val="solid"/>
                </a:ln>
                <a:solidFill>
                  <a:schemeClr val="accent1">
                    <a:satMod val="200000"/>
                    <a:tint val="3000"/>
                  </a:schemeClr>
                </a:solidFill>
                <a:effectLst>
                  <a:glow rad="228600">
                    <a:schemeClr val="accent5">
                      <a:satMod val="175000"/>
                      <a:alpha val="40000"/>
                    </a:schemeClr>
                  </a:glow>
                  <a:innerShdw blurRad="101600" dist="76200" dir="5400000">
                    <a:schemeClr val="accent1">
                      <a:satMod val="190000"/>
                      <a:tint val="100000"/>
                      <a:alpha val="74000"/>
                    </a:schemeClr>
                  </a:innerShdw>
                </a:effectLst>
                <a:latin typeface="Arial Black" panose="020B0A04020102020204" pitchFamily="34" charset="0"/>
              </a:rPr>
              <a:t>you. They </a:t>
            </a:r>
            <a:r>
              <a:rPr lang="en-US" sz="3200" b="1" dirty="0">
                <a:ln w="900" cmpd="sng">
                  <a:solidFill>
                    <a:schemeClr val="accent1">
                      <a:satMod val="190000"/>
                      <a:alpha val="55000"/>
                    </a:schemeClr>
                  </a:solidFill>
                  <a:prstDash val="solid"/>
                </a:ln>
                <a:solidFill>
                  <a:schemeClr val="accent1">
                    <a:satMod val="200000"/>
                    <a:tint val="3000"/>
                  </a:schemeClr>
                </a:solidFill>
                <a:effectLst>
                  <a:glow rad="228600">
                    <a:schemeClr val="accent5">
                      <a:satMod val="175000"/>
                      <a:alpha val="40000"/>
                    </a:schemeClr>
                  </a:glow>
                  <a:innerShdw blurRad="101600" dist="76200" dir="5400000">
                    <a:schemeClr val="accent1">
                      <a:satMod val="190000"/>
                      <a:tint val="100000"/>
                      <a:alpha val="74000"/>
                    </a:schemeClr>
                  </a:innerShdw>
                </a:effectLst>
                <a:latin typeface="Arial Black" panose="020B0A04020102020204" pitchFamily="34" charset="0"/>
              </a:rPr>
              <a:t>have calm and mellow souls that take action </a:t>
            </a:r>
            <a:endParaRPr lang="en-US" sz="3200" b="1" dirty="0" smtClean="0">
              <a:ln w="900" cmpd="sng">
                <a:solidFill>
                  <a:schemeClr val="accent1">
                    <a:satMod val="190000"/>
                    <a:alpha val="55000"/>
                  </a:schemeClr>
                </a:solidFill>
                <a:prstDash val="solid"/>
              </a:ln>
              <a:solidFill>
                <a:schemeClr val="accent1">
                  <a:satMod val="200000"/>
                  <a:tint val="3000"/>
                </a:schemeClr>
              </a:solidFill>
              <a:effectLst>
                <a:glow rad="228600">
                  <a:schemeClr val="accent5">
                    <a:satMod val="175000"/>
                    <a:alpha val="40000"/>
                  </a:schemeClr>
                </a:glow>
                <a:innerShdw blurRad="101600" dist="76200" dir="5400000">
                  <a:schemeClr val="accent1">
                    <a:satMod val="190000"/>
                    <a:tint val="100000"/>
                    <a:alpha val="74000"/>
                  </a:schemeClr>
                </a:innerShdw>
              </a:effectLst>
              <a:latin typeface="Arial Black" panose="020B0A04020102020204" pitchFamily="34" charset="0"/>
            </a:endParaRPr>
          </a:p>
          <a:p>
            <a:pPr algn="ctr"/>
            <a:r>
              <a:rPr lang="en-US" sz="3200" b="1" dirty="0" smtClean="0">
                <a:ln w="900" cmpd="sng">
                  <a:solidFill>
                    <a:schemeClr val="accent1">
                      <a:satMod val="190000"/>
                      <a:alpha val="55000"/>
                    </a:schemeClr>
                  </a:solidFill>
                  <a:prstDash val="solid"/>
                </a:ln>
                <a:solidFill>
                  <a:schemeClr val="accent1">
                    <a:satMod val="200000"/>
                    <a:tint val="3000"/>
                  </a:schemeClr>
                </a:solidFill>
                <a:effectLst>
                  <a:glow rad="228600">
                    <a:schemeClr val="accent5">
                      <a:satMod val="175000"/>
                      <a:alpha val="40000"/>
                    </a:schemeClr>
                  </a:glow>
                  <a:innerShdw blurRad="101600" dist="76200" dir="5400000">
                    <a:schemeClr val="accent1">
                      <a:satMod val="190000"/>
                      <a:tint val="100000"/>
                      <a:alpha val="74000"/>
                    </a:schemeClr>
                  </a:innerShdw>
                </a:effectLst>
                <a:latin typeface="Arial Black" panose="020B0A04020102020204" pitchFamily="34" charset="0"/>
              </a:rPr>
              <a:t>when </a:t>
            </a:r>
            <a:r>
              <a:rPr lang="en-US" sz="3200" b="1" dirty="0">
                <a:ln w="900" cmpd="sng">
                  <a:solidFill>
                    <a:schemeClr val="accent1">
                      <a:satMod val="190000"/>
                      <a:alpha val="55000"/>
                    </a:schemeClr>
                  </a:solidFill>
                  <a:prstDash val="solid"/>
                </a:ln>
                <a:solidFill>
                  <a:schemeClr val="accent1">
                    <a:satMod val="200000"/>
                    <a:tint val="3000"/>
                  </a:schemeClr>
                </a:solidFill>
                <a:effectLst>
                  <a:glow rad="228600">
                    <a:schemeClr val="accent5">
                      <a:satMod val="175000"/>
                      <a:alpha val="40000"/>
                    </a:schemeClr>
                  </a:glow>
                  <a:innerShdw blurRad="101600" dist="76200" dir="5400000">
                    <a:schemeClr val="accent1">
                      <a:satMod val="190000"/>
                      <a:tint val="100000"/>
                      <a:alpha val="74000"/>
                    </a:schemeClr>
                  </a:innerShdw>
                </a:effectLst>
                <a:latin typeface="Arial Black" panose="020B0A04020102020204" pitchFamily="34" charset="0"/>
              </a:rPr>
              <a:t>the time is just right.</a:t>
            </a:r>
          </a:p>
        </p:txBody>
      </p:sp>
    </p:spTree>
    <p:extLst>
      <p:ext uri="{BB962C8B-B14F-4D97-AF65-F5344CB8AC3E}">
        <p14:creationId xmlns:p14="http://schemas.microsoft.com/office/powerpoint/2010/main" val="4239994756"/>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descr="C:\Users\1\Desktop\галерея 3\звезды мигают.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0530936" cy="7029400"/>
          </a:xfrm>
          <a:prstGeom prst="rect">
            <a:avLst/>
          </a:prstGeom>
          <a:noFill/>
          <a:extLst>
            <a:ext uri="{909E8E84-426E-40DD-AFC4-6F175D3DCCD1}">
              <a14:hiddenFill xmlns:a14="http://schemas.microsoft.com/office/drawing/2010/main">
                <a:solidFill>
                  <a:srgbClr val="FFFFFF"/>
                </a:solidFill>
              </a14:hiddenFill>
            </a:ext>
          </a:extLst>
        </p:spPr>
      </p:pic>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5328" y="404664"/>
            <a:ext cx="3456384" cy="3456384"/>
          </a:xfrm>
          <a:prstGeom prst="ellipse">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Прямоугольник 3"/>
          <p:cNvSpPr/>
          <p:nvPr/>
        </p:nvSpPr>
        <p:spPr>
          <a:xfrm>
            <a:off x="395536" y="260648"/>
            <a:ext cx="4572000" cy="3416320"/>
          </a:xfrm>
          <a:prstGeom prst="rect">
            <a:avLst/>
          </a:prstGeom>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3600" b="1" spc="50" dirty="0" smtClean="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rPr>
              <a:t>Control</a:t>
            </a:r>
            <a:endParaRPr lang="en-US" sz="3600" b="1" spc="50" dirty="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endParaRPr>
          </a:p>
          <a:p>
            <a:r>
              <a:rPr lang="en-US" sz="3600" b="1" spc="50" dirty="0" smtClean="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rPr>
              <a:t>Passion</a:t>
            </a:r>
            <a:endParaRPr lang="en-US" sz="3600" b="1" spc="50" dirty="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endParaRPr>
          </a:p>
          <a:p>
            <a:r>
              <a:rPr lang="en-US" sz="3600" b="1" spc="50" dirty="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rPr>
              <a:t>Treachery</a:t>
            </a:r>
          </a:p>
          <a:p>
            <a:r>
              <a:rPr lang="en-US" sz="3600" b="1" spc="50" dirty="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rPr>
              <a:t>Protection</a:t>
            </a:r>
          </a:p>
          <a:p>
            <a:r>
              <a:rPr lang="en-US" sz="3600" b="1" spc="50" dirty="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rPr>
              <a:t>Defensiveness</a:t>
            </a:r>
          </a:p>
          <a:p>
            <a:r>
              <a:rPr lang="en-US" sz="3600" b="1" spc="50" dirty="0" smtClean="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rPr>
              <a:t> </a:t>
            </a:r>
            <a:r>
              <a:rPr lang="en-US" sz="3600" b="1" spc="50" dirty="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rPr>
              <a:t>Alone</a:t>
            </a:r>
            <a:endParaRPr lang="ru-RU" sz="3600" b="1" spc="50" dirty="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endParaRPr>
          </a:p>
        </p:txBody>
      </p:sp>
      <p:sp>
        <p:nvSpPr>
          <p:cNvPr id="5" name="Прямоугольник 4"/>
          <p:cNvSpPr/>
          <p:nvPr/>
        </p:nvSpPr>
        <p:spPr>
          <a:xfrm>
            <a:off x="433427" y="3811012"/>
            <a:ext cx="8722405" cy="3046988"/>
          </a:xfrm>
          <a:prstGeom prst="rect">
            <a:avLst/>
          </a:prstGeom>
        </p:spPr>
        <p:txBody>
          <a:bodyPr wrap="square">
            <a:spAutoFit/>
          </a:bodyPr>
          <a:lstStyle/>
          <a:p>
            <a:pPr algn="ctr"/>
            <a:r>
              <a:rPr lang="en-US" sz="3200" b="1" dirty="0">
                <a:ln w="900" cmpd="sng">
                  <a:solidFill>
                    <a:schemeClr val="accent1">
                      <a:satMod val="190000"/>
                      <a:alpha val="55000"/>
                    </a:schemeClr>
                  </a:solidFill>
                  <a:prstDash val="solid"/>
                </a:ln>
                <a:solidFill>
                  <a:schemeClr val="accent1">
                    <a:satMod val="200000"/>
                    <a:tint val="3000"/>
                  </a:schemeClr>
                </a:solidFill>
                <a:effectLst>
                  <a:glow rad="228600">
                    <a:schemeClr val="accent5">
                      <a:satMod val="175000"/>
                      <a:alpha val="40000"/>
                    </a:schemeClr>
                  </a:glow>
                  <a:innerShdw blurRad="101600" dist="76200" dir="5400000">
                    <a:schemeClr val="accent1">
                      <a:satMod val="190000"/>
                      <a:tint val="100000"/>
                      <a:alpha val="74000"/>
                    </a:schemeClr>
                  </a:innerShdw>
                </a:effectLst>
                <a:latin typeface="Arial Black" panose="020B0A04020102020204" pitchFamily="34" charset="0"/>
              </a:rPr>
              <a:t> Scorpios are the detectives of the Zodiac.  You can't hide much from their penetrating eyes.  They love to know everything, but do not reveal secrets about themselves in fear of vulnerability.  Knowledge is power.</a:t>
            </a:r>
          </a:p>
        </p:txBody>
      </p:sp>
    </p:spTree>
    <p:extLst>
      <p:ext uri="{BB962C8B-B14F-4D97-AF65-F5344CB8AC3E}">
        <p14:creationId xmlns:p14="http://schemas.microsoft.com/office/powerpoint/2010/main" val="2632890048"/>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descr="C:\Users\1\Desktop\галерея 3\звезды мигают.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0530936" cy="7029400"/>
          </a:xfrm>
          <a:prstGeom prst="rect">
            <a:avLst/>
          </a:prstGeom>
          <a:noFill/>
          <a:extLst>
            <a:ext uri="{909E8E84-426E-40DD-AFC4-6F175D3DCCD1}">
              <a14:hiddenFill xmlns:a14="http://schemas.microsoft.com/office/drawing/2010/main">
                <a:solidFill>
                  <a:srgbClr val="FFFFFF"/>
                </a:solidFill>
              </a14:hiddenFill>
            </a:ext>
          </a:extLst>
        </p:spPr>
      </p:pic>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65469" y="332656"/>
            <a:ext cx="3521788" cy="3521788"/>
          </a:xfrm>
          <a:prstGeom prst="ellipse">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Прямоугольник 3"/>
          <p:cNvSpPr/>
          <p:nvPr/>
        </p:nvSpPr>
        <p:spPr>
          <a:xfrm>
            <a:off x="395536" y="260648"/>
            <a:ext cx="4572000" cy="3970318"/>
          </a:xfrm>
          <a:prstGeom prst="rect">
            <a:avLst/>
          </a:prstGeom>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3600" b="1" spc="50" dirty="0" err="1" smtClean="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rPr>
              <a:t>Independen</a:t>
            </a:r>
            <a:r>
              <a:rPr lang="ru-RU" sz="3600" b="1" spc="50" dirty="0" smtClean="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rPr>
              <a:t>с</a:t>
            </a:r>
            <a:r>
              <a:rPr lang="en-US" sz="3600" b="1" spc="50" dirty="0" smtClean="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rPr>
              <a:t>e</a:t>
            </a:r>
            <a:endParaRPr lang="en-US" sz="3600" b="1" spc="50" dirty="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endParaRPr>
          </a:p>
          <a:p>
            <a:r>
              <a:rPr lang="en-US" sz="3600" b="1" spc="50" dirty="0" smtClean="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rPr>
              <a:t>Optimism</a:t>
            </a:r>
            <a:endParaRPr lang="en-US" sz="3600" b="1" spc="50" dirty="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endParaRPr>
          </a:p>
          <a:p>
            <a:r>
              <a:rPr lang="en-US" sz="3600" b="1" spc="50" dirty="0" smtClean="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rPr>
              <a:t>Cheer</a:t>
            </a:r>
            <a:endParaRPr lang="en-US" sz="3600" b="1" spc="50" dirty="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endParaRPr>
          </a:p>
          <a:p>
            <a:r>
              <a:rPr lang="en-US" sz="3600" b="1" spc="50" dirty="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rPr>
              <a:t>Freedom </a:t>
            </a:r>
            <a:endParaRPr lang="en-US" sz="3600" b="1" spc="50" dirty="0" smtClean="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endParaRPr>
          </a:p>
          <a:p>
            <a:r>
              <a:rPr lang="en-US" sz="3600" b="1" spc="50" dirty="0" smtClean="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rPr>
              <a:t>Humor</a:t>
            </a:r>
            <a:endParaRPr lang="en-US" sz="3600" b="1" spc="50" dirty="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endParaRPr>
          </a:p>
          <a:p>
            <a:r>
              <a:rPr lang="en-US" sz="3600" b="1" spc="50" dirty="0" smtClean="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rPr>
              <a:t>Honesty</a:t>
            </a:r>
            <a:endParaRPr lang="en-US" sz="3600" b="1" spc="50" dirty="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endParaRPr>
          </a:p>
          <a:p>
            <a:r>
              <a:rPr lang="en-US" sz="3600" b="1" spc="50" dirty="0" smtClean="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rPr>
              <a:t>Intellect</a:t>
            </a:r>
            <a:endParaRPr lang="en-US" sz="3600" b="1" spc="50" dirty="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endParaRPr>
          </a:p>
        </p:txBody>
      </p:sp>
      <p:sp>
        <p:nvSpPr>
          <p:cNvPr id="5" name="Прямоугольник 4"/>
          <p:cNvSpPr/>
          <p:nvPr/>
        </p:nvSpPr>
        <p:spPr>
          <a:xfrm>
            <a:off x="395536" y="4296541"/>
            <a:ext cx="8568952" cy="2554545"/>
          </a:xfrm>
          <a:prstGeom prst="rect">
            <a:avLst/>
          </a:prstGeom>
        </p:spPr>
        <p:txBody>
          <a:bodyPr wrap="square">
            <a:spAutoFit/>
          </a:bodyPr>
          <a:lstStyle/>
          <a:p>
            <a:pPr algn="ctr"/>
            <a:r>
              <a:rPr lang="en-US" sz="3200" b="1" dirty="0">
                <a:ln w="900" cmpd="sng">
                  <a:solidFill>
                    <a:schemeClr val="accent1">
                      <a:satMod val="190000"/>
                      <a:alpha val="55000"/>
                    </a:schemeClr>
                  </a:solidFill>
                  <a:prstDash val="solid"/>
                </a:ln>
                <a:solidFill>
                  <a:schemeClr val="accent1">
                    <a:satMod val="200000"/>
                    <a:tint val="3000"/>
                  </a:schemeClr>
                </a:solidFill>
                <a:effectLst>
                  <a:glow rad="228600">
                    <a:schemeClr val="accent5">
                      <a:satMod val="175000"/>
                      <a:alpha val="40000"/>
                    </a:schemeClr>
                  </a:glow>
                  <a:innerShdw blurRad="101600" dist="76200" dir="5400000">
                    <a:schemeClr val="accent1">
                      <a:satMod val="190000"/>
                      <a:tint val="100000"/>
                      <a:alpha val="74000"/>
                    </a:schemeClr>
                  </a:innerShdw>
                </a:effectLst>
                <a:latin typeface="Arial Black" panose="020B0A04020102020204" pitchFamily="34" charset="0"/>
              </a:rPr>
              <a:t> Sagittarius are the travelers of the Zodiac.  These free spirited and outspoken people are always ready for whatever is next. </a:t>
            </a:r>
            <a:endParaRPr lang="en-US" sz="3200" b="1" dirty="0" smtClean="0">
              <a:ln w="900" cmpd="sng">
                <a:solidFill>
                  <a:schemeClr val="accent1">
                    <a:satMod val="190000"/>
                    <a:alpha val="55000"/>
                  </a:schemeClr>
                </a:solidFill>
                <a:prstDash val="solid"/>
              </a:ln>
              <a:solidFill>
                <a:schemeClr val="accent1">
                  <a:satMod val="200000"/>
                  <a:tint val="3000"/>
                </a:schemeClr>
              </a:solidFill>
              <a:effectLst>
                <a:glow rad="228600">
                  <a:schemeClr val="accent5">
                    <a:satMod val="175000"/>
                    <a:alpha val="40000"/>
                  </a:schemeClr>
                </a:glow>
                <a:innerShdw blurRad="101600" dist="76200" dir="5400000">
                  <a:schemeClr val="accent1">
                    <a:satMod val="190000"/>
                    <a:tint val="100000"/>
                    <a:alpha val="74000"/>
                  </a:schemeClr>
                </a:innerShdw>
              </a:effectLst>
              <a:latin typeface="Arial Black" panose="020B0A04020102020204" pitchFamily="34" charset="0"/>
            </a:endParaRPr>
          </a:p>
          <a:p>
            <a:pPr algn="ctr"/>
            <a:r>
              <a:rPr lang="en-US" sz="3200" b="1" dirty="0" smtClean="0">
                <a:ln w="900" cmpd="sng">
                  <a:solidFill>
                    <a:schemeClr val="accent1">
                      <a:satMod val="190000"/>
                      <a:alpha val="55000"/>
                    </a:schemeClr>
                  </a:solidFill>
                  <a:prstDash val="solid"/>
                </a:ln>
                <a:solidFill>
                  <a:schemeClr val="accent1">
                    <a:satMod val="200000"/>
                    <a:tint val="3000"/>
                  </a:schemeClr>
                </a:solidFill>
                <a:effectLst>
                  <a:glow rad="228600">
                    <a:schemeClr val="accent5">
                      <a:satMod val="175000"/>
                      <a:alpha val="40000"/>
                    </a:schemeClr>
                  </a:glow>
                  <a:innerShdw blurRad="101600" dist="76200" dir="5400000">
                    <a:schemeClr val="accent1">
                      <a:satMod val="190000"/>
                      <a:tint val="100000"/>
                      <a:alpha val="74000"/>
                    </a:schemeClr>
                  </a:innerShdw>
                </a:effectLst>
                <a:latin typeface="Arial Black" panose="020B0A04020102020204" pitchFamily="34" charset="0"/>
              </a:rPr>
              <a:t> </a:t>
            </a:r>
            <a:r>
              <a:rPr lang="en-US" sz="3200" b="1" dirty="0">
                <a:ln w="900" cmpd="sng">
                  <a:solidFill>
                    <a:schemeClr val="accent1">
                      <a:satMod val="190000"/>
                      <a:alpha val="55000"/>
                    </a:schemeClr>
                  </a:solidFill>
                  <a:prstDash val="solid"/>
                </a:ln>
                <a:solidFill>
                  <a:schemeClr val="accent1">
                    <a:satMod val="200000"/>
                    <a:tint val="3000"/>
                  </a:schemeClr>
                </a:solidFill>
                <a:effectLst>
                  <a:glow rad="228600">
                    <a:schemeClr val="accent5">
                      <a:satMod val="175000"/>
                      <a:alpha val="40000"/>
                    </a:schemeClr>
                  </a:glow>
                  <a:innerShdw blurRad="101600" dist="76200" dir="5400000">
                    <a:schemeClr val="accent1">
                      <a:satMod val="190000"/>
                      <a:tint val="100000"/>
                      <a:alpha val="74000"/>
                    </a:schemeClr>
                  </a:innerShdw>
                </a:effectLst>
                <a:latin typeface="Arial Black" panose="020B0A04020102020204" pitchFamily="34" charset="0"/>
              </a:rPr>
              <a:t>They love a good time.</a:t>
            </a:r>
          </a:p>
        </p:txBody>
      </p:sp>
    </p:spTree>
    <p:extLst>
      <p:ext uri="{BB962C8B-B14F-4D97-AF65-F5344CB8AC3E}">
        <p14:creationId xmlns:p14="http://schemas.microsoft.com/office/powerpoint/2010/main" val="966617904"/>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descr="C:\Users\1\Desktop\галерея 3\звезды мигают.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0530936" cy="7029400"/>
          </a:xfrm>
          <a:prstGeom prst="rect">
            <a:avLst/>
          </a:prstGeom>
          <a:noFill/>
          <a:extLst>
            <a:ext uri="{909E8E84-426E-40DD-AFC4-6F175D3DCCD1}">
              <a14:hiddenFill xmlns:a14="http://schemas.microsoft.com/office/drawing/2010/main">
                <a:solidFill>
                  <a:srgbClr val="FFFFFF"/>
                </a:solidFill>
              </a14:hiddenFill>
            </a:ext>
          </a:extLst>
        </p:spPr>
      </p:pic>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6096" y="332656"/>
            <a:ext cx="3429425" cy="3429425"/>
          </a:xfrm>
          <a:prstGeom prst="ellipse">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Прямоугольник 3"/>
          <p:cNvSpPr/>
          <p:nvPr/>
        </p:nvSpPr>
        <p:spPr>
          <a:xfrm>
            <a:off x="395536" y="260648"/>
            <a:ext cx="4572000" cy="3970318"/>
          </a:xfrm>
          <a:prstGeom prst="rect">
            <a:avLst/>
          </a:prstGeom>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3600" b="1" spc="50" dirty="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rPr>
              <a:t>Fertility</a:t>
            </a:r>
          </a:p>
          <a:p>
            <a:r>
              <a:rPr lang="en-US" sz="3600" b="1" spc="50" dirty="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rPr>
              <a:t>Eternity</a:t>
            </a:r>
          </a:p>
          <a:p>
            <a:r>
              <a:rPr lang="en-US" sz="3600" b="1" spc="50" dirty="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rPr>
              <a:t>Creativity</a:t>
            </a:r>
          </a:p>
          <a:p>
            <a:r>
              <a:rPr lang="en-US" sz="3600" b="1" spc="50" dirty="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rPr>
              <a:t>Femininity</a:t>
            </a:r>
          </a:p>
          <a:p>
            <a:r>
              <a:rPr lang="en-US" sz="3600" b="1" spc="50" dirty="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rPr>
              <a:t>Good luck</a:t>
            </a:r>
          </a:p>
          <a:p>
            <a:r>
              <a:rPr lang="en-US" sz="3600" b="1" spc="50" dirty="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rPr>
              <a:t>Happiness</a:t>
            </a:r>
          </a:p>
          <a:p>
            <a:r>
              <a:rPr lang="en-US" sz="3600" b="1" spc="50" dirty="0" smtClean="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rPr>
              <a:t>Knowledge</a:t>
            </a:r>
            <a:endParaRPr lang="en-US" sz="3600" b="1" spc="50" dirty="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Black" panose="020B0A04020102020204" pitchFamily="34" charset="0"/>
            </a:endParaRPr>
          </a:p>
        </p:txBody>
      </p:sp>
      <p:sp>
        <p:nvSpPr>
          <p:cNvPr id="5" name="Прямоугольник 4"/>
          <p:cNvSpPr/>
          <p:nvPr/>
        </p:nvSpPr>
        <p:spPr>
          <a:xfrm>
            <a:off x="106996" y="4344667"/>
            <a:ext cx="8758525" cy="2554545"/>
          </a:xfrm>
          <a:prstGeom prst="rect">
            <a:avLst/>
          </a:prstGeom>
        </p:spPr>
        <p:txBody>
          <a:bodyPr wrap="square">
            <a:spAutoFit/>
          </a:bodyPr>
          <a:lstStyle/>
          <a:p>
            <a:pPr algn="ctr"/>
            <a:r>
              <a:rPr lang="en-US" sz="3200" b="1" dirty="0">
                <a:ln w="900" cmpd="sng">
                  <a:solidFill>
                    <a:schemeClr val="accent1">
                      <a:satMod val="190000"/>
                      <a:alpha val="55000"/>
                    </a:schemeClr>
                  </a:solidFill>
                  <a:prstDash val="solid"/>
                </a:ln>
                <a:solidFill>
                  <a:schemeClr val="accent1">
                    <a:satMod val="200000"/>
                    <a:tint val="3000"/>
                  </a:schemeClr>
                </a:solidFill>
                <a:effectLst>
                  <a:glow rad="228600">
                    <a:schemeClr val="accent5">
                      <a:satMod val="175000"/>
                      <a:alpha val="40000"/>
                    </a:schemeClr>
                  </a:glow>
                  <a:innerShdw blurRad="101600" dist="76200" dir="5400000">
                    <a:schemeClr val="accent1">
                      <a:satMod val="190000"/>
                      <a:tint val="100000"/>
                      <a:alpha val="74000"/>
                    </a:schemeClr>
                  </a:innerShdw>
                </a:effectLst>
                <a:latin typeface="Arial Black" panose="020B0A04020102020204" pitchFamily="34" charset="0"/>
              </a:rPr>
              <a:t> Pisces are the dreamers of the Zodiac.  They are constantly going off into their own dream worlds away from reality.  These people make some of the best entrepreneurs.  </a:t>
            </a:r>
          </a:p>
        </p:txBody>
      </p:sp>
    </p:spTree>
    <p:extLst>
      <p:ext uri="{BB962C8B-B14F-4D97-AF65-F5344CB8AC3E}">
        <p14:creationId xmlns:p14="http://schemas.microsoft.com/office/powerpoint/2010/main" val="453149791"/>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TotalTime>
  <Words>547</Words>
  <Application>Microsoft Office PowerPoint</Application>
  <PresentationFormat>Экран (4:3)</PresentationFormat>
  <Paragraphs>113</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1</dc:creator>
  <cp:lastModifiedBy>1</cp:lastModifiedBy>
  <cp:revision>16</cp:revision>
  <dcterms:created xsi:type="dcterms:W3CDTF">2016-01-10T12:56:23Z</dcterms:created>
  <dcterms:modified xsi:type="dcterms:W3CDTF">2016-02-12T19:32:24Z</dcterms:modified>
</cp:coreProperties>
</file>