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253218" y="267286"/>
          <a:ext cx="8679767" cy="6316394"/>
        </p:xfrm>
        <a:graphic>
          <a:graphicData uri="http://schemas.openxmlformats.org/drawingml/2006/table">
            <a:tbl>
              <a:tblPr/>
              <a:tblGrid>
                <a:gridCol w="8679767"/>
              </a:tblGrid>
              <a:tr h="63163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mpd="sng">
                      <a:solidFill>
                        <a:schemeClr val="accent2"/>
                      </a:solidFill>
                      <a:prstDash val="sysDot"/>
                    </a:lnL>
                    <a:lnR w="76200" cmpd="sng">
                      <a:solidFill>
                        <a:schemeClr val="accent2"/>
                      </a:solidFill>
                      <a:prstDash val="sysDot"/>
                    </a:lnR>
                    <a:lnT w="76200" cmpd="sng">
                      <a:solidFill>
                        <a:schemeClr val="accent2"/>
                      </a:solidFill>
                      <a:prstDash val="sysDot"/>
                    </a:lnT>
                    <a:lnB w="76200" cmpd="sng">
                      <a:solidFill>
                        <a:schemeClr val="accent2"/>
                      </a:solidFill>
                      <a:prstDash val="sysDot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288032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Декартова система 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координат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43174" y="4437112"/>
            <a:ext cx="6072230" cy="1633736"/>
          </a:xfrm>
        </p:spPr>
        <p:txBody>
          <a:bodyPr>
            <a:normAutofit fontScale="70000" lnSpcReduction="20000"/>
          </a:bodyPr>
          <a:lstStyle/>
          <a:p>
            <a:pPr algn="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Презентацию подготовила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: Трескина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Татьяна, ученица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10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«А» класса МБОУ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СШ №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</a:p>
          <a:p>
            <a:pPr algn="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г. Архангельска Архангельской области</a:t>
            </a:r>
          </a:p>
          <a:p>
            <a:pPr algn="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Руководитель: Куприянович Марина Олеговна, учитель математики высшей категории МБОУ СШ № 1</a:t>
            </a:r>
          </a:p>
          <a:p>
            <a:pPr algn="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 г. Архангельска Архангельской области, </a:t>
            </a:r>
          </a:p>
          <a:p>
            <a:pPr algn="r"/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2016 год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Блок-схема: решение 22"/>
          <p:cNvSpPr/>
          <p:nvPr/>
        </p:nvSpPr>
        <p:spPr>
          <a:xfrm rot="20262189">
            <a:off x="4752482" y="3295715"/>
            <a:ext cx="2915764" cy="1146408"/>
          </a:xfrm>
          <a:prstGeom prst="flowChartDecision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600201"/>
            <a:ext cx="5554960" cy="19008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x</a:t>
            </a:r>
            <a:r>
              <a:rPr lang="ru-RU" dirty="0" smtClean="0"/>
              <a:t> ⊥ </a:t>
            </a:r>
            <a:r>
              <a:rPr lang="en-US" dirty="0" smtClean="0"/>
              <a:t>y</a:t>
            </a:r>
            <a:r>
              <a:rPr lang="ru-RU" dirty="0" smtClean="0"/>
              <a:t> ⊥ </a:t>
            </a:r>
            <a:r>
              <a:rPr lang="en-US" dirty="0" smtClean="0"/>
              <a:t>z – </a:t>
            </a:r>
            <a:r>
              <a:rPr lang="ru-RU" dirty="0" smtClean="0"/>
              <a:t>координатные оси</a:t>
            </a:r>
            <a:endParaRPr lang="en-US" dirty="0" smtClean="0"/>
          </a:p>
          <a:p>
            <a:pPr>
              <a:buNone/>
            </a:pPr>
            <a:r>
              <a:rPr lang="ru-RU" dirty="0" smtClean="0"/>
              <a:t>0</a:t>
            </a:r>
            <a:r>
              <a:rPr lang="en-US" dirty="0" smtClean="0"/>
              <a:t> –</a:t>
            </a:r>
            <a:r>
              <a:rPr lang="ru-RU" dirty="0" smtClean="0"/>
              <a:t> начало координат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r>
              <a:rPr lang="en-US" dirty="0" err="1" smtClean="0"/>
              <a:t>xy</a:t>
            </a:r>
            <a:r>
              <a:rPr lang="en-US" dirty="0" smtClean="0"/>
              <a:t>, </a:t>
            </a:r>
            <a:r>
              <a:rPr lang="en-US" dirty="0" err="1" smtClean="0"/>
              <a:t>yz</a:t>
            </a:r>
            <a:r>
              <a:rPr lang="en-US" dirty="0" smtClean="0"/>
              <a:t>, </a:t>
            </a:r>
            <a:r>
              <a:rPr lang="en-US" dirty="0" err="1" smtClean="0"/>
              <a:t>xz</a:t>
            </a:r>
            <a:r>
              <a:rPr lang="en-US" dirty="0" smtClean="0"/>
              <a:t> – </a:t>
            </a:r>
            <a:r>
              <a:rPr lang="ru-RU" dirty="0" smtClean="0"/>
              <a:t>координатные плоскости</a:t>
            </a:r>
            <a:endParaRPr lang="en-US" dirty="0" smtClean="0"/>
          </a:p>
          <a:p>
            <a:pPr>
              <a:buNone/>
            </a:pPr>
            <a:endParaRPr lang="ru-RU" dirty="0"/>
          </a:p>
        </p:txBody>
      </p:sp>
      <p:cxnSp>
        <p:nvCxnSpPr>
          <p:cNvPr id="9" name="Прямая со стрелкой 8"/>
          <p:cNvCxnSpPr/>
          <p:nvPr/>
        </p:nvCxnSpPr>
        <p:spPr>
          <a:xfrm flipV="1">
            <a:off x="6084168" y="2492896"/>
            <a:ext cx="0" cy="158417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6084168" y="4077072"/>
            <a:ext cx="1512168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5004048" y="4077072"/>
            <a:ext cx="1080120" cy="10081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6" name="Прямоугольник 15"/>
          <p:cNvSpPr/>
          <p:nvPr/>
        </p:nvSpPr>
        <p:spPr>
          <a:xfrm>
            <a:off x="6228184" y="2276872"/>
            <a:ext cx="2760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z</a:t>
            </a:r>
            <a:endParaRPr lang="ru-RU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292080" y="5085184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7596336" y="4077072"/>
            <a:ext cx="2840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5004048" y="4077072"/>
            <a:ext cx="3882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 smtClean="0"/>
              <a:t>xy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5724128" y="4725144"/>
            <a:ext cx="3754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err="1" smtClean="0"/>
              <a:t>х</a:t>
            </a:r>
            <a:r>
              <a:rPr lang="en-US" dirty="0" smtClean="0"/>
              <a:t>z</a:t>
            </a:r>
            <a:endParaRPr lang="ru-RU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6660232" y="2924944"/>
            <a:ext cx="14401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/>
              <a:t>у</a:t>
            </a:r>
            <a:r>
              <a:rPr lang="en-US" dirty="0" smtClean="0"/>
              <a:t>z</a:t>
            </a:r>
            <a:endParaRPr lang="ru-RU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436096" y="2996952"/>
            <a:ext cx="1584176" cy="1728192"/>
          </a:xfrm>
          <a:prstGeom prst="rect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8" name="Прямая соединительная линия 27"/>
          <p:cNvCxnSpPr/>
          <p:nvPr/>
        </p:nvCxnSpPr>
        <p:spPr>
          <a:xfrm flipH="1">
            <a:off x="5724128" y="2492896"/>
            <a:ext cx="864096" cy="7920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flipH="1">
            <a:off x="5724128" y="4437112"/>
            <a:ext cx="864096" cy="86409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4" name="Прямая соединительная линия 43"/>
          <p:cNvCxnSpPr/>
          <p:nvPr/>
        </p:nvCxnSpPr>
        <p:spPr>
          <a:xfrm>
            <a:off x="5724128" y="3284984"/>
            <a:ext cx="0" cy="2016224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>
            <a:off x="6588224" y="2492896"/>
            <a:ext cx="0" cy="1944216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1" name="Прямоугольник 50"/>
          <p:cNvSpPr/>
          <p:nvPr/>
        </p:nvSpPr>
        <p:spPr>
          <a:xfrm>
            <a:off x="6084168" y="3789040"/>
            <a:ext cx="45650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/>
              <a:t>0</a:t>
            </a:r>
            <a:endParaRPr lang="ru-RU" sz="1400" dirty="0"/>
          </a:p>
        </p:txBody>
      </p:sp>
      <p:graphicFrame>
        <p:nvGraphicFramePr>
          <p:cNvPr id="52" name="Таблица 51"/>
          <p:cNvGraphicFramePr>
            <a:graphicFrameLocks noGrp="1"/>
          </p:cNvGraphicFramePr>
          <p:nvPr/>
        </p:nvGraphicFramePr>
        <p:xfrm>
          <a:off x="253218" y="267286"/>
          <a:ext cx="8679767" cy="6316394"/>
        </p:xfrm>
        <a:graphic>
          <a:graphicData uri="http://schemas.openxmlformats.org/drawingml/2006/table">
            <a:tbl>
              <a:tblPr/>
              <a:tblGrid>
                <a:gridCol w="8679767"/>
              </a:tblGrid>
              <a:tr h="63163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mpd="sng">
                      <a:solidFill>
                        <a:schemeClr val="accent2"/>
                      </a:solidFill>
                      <a:prstDash val="sysDot"/>
                    </a:lnL>
                    <a:lnR w="76200" cmpd="sng">
                      <a:solidFill>
                        <a:schemeClr val="accent2"/>
                      </a:solidFill>
                      <a:prstDash val="sysDot"/>
                    </a:lnR>
                    <a:lnT w="76200" cmpd="sng">
                      <a:solidFill>
                        <a:schemeClr val="accent2"/>
                      </a:solidFill>
                      <a:prstDash val="sysDot"/>
                    </a:lnT>
                    <a:lnB w="76200" cmpd="sng">
                      <a:solidFill>
                        <a:schemeClr val="accent2"/>
                      </a:solidFill>
                      <a:prstDash val="sysDot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Прямая со стрелкой 7"/>
          <p:cNvCxnSpPr/>
          <p:nvPr/>
        </p:nvCxnSpPr>
        <p:spPr>
          <a:xfrm flipH="1">
            <a:off x="2411760" y="3501008"/>
            <a:ext cx="2016224" cy="20882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4427984" y="3501008"/>
            <a:ext cx="374441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4427984" y="476672"/>
            <a:ext cx="0" cy="302433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Куб 83"/>
          <p:cNvSpPr/>
          <p:nvPr/>
        </p:nvSpPr>
        <p:spPr>
          <a:xfrm>
            <a:off x="3563888" y="2060848"/>
            <a:ext cx="3312368" cy="2376264"/>
          </a:xfrm>
          <a:prstGeom prst="cube">
            <a:avLst>
              <a:gd name="adj" fmla="val 38024"/>
            </a:avLst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87" name="Прямая соединительная линия 86"/>
          <p:cNvCxnSpPr/>
          <p:nvPr/>
        </p:nvCxnSpPr>
        <p:spPr>
          <a:xfrm>
            <a:off x="4932040" y="3429000"/>
            <a:ext cx="0" cy="14401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>
            <a:off x="3995936" y="3789040"/>
            <a:ext cx="152400" cy="152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9" name="Прямая соединительная линия 88"/>
          <p:cNvCxnSpPr/>
          <p:nvPr/>
        </p:nvCxnSpPr>
        <p:spPr>
          <a:xfrm flipH="1">
            <a:off x="4355976" y="2996952"/>
            <a:ext cx="144016" cy="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00" name="Прямоугольник 99"/>
          <p:cNvSpPr/>
          <p:nvPr/>
        </p:nvSpPr>
        <p:spPr>
          <a:xfrm>
            <a:off x="4427984" y="260648"/>
            <a:ext cx="29206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Z</a:t>
            </a:r>
            <a:endParaRPr lang="ru-RU" dirty="0"/>
          </a:p>
        </p:txBody>
      </p:sp>
      <p:sp>
        <p:nvSpPr>
          <p:cNvPr id="101" name="Прямоугольник 100"/>
          <p:cNvSpPr/>
          <p:nvPr/>
        </p:nvSpPr>
        <p:spPr>
          <a:xfrm>
            <a:off x="4139952" y="3212976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0</a:t>
            </a:r>
            <a:endParaRPr lang="ru-RU" dirty="0"/>
          </a:p>
        </p:txBody>
      </p:sp>
      <p:sp>
        <p:nvSpPr>
          <p:cNvPr id="102" name="Прямоугольник 101"/>
          <p:cNvSpPr/>
          <p:nvPr/>
        </p:nvSpPr>
        <p:spPr>
          <a:xfrm>
            <a:off x="4499992" y="2564904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03" name="Прямоугольник 102"/>
          <p:cNvSpPr/>
          <p:nvPr/>
        </p:nvSpPr>
        <p:spPr>
          <a:xfrm>
            <a:off x="4932040" y="3068960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04" name="Прямоугольник 103"/>
          <p:cNvSpPr/>
          <p:nvPr/>
        </p:nvSpPr>
        <p:spPr>
          <a:xfrm>
            <a:off x="4139952" y="3861048"/>
            <a:ext cx="301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105" name="Прямоугольник 104"/>
          <p:cNvSpPr/>
          <p:nvPr/>
        </p:nvSpPr>
        <p:spPr>
          <a:xfrm>
            <a:off x="8100392" y="3573016"/>
            <a:ext cx="2888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y</a:t>
            </a:r>
            <a:endParaRPr lang="ru-RU" dirty="0"/>
          </a:p>
        </p:txBody>
      </p:sp>
      <p:sp>
        <p:nvSpPr>
          <p:cNvPr id="106" name="Прямоугольник 105"/>
          <p:cNvSpPr/>
          <p:nvPr/>
        </p:nvSpPr>
        <p:spPr>
          <a:xfrm>
            <a:off x="2411760" y="5589240"/>
            <a:ext cx="30489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X</a:t>
            </a:r>
            <a:endParaRPr lang="ru-RU" dirty="0"/>
          </a:p>
        </p:txBody>
      </p:sp>
      <p:sp>
        <p:nvSpPr>
          <p:cNvPr id="107" name="Выноска 2 106"/>
          <p:cNvSpPr/>
          <p:nvPr/>
        </p:nvSpPr>
        <p:spPr>
          <a:xfrm>
            <a:off x="5292080" y="980728"/>
            <a:ext cx="1800200" cy="576064"/>
          </a:xfrm>
          <a:prstGeom prst="borderCallout2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Ось </a:t>
            </a:r>
            <a:r>
              <a:rPr lang="ru-RU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апликат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8" name="Выноска 2 107"/>
          <p:cNvSpPr/>
          <p:nvPr/>
        </p:nvSpPr>
        <p:spPr>
          <a:xfrm flipH="1">
            <a:off x="539552" y="4149080"/>
            <a:ext cx="1800200" cy="576064"/>
          </a:xfrm>
          <a:prstGeom prst="borderCallout2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Ось абсцисс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9" name="Выноска 2 108"/>
          <p:cNvSpPr/>
          <p:nvPr/>
        </p:nvSpPr>
        <p:spPr>
          <a:xfrm>
            <a:off x="6876256" y="4149080"/>
            <a:ext cx="1800200" cy="576064"/>
          </a:xfrm>
          <a:prstGeom prst="borderCallout2">
            <a:avLst>
              <a:gd name="adj1" fmla="val 18750"/>
              <a:gd name="adj2" fmla="val -8333"/>
              <a:gd name="adj3" fmla="val 18750"/>
              <a:gd name="adj4" fmla="val -16667"/>
              <a:gd name="adj5" fmla="val -112167"/>
              <a:gd name="adj6" fmla="val 22882"/>
            </a:avLst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162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Ось ординат</a:t>
            </a:r>
            <a:endParaRPr lang="ru-RU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1" name="Прямоугольник 110"/>
          <p:cNvSpPr/>
          <p:nvPr/>
        </p:nvSpPr>
        <p:spPr>
          <a:xfrm>
            <a:off x="5724128" y="2492896"/>
            <a:ext cx="432048" cy="46166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2" name="Прямоугольник 111"/>
          <p:cNvSpPr/>
          <p:nvPr/>
        </p:nvSpPr>
        <p:spPr>
          <a:xfrm>
            <a:off x="5508104" y="5517232"/>
            <a:ext cx="2952328" cy="584775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А(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r>
              <a:rPr lang="en-US" sz="3200" b="1" baseline="-250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;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</a:t>
            </a:r>
            <a:r>
              <a:rPr lang="en-US" sz="3200" b="1" baseline="-250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en-US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; </a:t>
            </a:r>
            <a:r>
              <a:rPr lang="en-US" sz="32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</a:t>
            </a:r>
            <a:r>
              <a:rPr lang="en-US" sz="3200" b="1" baseline="-250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en-US" sz="3200" b="1" baseline="-2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32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  <a:endParaRPr lang="ru-RU" sz="32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13" name="Блок-схема: узел 112"/>
          <p:cNvSpPr/>
          <p:nvPr/>
        </p:nvSpPr>
        <p:spPr>
          <a:xfrm>
            <a:off x="3347864" y="4509120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4" name="Блок-схема: узел 113"/>
          <p:cNvSpPr/>
          <p:nvPr/>
        </p:nvSpPr>
        <p:spPr>
          <a:xfrm>
            <a:off x="4355976" y="1196752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5" name="Блок-схема: узел 114"/>
          <p:cNvSpPr/>
          <p:nvPr/>
        </p:nvSpPr>
        <p:spPr>
          <a:xfrm>
            <a:off x="7596336" y="3429000"/>
            <a:ext cx="144016" cy="144016"/>
          </a:xfrm>
          <a:prstGeom prst="flowChartConnector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6" name="Прямоугольник 115"/>
          <p:cNvSpPr/>
          <p:nvPr/>
        </p:nvSpPr>
        <p:spPr>
          <a:xfrm>
            <a:off x="3131840" y="4077072"/>
            <a:ext cx="3818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М</a:t>
            </a:r>
            <a:endParaRPr lang="ru-RU" dirty="0"/>
          </a:p>
        </p:txBody>
      </p:sp>
      <p:sp>
        <p:nvSpPr>
          <p:cNvPr id="117" name="Прямоугольник 116"/>
          <p:cNvSpPr/>
          <p:nvPr/>
        </p:nvSpPr>
        <p:spPr>
          <a:xfrm>
            <a:off x="4067944" y="1124744"/>
            <a:ext cx="3080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</a:t>
            </a:r>
            <a:endParaRPr lang="ru-RU" dirty="0"/>
          </a:p>
        </p:txBody>
      </p:sp>
      <p:sp>
        <p:nvSpPr>
          <p:cNvPr id="118" name="Прямоугольник 117"/>
          <p:cNvSpPr/>
          <p:nvPr/>
        </p:nvSpPr>
        <p:spPr>
          <a:xfrm>
            <a:off x="7596336" y="3068960"/>
            <a:ext cx="3097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В</a:t>
            </a:r>
            <a:endParaRPr lang="ru-RU" dirty="0"/>
          </a:p>
        </p:txBody>
      </p:sp>
      <p:sp>
        <p:nvSpPr>
          <p:cNvPr id="120" name="Прямоугольник 119"/>
          <p:cNvSpPr/>
          <p:nvPr/>
        </p:nvSpPr>
        <p:spPr>
          <a:xfrm>
            <a:off x="755576" y="836712"/>
            <a:ext cx="2050561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 smtClean="0"/>
              <a:t>В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(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0; </a:t>
            </a:r>
            <a:r>
              <a:rPr lang="en-US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y</a:t>
            </a:r>
            <a:r>
              <a:rPr lang="en-US" sz="2800" b="1" baseline="-250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;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</a:t>
            </a:r>
            <a:r>
              <a:rPr lang="en-US" sz="2800" b="1" baseline="-2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  <a:r>
              <a:rPr lang="ru-RU" sz="2800" dirty="0" smtClean="0"/>
              <a:t> </a:t>
            </a:r>
          </a:p>
          <a:p>
            <a:r>
              <a:rPr lang="ru-RU" sz="2800" dirty="0" smtClean="0"/>
              <a:t>С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(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0; 0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; </a:t>
            </a:r>
            <a:r>
              <a:rPr lang="en-US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</a:t>
            </a:r>
            <a:r>
              <a:rPr lang="en-US" sz="2800" b="1" baseline="-250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en-US" sz="2800" b="1" baseline="-2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baseline="-2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  <a:endParaRPr lang="ru-RU" sz="2800" dirty="0" smtClean="0"/>
          </a:p>
          <a:p>
            <a:r>
              <a:rPr lang="ru-RU" sz="2800" dirty="0" smtClean="0"/>
              <a:t>М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(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en-US" sz="28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x</a:t>
            </a:r>
            <a:r>
              <a:rPr lang="en-US" sz="2800" b="1" baseline="-2500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</a:t>
            </a:r>
            <a:r>
              <a:rPr lang="en-US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;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0; 0</a:t>
            </a:r>
            <a:r>
              <a:rPr lang="en-US" sz="2800" b="1" baseline="-2500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)</a:t>
            </a:r>
            <a:endParaRPr lang="ru-RU" sz="2800" dirty="0"/>
          </a:p>
        </p:txBody>
      </p:sp>
      <p:graphicFrame>
        <p:nvGraphicFramePr>
          <p:cNvPr id="121" name="Таблица 120"/>
          <p:cNvGraphicFramePr>
            <a:graphicFrameLocks noGrp="1"/>
          </p:cNvGraphicFramePr>
          <p:nvPr/>
        </p:nvGraphicFramePr>
        <p:xfrm>
          <a:off x="253218" y="267286"/>
          <a:ext cx="8679767" cy="6316394"/>
        </p:xfrm>
        <a:graphic>
          <a:graphicData uri="http://schemas.openxmlformats.org/drawingml/2006/table">
            <a:tbl>
              <a:tblPr/>
              <a:tblGrid>
                <a:gridCol w="8679767"/>
              </a:tblGrid>
              <a:tr h="63163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mpd="sng">
                      <a:solidFill>
                        <a:schemeClr val="accent2"/>
                      </a:solidFill>
                      <a:prstDash val="sysDot"/>
                    </a:lnL>
                    <a:lnR w="76200" cmpd="sng">
                      <a:solidFill>
                        <a:schemeClr val="accent2"/>
                      </a:solidFill>
                      <a:prstDash val="sysDot"/>
                    </a:lnR>
                    <a:lnT w="76200" cmpd="sng">
                      <a:solidFill>
                        <a:schemeClr val="accent2"/>
                      </a:solidFill>
                      <a:prstDash val="sysDot"/>
                    </a:lnT>
                    <a:lnB w="76200" cmpd="sng">
                      <a:solidFill>
                        <a:schemeClr val="accent2"/>
                      </a:solidFill>
                      <a:prstDash val="sysDot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53218" y="267286"/>
          <a:ext cx="8679767" cy="6316394"/>
        </p:xfrm>
        <a:graphic>
          <a:graphicData uri="http://schemas.openxmlformats.org/drawingml/2006/table">
            <a:tbl>
              <a:tblPr/>
              <a:tblGrid>
                <a:gridCol w="8679767"/>
              </a:tblGrid>
              <a:tr h="6316394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76200" cmpd="sng">
                      <a:solidFill>
                        <a:schemeClr val="accent2"/>
                      </a:solidFill>
                      <a:prstDash val="sysDot"/>
                    </a:lnL>
                    <a:lnR w="76200" cmpd="sng">
                      <a:solidFill>
                        <a:schemeClr val="accent2"/>
                      </a:solidFill>
                      <a:prstDash val="sysDot"/>
                    </a:lnR>
                    <a:lnT w="76200" cmpd="sng">
                      <a:solidFill>
                        <a:schemeClr val="accent2"/>
                      </a:solidFill>
                      <a:prstDash val="sysDot"/>
                    </a:lnT>
                    <a:lnB w="76200" cmpd="sng">
                      <a:solidFill>
                        <a:schemeClr val="accent2"/>
                      </a:solidFill>
                      <a:prstDash val="sysDot"/>
                    </a:lnB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2800" dirty="0" smtClean="0"/>
              <a:t>  </a:t>
            </a:r>
            <a:r>
              <a:rPr lang="ru-RU" sz="2800" dirty="0" smtClean="0"/>
              <a:t>Геометрия. 10-11 классы : учеб. для </a:t>
            </a:r>
            <a:r>
              <a:rPr lang="ru-RU" sz="2800" dirty="0" err="1" smtClean="0"/>
              <a:t>общеобразоват</a:t>
            </a:r>
            <a:r>
              <a:rPr lang="ru-RU" sz="2800" dirty="0" smtClean="0"/>
              <a:t>. учреждений : базовый и </a:t>
            </a:r>
            <a:r>
              <a:rPr lang="ru-RU" sz="2800" dirty="0" err="1" smtClean="0"/>
              <a:t>профил</a:t>
            </a:r>
            <a:r>
              <a:rPr lang="ru-RU" sz="2800" dirty="0" smtClean="0"/>
              <a:t>. уровни </a:t>
            </a:r>
            <a:r>
              <a:rPr lang="en-US" sz="2800" dirty="0" smtClean="0"/>
              <a:t>/ </a:t>
            </a:r>
            <a:r>
              <a:rPr lang="ru-RU" sz="2800" dirty="0" smtClean="0"/>
              <a:t> А.В.Погорелов. – 9-е изд. – М. : Просвещение, 2009. – 175 с. : ил.</a:t>
            </a:r>
            <a:endParaRPr lang="ru-RU" sz="2800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</TotalTime>
  <Words>168</Words>
  <Application>Microsoft Office PowerPoint</Application>
  <PresentationFormat>Экран (4:3)</PresentationFormat>
  <Paragraphs>36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Декартова система координат</vt:lpstr>
      <vt:lpstr>Слайд 2</vt:lpstr>
      <vt:lpstr>Слайд 3</vt:lpstr>
      <vt:lpstr>Библиография: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Декартова система координат.</dc:title>
  <dc:creator>12</dc:creator>
  <cp:lastModifiedBy>Lena</cp:lastModifiedBy>
  <cp:revision>24</cp:revision>
  <dcterms:created xsi:type="dcterms:W3CDTF">2016-02-11T16:27:13Z</dcterms:created>
  <dcterms:modified xsi:type="dcterms:W3CDTF">2016-02-14T21:22:13Z</dcterms:modified>
</cp:coreProperties>
</file>