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6" r:id="rId3"/>
    <p:sldId id="285" r:id="rId4"/>
    <p:sldId id="290" r:id="rId5"/>
    <p:sldId id="291" r:id="rId6"/>
    <p:sldId id="292" r:id="rId7"/>
    <p:sldId id="293" r:id="rId8"/>
    <p:sldId id="294" r:id="rId9"/>
    <p:sldId id="295" r:id="rId10"/>
    <p:sldId id="273" r:id="rId11"/>
    <p:sldId id="296" r:id="rId12"/>
    <p:sldId id="259" r:id="rId13"/>
    <p:sldId id="269" r:id="rId14"/>
    <p:sldId id="261" r:id="rId15"/>
    <p:sldId id="289" r:id="rId16"/>
    <p:sldId id="260" r:id="rId17"/>
    <p:sldId id="271" r:id="rId18"/>
    <p:sldId id="276" r:id="rId19"/>
    <p:sldId id="262" r:id="rId20"/>
    <p:sldId id="297" r:id="rId21"/>
    <p:sldId id="287" r:id="rId22"/>
    <p:sldId id="284" r:id="rId23"/>
    <p:sldId id="288" r:id="rId24"/>
    <p:sldId id="298" r:id="rId25"/>
  </p:sldIdLst>
  <p:sldSz cx="10080625" cy="7559675"/>
  <p:notesSz cx="6811963" cy="99393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7">
          <p15:clr>
            <a:srgbClr val="A4A3A4"/>
          </p15:clr>
        </p15:guide>
        <p15:guide id="2" pos="19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83EA36"/>
    <a:srgbClr val="F1B1DF"/>
    <a:srgbClr val="66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94" d="100"/>
          <a:sy n="94" d="100"/>
        </p:scale>
        <p:origin x="20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7"/>
        <p:guide pos="19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55650"/>
            <a:ext cx="4967288" cy="372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48300" cy="447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64355" algn="l"/>
                <a:tab pos="1328710" algn="l"/>
                <a:tab pos="1993065" algn="l"/>
                <a:tab pos="265742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54337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64355" algn="l"/>
                <a:tab pos="1328710" algn="l"/>
                <a:tab pos="1993065" algn="l"/>
                <a:tab pos="265742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54338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64355" algn="l"/>
                <a:tab pos="1328710" algn="l"/>
                <a:tab pos="1993065" algn="l"/>
                <a:tab pos="265742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54337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64355" algn="l"/>
                <a:tab pos="1328710" algn="l"/>
                <a:tab pos="1993065" algn="l"/>
                <a:tab pos="265742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36744B9-B019-4EAA-98C5-12418B842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6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61988" algn="l"/>
                <a:tab pos="1327150" algn="l"/>
                <a:tab pos="1990725" algn="l"/>
                <a:tab pos="2655888" algn="l"/>
              </a:tabLst>
            </a:pPr>
            <a:fld id="{28ED49A3-94EC-4848-AF8B-CD1E552D4A9C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661988" algn="l"/>
                  <a:tab pos="1327150" algn="l"/>
                  <a:tab pos="1990725" algn="l"/>
                  <a:tab pos="2655888" algn="l"/>
                </a:tabLst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5650"/>
            <a:ext cx="4968875" cy="3725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9887" cy="44735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4843-08DC-4C28-A71D-D05E80BA1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D2B3-A769-480A-96FE-E31AAEE98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EABA-17B4-4889-ACDF-0FB684AA8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pPr>
              <a:defRPr/>
            </a:pPr>
            <a:fld id="{A3934843-08DC-4C28-A71D-D05E80BA1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1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0A64-6EEE-4066-AF86-811971909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7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66826-5755-452F-B8FC-B9E02B3D3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9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41218-E2B2-421E-A119-58F4AD4F0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8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4D30F-6945-4167-83ED-CB18DD0367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50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06532-995B-4AEB-8B4E-0877F829C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98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8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C7FD0-B98F-4AEF-87D1-5D4EB8DFA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2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0A64-6EEE-4066-AF86-811971909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AA504-F331-4505-8D2C-25A8A00C7E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61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AC4BE-70AD-4741-A7DF-253E0CF54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909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AC4BE-70AD-4741-A7DF-253E0CF54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4613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AC4BE-70AD-4741-A7DF-253E0CF54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1609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AC4BE-70AD-4741-A7DF-253E0CF54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4965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AC4BE-70AD-4741-A7DF-253E0CF54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103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AC4BE-70AD-4741-A7DF-253E0CF54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0677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5D2B3-A769-480A-96FE-E31AAEE985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34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EEABA-17B4-4889-ACDF-0FB684AA8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7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6826-5755-452F-B8FC-B9E02B3D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1218-E2B2-421E-A119-58F4AD4F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D30F-6945-4167-83ED-CB18DD036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6532-995B-4AEB-8B4E-0877F829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120D-7052-4F20-ACA9-83B15976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7FD0-B98F-4AEF-87D1-5D4EB8DF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A504-F331-4505-8D2C-25A8A00C7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90AC4BE-70AD-4741-A7DF-253E0CF54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90AC4BE-70AD-4741-A7DF-253E0CF54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vetin.ru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777" y="1835621"/>
            <a:ext cx="9358436" cy="4528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открытый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УРОК МАТЕМАТИКИ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 3 КЛАССЕ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«Окружность и круг»</a:t>
            </a:r>
          </a:p>
          <a:p>
            <a:pPr algn="ctr"/>
            <a:endParaRPr lang="ru-RU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  <a:p>
            <a:pPr algn="ctr"/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Юркова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Оксана Олеговна – 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у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читель начальных классов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1731"/>
            <a:ext cx="10079567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347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16" y="179437"/>
            <a:ext cx="9069387" cy="126047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Загадка для ума: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76" y="1439912"/>
            <a:ext cx="8785545" cy="1507306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Нам нужно построить окружность большого радиуса.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Как это можно сделать?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E270A64-6EEE-4066-AF86-81197190909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20" y="3378312"/>
            <a:ext cx="4839922" cy="40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3468688" y="3636963"/>
            <a:ext cx="142875" cy="14287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83000" y="2922588"/>
            <a:ext cx="4762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C00000"/>
                </a:solidFill>
                <a:latin typeface="Century Schoolbook" pitchFamily="18" charset="0"/>
              </a:rPr>
              <a:t>О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82625" y="708025"/>
            <a:ext cx="5954713" cy="5953125"/>
          </a:xfrm>
          <a:prstGeom prst="ellips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820025" y="3462338"/>
            <a:ext cx="11096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97625" y="207963"/>
            <a:ext cx="3357563" cy="15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Schoolbook" pitchFamily="18" charset="0"/>
              </a:rPr>
              <a:t>1.</a:t>
            </a:r>
            <a:r>
              <a:rPr lang="ru-RU" sz="3200" b="1" dirty="0">
                <a:latin typeface="Century Schoolbook" pitchFamily="18" charset="0"/>
              </a:rPr>
              <a:t>  </a:t>
            </a:r>
            <a:r>
              <a:rPr lang="ru-RU" sz="2400" b="1" dirty="0">
                <a:latin typeface="Century Schoolbook" pitchFamily="18" charset="0"/>
              </a:rPr>
              <a:t>Отметьте </a:t>
            </a:r>
            <a:r>
              <a:rPr lang="ru-RU" sz="2400" b="1" dirty="0" smtClean="0">
                <a:latin typeface="Century Schoolbook" pitchFamily="18" charset="0"/>
              </a:rPr>
              <a:t>на листе </a:t>
            </a:r>
            <a:r>
              <a:rPr lang="ru-RU" sz="2400" b="1" dirty="0">
                <a:latin typeface="Century Schoolbook" pitchFamily="18" charset="0"/>
              </a:rPr>
              <a:t>точку  и назовите её буквой О.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83375" y="2208213"/>
            <a:ext cx="3397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Schoolbook" pitchFamily="18" charset="0"/>
              </a:rPr>
              <a:t>2. </a:t>
            </a:r>
            <a:r>
              <a:rPr lang="ru-RU" sz="2400" b="1" dirty="0">
                <a:latin typeface="Century Schoolbook" pitchFamily="18" charset="0"/>
              </a:rPr>
              <a:t>Возьмите циркуль , раздвиньте «ножки»  циркуля  на расстояние </a:t>
            </a:r>
            <a:r>
              <a:rPr lang="ru-RU" sz="2400" b="1" dirty="0" smtClean="0">
                <a:latin typeface="Century Schoolbook" pitchFamily="18" charset="0"/>
              </a:rPr>
              <a:t>5 </a:t>
            </a:r>
            <a:r>
              <a:rPr lang="ru-RU" sz="2400" b="1" dirty="0">
                <a:latin typeface="Century Schoolbook" pitchFamily="18" charset="0"/>
              </a:rPr>
              <a:t>см.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23063" y="4208463"/>
            <a:ext cx="33575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entury Schoolbook" pitchFamily="18" charset="0"/>
              </a:rPr>
              <a:t>3. </a:t>
            </a:r>
            <a:r>
              <a:rPr lang="ru-RU" sz="2400" b="1">
                <a:latin typeface="Century Schoolbook" pitchFamily="18" charset="0"/>
              </a:rPr>
              <a:t>Поставьте иголку циркуля в точку О, а другой «ножкой» циркуля проведите замкнутую линию.</a:t>
            </a:r>
          </a:p>
        </p:txBody>
      </p:sp>
      <p:sp>
        <p:nvSpPr>
          <p:cNvPr id="820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43BE5A8-C098-4A71-A8C7-3D52AFBA2FF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0" grpId="0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767307" y="1547589"/>
            <a:ext cx="142875" cy="14287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23418" y="757171"/>
            <a:ext cx="7143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rgbClr val="C00000"/>
                </a:solidFill>
                <a:latin typeface="Century Schoolbook" pitchFamily="18" charset="0"/>
              </a:rPr>
              <a:t>О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82563" y="146572"/>
            <a:ext cx="3201565" cy="3028480"/>
          </a:xfrm>
          <a:prstGeom prst="ellips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820025" y="3462338"/>
            <a:ext cx="11096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4826000" y="207963"/>
            <a:ext cx="5254625" cy="12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entury Schoolbook" pitchFamily="18" charset="0"/>
              </a:rPr>
              <a:t>Определение:</a:t>
            </a:r>
          </a:p>
          <a:p>
            <a:r>
              <a:rPr lang="ru-RU" sz="2800" b="1" dirty="0">
                <a:solidFill>
                  <a:srgbClr val="7030A0"/>
                </a:solidFill>
                <a:latin typeface="Century Schoolbook" pitchFamily="18" charset="0"/>
              </a:rPr>
              <a:t>Окружность</a:t>
            </a:r>
            <a:r>
              <a:rPr lang="ru-RU" sz="2800" b="1" dirty="0">
                <a:latin typeface="Century Schoolbook" pitchFamily="18" charset="0"/>
              </a:rPr>
              <a:t> – это </a:t>
            </a:r>
            <a:r>
              <a:rPr lang="ru-RU" sz="2800" b="1" dirty="0" smtClean="0">
                <a:latin typeface="Century Schoolbook" pitchFamily="18" charset="0"/>
              </a:rPr>
              <a:t>граница </a:t>
            </a:r>
          </a:p>
          <a:p>
            <a:r>
              <a:rPr lang="ru-RU" sz="2800" b="1" dirty="0">
                <a:latin typeface="Century Schoolbook" pitchFamily="18" charset="0"/>
              </a:rPr>
              <a:t>к</a:t>
            </a:r>
            <a:r>
              <a:rPr lang="ru-RU" sz="2800" b="1" dirty="0" smtClean="0">
                <a:latin typeface="Century Schoolbook" pitchFamily="18" charset="0"/>
              </a:rPr>
              <a:t>руга.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922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ADF674E-09E2-4899-AA4F-A011ABEE2CD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305" y="3618484"/>
            <a:ext cx="4605908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ЗАДАНИЕ: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Нарисуйте еще одну такую окружность и закрасьте её.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007864" y="3822700"/>
            <a:ext cx="3168352" cy="297614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2559468" y="5320352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31476" y="4502752"/>
            <a:ext cx="752652" cy="9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rgbClr val="C00000"/>
                </a:solidFill>
                <a:latin typeface="Century Schoolbook" pitchFamily="18" charset="0"/>
              </a:rPr>
              <a:t>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7740" y="5147989"/>
            <a:ext cx="3200924" cy="118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КРУГ</a:t>
            </a:r>
            <a:r>
              <a:rPr lang="ru-RU" dirty="0" smtClean="0"/>
              <a:t> – </a:t>
            </a:r>
            <a:r>
              <a:rPr lang="ru-RU" sz="2400" b="1" dirty="0" smtClean="0"/>
              <a:t>окружность с внутренней частью плоскости. </a:t>
            </a:r>
            <a:endParaRPr lang="ru-RU" sz="2400" b="1" dirty="0"/>
          </a:p>
        </p:txBody>
      </p:sp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1611313" y="3422650"/>
            <a:ext cx="2000250" cy="2071688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2540000" y="922338"/>
            <a:ext cx="1071563" cy="24288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3540125" y="3351213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825875" y="2994025"/>
            <a:ext cx="4762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Century Schoolbook" pitchFamily="18" charset="0"/>
              </a:rPr>
              <a:t>О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2625" y="708025"/>
            <a:ext cx="5643563" cy="5500688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7820025" y="3462338"/>
            <a:ext cx="11096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39875" y="207963"/>
            <a:ext cx="6334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Century Schoolbook" pitchFamily="18" charset="0"/>
              </a:rPr>
              <a:t>М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468563" y="779463"/>
            <a:ext cx="157162" cy="1571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397625" y="366713"/>
            <a:ext cx="34067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entury Schoolbook" pitchFamily="18" charset="0"/>
              </a:rPr>
              <a:t>т. О –называется </a:t>
            </a:r>
            <a:r>
              <a:rPr lang="ru-RU" sz="2400" b="1">
                <a:solidFill>
                  <a:srgbClr val="7030A0"/>
                </a:solidFill>
                <a:latin typeface="Century Schoolbook" pitchFamily="18" charset="0"/>
              </a:rPr>
              <a:t>центром окружности</a:t>
            </a:r>
          </a:p>
          <a:p>
            <a:pPr algn="ctr">
              <a:spcBef>
                <a:spcPct val="50000"/>
              </a:spcBef>
            </a:pPr>
            <a:endParaRPr lang="ru-RU" sz="2400" b="1">
              <a:latin typeface="Century Schoolbook" pitchFamily="18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96938" y="5494338"/>
            <a:ext cx="5556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Century Schoolbook" pitchFamily="18" charset="0"/>
              </a:rPr>
              <a:t>А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1539875" y="54229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83375" y="1636713"/>
            <a:ext cx="31432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Schoolbook" pitchFamily="18" charset="0"/>
              </a:rPr>
              <a:t>Отметим на окружности две точки А и М.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11938" y="3851275"/>
            <a:ext cx="30718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Schoolbook" pitchFamily="18" charset="0"/>
              </a:rPr>
              <a:t>Отрезки ОА и ОМ – называются </a:t>
            </a:r>
            <a:r>
              <a:rPr lang="ru-RU" sz="2400" b="1">
                <a:solidFill>
                  <a:srgbClr val="7030A0"/>
                </a:solidFill>
                <a:latin typeface="Century Schoolbook" pitchFamily="18" charset="0"/>
              </a:rPr>
              <a:t>радиусами окружности</a:t>
            </a:r>
            <a:r>
              <a:rPr lang="ru-RU" sz="2400" b="1">
                <a:latin typeface="Century Schoolbook" pitchFamily="18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5776" y="6006685"/>
            <a:ext cx="8826500" cy="11223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Schoolbook" pitchFamily="18" charset="0"/>
              </a:rPr>
              <a:t>Определение:</a:t>
            </a:r>
          </a:p>
          <a:p>
            <a:r>
              <a:rPr lang="ru-RU" sz="2400" b="1" dirty="0">
                <a:latin typeface="Century Schoolbook" pitchFamily="18" charset="0"/>
              </a:rPr>
              <a:t>Отрезок, соединяющий  центр окружности с точкой, лежащей на окружности, называется </a:t>
            </a:r>
            <a:r>
              <a:rPr lang="ru-RU" sz="2400" b="1" dirty="0">
                <a:solidFill>
                  <a:srgbClr val="7030A0"/>
                </a:solidFill>
                <a:latin typeface="Century Schoolbook" pitchFamily="18" charset="0"/>
              </a:rPr>
              <a:t>радиусом</a:t>
            </a:r>
            <a:r>
              <a:rPr lang="ru-RU" sz="2400" b="1" dirty="0">
                <a:latin typeface="Century Schoolbook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97688" y="2851150"/>
            <a:ext cx="31829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Schoolbook" pitchFamily="18" charset="0"/>
              </a:rPr>
              <a:t>Соединим точки О и М, О и А.</a:t>
            </a:r>
          </a:p>
        </p:txBody>
      </p:sp>
      <p:sp>
        <p:nvSpPr>
          <p:cNvPr id="11281" name="Номер слайда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D78B4A1-65E1-4C04-8E89-E478807A062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19245769">
            <a:off x="2174836" y="4017738"/>
            <a:ext cx="524595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 rot="4008201">
            <a:off x="3007084" y="1645289"/>
            <a:ext cx="524595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ru-RU" sz="2400" b="1" dirty="0"/>
          </a:p>
        </p:txBody>
      </p:sp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05" grpId="0" animBg="1"/>
      <p:bldP spid="4107" grpId="0"/>
      <p:bldP spid="4108" grpId="0" animBg="1"/>
      <p:bldP spid="4109" grpId="0"/>
      <p:bldP spid="4113" grpId="0"/>
      <p:bldP spid="4115" grpId="0" animBg="1"/>
      <p:bldP spid="16" grpId="0"/>
      <p:bldP spid="17" grpId="0"/>
      <p:bldP spid="19" grpId="0" animBg="1"/>
      <p:bldP spid="20" grpId="0"/>
      <p:bldP spid="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E270A64-6EEE-4066-AF86-81197190909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158174">
            <a:off x="2438912" y="1217134"/>
            <a:ext cx="7613366" cy="1466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физминутка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http://playcast.ru/uploads/2013/08/09/58412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8322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l4.glitter-graphics.net/pub/1059/1059904y7s8od3n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888" y="3941647"/>
            <a:ext cx="27241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uitartime.ru/images/af/animals/kangaroo_playing_digerido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096" y="2421281"/>
            <a:ext cx="3040732" cy="30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993900"/>
            <a:ext cx="9286875" cy="27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 </a:t>
            </a:r>
            <a:r>
              <a:rPr lang="ru-RU" sz="2800" b="1" dirty="0" smtClean="0">
                <a:latin typeface="Century Schoolbook" pitchFamily="18" charset="0"/>
              </a:rPr>
              <a:t>Выполним следующие действия по плану:</a:t>
            </a:r>
          </a:p>
          <a:p>
            <a:endParaRPr lang="ru-RU" sz="2400" b="1" dirty="0" smtClean="0">
              <a:latin typeface="Century Schoolbook" pitchFamily="18" charset="0"/>
            </a:endParaRPr>
          </a:p>
          <a:p>
            <a:r>
              <a:rPr lang="ru-RU" sz="2400" b="1" dirty="0" smtClean="0">
                <a:latin typeface="Century Schoolbook" pitchFamily="18" charset="0"/>
              </a:rPr>
              <a:t>Сложим круг пополам             Еще раз пополам         </a:t>
            </a:r>
          </a:p>
          <a:p>
            <a:endParaRPr lang="ru-RU" sz="2400" b="1" dirty="0">
              <a:latin typeface="Century Schoolbook" pitchFamily="18" charset="0"/>
            </a:endParaRPr>
          </a:p>
          <a:p>
            <a:r>
              <a:rPr lang="ru-RU" sz="2400" b="1" dirty="0" smtClean="0">
                <a:latin typeface="Century Schoolbook" pitchFamily="18" charset="0"/>
              </a:rPr>
              <a:t>Отметим фломастером точку пересечения линий сгиба</a:t>
            </a:r>
          </a:p>
          <a:p>
            <a:endParaRPr lang="ru-RU" sz="2400" b="1" dirty="0">
              <a:latin typeface="Century Schoolbook" pitchFamily="18" charset="0"/>
            </a:endParaRPr>
          </a:p>
          <a:p>
            <a:r>
              <a:rPr lang="ru-RU" sz="2400" b="1" dirty="0" smtClean="0">
                <a:latin typeface="Century Schoolbook" pitchFamily="18" charset="0"/>
              </a:rPr>
              <a:t>             обозначим её буквой </a:t>
            </a:r>
            <a:r>
              <a:rPr lang="ru-RU" sz="4000" b="1" dirty="0" smtClean="0">
                <a:solidFill>
                  <a:srgbClr val="FF0000"/>
                </a:solidFill>
                <a:latin typeface="Century Schoolbook" pitchFamily="18" charset="0"/>
              </a:rPr>
              <a:t>А – центр круга</a:t>
            </a:r>
            <a:endParaRPr lang="ru-RU" sz="40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9467" name="Прямоугольник 10"/>
          <p:cNvSpPr>
            <a:spLocks noChangeArrowheads="1"/>
          </p:cNvSpPr>
          <p:nvPr/>
        </p:nvSpPr>
        <p:spPr bwMode="auto">
          <a:xfrm>
            <a:off x="0" y="501751"/>
            <a:ext cx="8501063" cy="12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9050" hangingPunct="1"/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</a:rPr>
              <a:t>У вас есть круги, но на них не отмечен центр. Подумайте, как можно найти центр круга?</a:t>
            </a:r>
            <a:endParaRPr lang="ru-RU" sz="28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254000" y="0"/>
            <a:ext cx="44291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 dirty="0" smtClean="0">
                <a:solidFill>
                  <a:srgbClr val="FFFF00"/>
                </a:solidFill>
                <a:latin typeface="Georgia" pitchFamily="18" charset="0"/>
              </a:rPr>
              <a:t>Задание:</a:t>
            </a:r>
            <a:endParaRPr lang="ru-RU" sz="4000" b="1" i="1" u="sng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0493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8844896-07C8-4CCC-A276-2DE8F4CEFF4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://www.canastotagiftshop.com/PHOTO_17087567_173471_31107159_ap_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202" y="182213"/>
            <a:ext cx="1534020" cy="1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 bwMode="auto">
          <a:xfrm>
            <a:off x="4554064" y="2751015"/>
            <a:ext cx="719509" cy="3674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8440826" y="2758534"/>
            <a:ext cx="719509" cy="3674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719832" y="4211885"/>
            <a:ext cx="719509" cy="3674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28" name="Picture 4" descr="http://webgorlovka.com.ua/uploads/posts/2013-01/1357897478_smay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4776906"/>
            <a:ext cx="4101603" cy="25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4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97256" y="774508"/>
            <a:ext cx="9106792" cy="19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latin typeface="Georgia" pitchFamily="18" charset="0"/>
              </a:rPr>
              <a:t>Задания:</a:t>
            </a:r>
          </a:p>
          <a:p>
            <a:endParaRPr lang="ru-RU" sz="4400" b="1" i="1" u="sng" dirty="0" smtClean="0">
              <a:solidFill>
                <a:schemeClr val="accent6"/>
              </a:solidFill>
              <a:latin typeface="Georgia" pitchFamily="18" charset="0"/>
            </a:endParaRPr>
          </a:p>
          <a:p>
            <a:r>
              <a:rPr lang="ru-RU" sz="4400" b="1" i="1" u="sng" dirty="0" smtClean="0">
                <a:solidFill>
                  <a:srgbClr val="32946A"/>
                </a:solidFill>
                <a:latin typeface="Georgia" pitchFamily="18" charset="0"/>
              </a:rPr>
              <a:t> 1. </a:t>
            </a:r>
            <a:r>
              <a:rPr lang="ru-RU" sz="4400" b="1" i="1" u="sng" dirty="0">
                <a:solidFill>
                  <a:srgbClr val="92D050"/>
                </a:solidFill>
                <a:latin typeface="Georgia" pitchFamily="18" charset="0"/>
              </a:rPr>
              <a:t>К</a:t>
            </a:r>
            <a:r>
              <a:rPr lang="ru-RU" sz="4400" b="1" i="1" u="sng" dirty="0" smtClean="0">
                <a:solidFill>
                  <a:srgbClr val="92D050"/>
                </a:solidFill>
                <a:latin typeface="Georgia" pitchFamily="18" charset="0"/>
              </a:rPr>
              <a:t>арточка зеленого цвета</a:t>
            </a:r>
            <a:endParaRPr lang="ru-RU" sz="4400" b="1" i="1" u="sng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7040981-0B23-4795-936C-F4D830C1D95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224" y="2719074"/>
            <a:ext cx="8208912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Дорисуй круги и запиши, чему равны радиусы в каждом круге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300" y="4086242"/>
            <a:ext cx="881876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FF3300"/>
                </a:solidFill>
                <a:latin typeface="Georgia" pitchFamily="18" charset="0"/>
              </a:rPr>
              <a:t>2. Карточка оранжевого  </a:t>
            </a:r>
            <a:r>
              <a:rPr lang="ru-RU" sz="4000" b="1" i="1" u="sng" dirty="0">
                <a:solidFill>
                  <a:srgbClr val="FF3300"/>
                </a:solidFill>
                <a:latin typeface="Georgia" pitchFamily="18" charset="0"/>
              </a:rPr>
              <a:t>цвета</a:t>
            </a:r>
            <a:endParaRPr lang="ru-RU" sz="4000" dirty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336" y="5435905"/>
            <a:ext cx="756084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Выложи фигуру из кругов по образцу</a:t>
            </a:r>
            <a:endParaRPr lang="ru-RU" sz="2800" b="1" dirty="0"/>
          </a:p>
        </p:txBody>
      </p:sp>
      <p:pic>
        <p:nvPicPr>
          <p:cNvPr id="2050" name="Picture 2" descr="http://content.foto.mail.ru/mail/siga.doroganov/_animated/i-272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13" y="5329979"/>
            <a:ext cx="2808312" cy="2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anastotagiftshop.com/PHOTO_17087567_173471_31107159_ap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209" y="161438"/>
            <a:ext cx="1534020" cy="1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2525"/>
            <a:ext cx="8929687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0" y="1176338"/>
            <a:ext cx="100806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000" dirty="0">
                <a:latin typeface="Century Schoolbook" pitchFamily="18" charset="0"/>
              </a:rPr>
              <a:t>Не нарушая закономерностей, построй радиусы в последних окружностях: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505326" y="5886450"/>
            <a:ext cx="78581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6683375" y="5565775"/>
            <a:ext cx="7858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077201" y="5172075"/>
            <a:ext cx="78581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254000" y="207963"/>
            <a:ext cx="4429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u="sng" dirty="0" smtClean="0">
                <a:solidFill>
                  <a:srgbClr val="00B0F0"/>
                </a:solidFill>
                <a:latin typeface="Georgia" pitchFamily="18" charset="0"/>
              </a:rPr>
              <a:t>Задание:</a:t>
            </a:r>
            <a:endParaRPr lang="ru-RU" sz="4400" b="1" i="1" u="sng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13320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9AAD042-5C52-432E-9507-61ACA9D29D3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720" y="221054"/>
            <a:ext cx="1101372" cy="110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4643438" y="682625"/>
            <a:ext cx="14288" cy="3000375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540000" y="1779588"/>
            <a:ext cx="2166938" cy="1952624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682750" y="3708400"/>
            <a:ext cx="2928938" cy="460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2325688" y="1716088"/>
            <a:ext cx="174625" cy="37782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6897688" y="1922463"/>
            <a:ext cx="111125" cy="3857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2420938" y="1636713"/>
            <a:ext cx="157162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2260600" y="5448300"/>
            <a:ext cx="15875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4564063" y="684213"/>
            <a:ext cx="157162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19" name="Oval 14"/>
          <p:cNvSpPr>
            <a:spLocks noChangeArrowheads="1"/>
          </p:cNvSpPr>
          <p:nvPr/>
        </p:nvSpPr>
        <p:spPr bwMode="auto">
          <a:xfrm>
            <a:off x="6946900" y="1874838"/>
            <a:ext cx="157163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21" name="Oval 4"/>
          <p:cNvSpPr>
            <a:spLocks noChangeArrowheads="1"/>
          </p:cNvSpPr>
          <p:nvPr/>
        </p:nvSpPr>
        <p:spPr bwMode="auto">
          <a:xfrm>
            <a:off x="1706563" y="805762"/>
            <a:ext cx="5953125" cy="5953125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22" name="Oval 5"/>
          <p:cNvSpPr>
            <a:spLocks noChangeArrowheads="1"/>
          </p:cNvSpPr>
          <p:nvPr/>
        </p:nvSpPr>
        <p:spPr bwMode="auto">
          <a:xfrm>
            <a:off x="4540250" y="3565525"/>
            <a:ext cx="200025" cy="238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23" name="Oval 6"/>
          <p:cNvSpPr>
            <a:spLocks noChangeArrowheads="1"/>
          </p:cNvSpPr>
          <p:nvPr/>
        </p:nvSpPr>
        <p:spPr bwMode="auto">
          <a:xfrm>
            <a:off x="1627188" y="3621088"/>
            <a:ext cx="157162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24" name="Oval 11"/>
          <p:cNvSpPr>
            <a:spLocks noChangeArrowheads="1"/>
          </p:cNvSpPr>
          <p:nvPr/>
        </p:nvSpPr>
        <p:spPr bwMode="auto">
          <a:xfrm>
            <a:off x="6786563" y="5684838"/>
            <a:ext cx="157162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7426" name="Text Box 22"/>
          <p:cNvSpPr txBox="1">
            <a:spLocks noChangeArrowheads="1"/>
          </p:cNvSpPr>
          <p:nvPr/>
        </p:nvSpPr>
        <p:spPr bwMode="auto">
          <a:xfrm>
            <a:off x="992188" y="3541713"/>
            <a:ext cx="5556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Century Schoolbook" pitchFamily="18" charset="0"/>
              </a:rPr>
              <a:t>А</a:t>
            </a:r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2022475" y="1241425"/>
            <a:ext cx="5556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Century Schoolbook" pitchFamily="18" charset="0"/>
              </a:rPr>
              <a:t>В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4397375" y="0"/>
            <a:ext cx="4778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Century Schoolbook" pitchFamily="18" charset="0"/>
              </a:rPr>
              <a:t>С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7024688" y="1477963"/>
            <a:ext cx="3968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entury Schoolbook" pitchFamily="18" charset="0"/>
              </a:rPr>
              <a:t>D</a:t>
            </a:r>
            <a:endParaRPr lang="ru-RU" sz="3600" b="1">
              <a:latin typeface="Century Schoolbook" pitchFamily="18" charset="0"/>
            </a:endParaRPr>
          </a:p>
        </p:txBody>
      </p:sp>
      <p:sp>
        <p:nvSpPr>
          <p:cNvPr id="17431" name="Text Box 27"/>
          <p:cNvSpPr txBox="1">
            <a:spLocks noChangeArrowheads="1"/>
          </p:cNvSpPr>
          <p:nvPr/>
        </p:nvSpPr>
        <p:spPr bwMode="auto">
          <a:xfrm>
            <a:off x="7183438" y="5684838"/>
            <a:ext cx="4762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entury Schoolbook" pitchFamily="18" charset="0"/>
              </a:rPr>
              <a:t>F</a:t>
            </a:r>
            <a:endParaRPr lang="ru-RU" sz="3600" b="1">
              <a:latin typeface="Century Schoolbook" pitchFamily="18" charset="0"/>
            </a:endParaRP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1706563" y="5605463"/>
            <a:ext cx="315912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entury Schoolbook" pitchFamily="18" charset="0"/>
              </a:rPr>
              <a:t>L</a:t>
            </a:r>
            <a:endParaRPr lang="ru-RU" sz="3600" b="1">
              <a:latin typeface="Century Schoolbook" pitchFamily="18" charset="0"/>
            </a:endParaRPr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4722813" y="3065463"/>
            <a:ext cx="635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entury Schoolbook" pitchFamily="18" charset="0"/>
              </a:rPr>
              <a:t>O</a:t>
            </a:r>
            <a:endParaRPr lang="ru-RU" sz="3600" b="1">
              <a:latin typeface="Century Schoolbook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7594602" y="125339"/>
            <a:ext cx="2348110" cy="11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entury Schoolbook" pitchFamily="18" charset="0"/>
              </a:rPr>
              <a:t>   Перечислите все </a:t>
            </a:r>
            <a:r>
              <a:rPr lang="ru-RU" sz="2400" b="1" dirty="0" smtClean="0">
                <a:latin typeface="Century Schoolbook" pitchFamily="18" charset="0"/>
              </a:rPr>
              <a:t>радиусы  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17436" name="Номер слайда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815B4EA-3FFE-44A7-B4A7-C787B28A7F14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254001" y="414337"/>
            <a:ext cx="3490168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  <a:latin typeface="Georgia" pitchFamily="18" charset="0"/>
              </a:rPr>
              <a:t>Задание:</a:t>
            </a:r>
            <a:endParaRPr lang="ru-RU" sz="4400" b="1" i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" name="Picture 2" descr="http://www.canastotagiftshop.com/PHOTO_17087567_173471_31107159_ap_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249" y="5673414"/>
            <a:ext cx="1708427" cy="1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4703648" y="3770609"/>
            <a:ext cx="2166938" cy="195262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2" name="Объект 2"/>
          <p:cNvSpPr>
            <a:spLocks noGrp="1"/>
          </p:cNvSpPr>
          <p:nvPr>
            <p:ph idx="1"/>
          </p:nvPr>
        </p:nvSpPr>
        <p:spPr>
          <a:xfrm>
            <a:off x="248803" y="4679950"/>
            <a:ext cx="1296714" cy="2443410"/>
          </a:xfrm>
        </p:spPr>
        <p:txBody>
          <a:bodyPr/>
          <a:lstStyle/>
          <a:p>
            <a:r>
              <a:rPr lang="ru-RU" dirty="0" smtClean="0">
                <a:solidFill>
                  <a:srgbClr val="83EA36"/>
                </a:solidFill>
              </a:rPr>
              <a:t>ОВ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OA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OC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27" grpId="0" animBg="1"/>
      <p:bldP spid="5139" grpId="0" animBg="1"/>
      <p:bldP spid="5140" grpId="0" animBg="1"/>
      <p:bldP spid="5137" grpId="0" animBg="1"/>
      <p:bldP spid="5153" grpId="0"/>
      <p:bldP spid="31" grpId="0" animBg="1"/>
      <p:bldP spid="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ЗАДАНИЕ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832" y="1754119"/>
            <a:ext cx="9069387" cy="4987925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СОСТАВЬТЕ ИЗ ЧАСТЕЙ КРУГ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E270A64-6EEE-4066-AF86-81197190909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026" name="Picture 2" descr="http://ru.static.z-dn.net/files/d31/04b3296425903109e545962364edea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59" y="2952572"/>
            <a:ext cx="4248472" cy="41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205E-6 3.32633E-6 L 0.12504 -0.084 L 0.25008 3.32633E-6 L 0.12504 0.08399 L 3.62205E-6 3.326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C2042C4-1B85-47C1-A4F7-AF06B1A4996D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842" y="6065853"/>
            <a:ext cx="9144064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Окружность и круг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1960" y="899517"/>
            <a:ext cx="2666948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УРОКА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678012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Вернёмся к нашим предметам, которые мы рассматривали в начале урока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2123653"/>
            <a:ext cx="9069387" cy="46327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Теперь вы знаете, </a:t>
            </a:r>
          </a:p>
          <a:p>
            <a:pPr marL="0" indent="0">
              <a:buNone/>
            </a:pPr>
            <a:r>
              <a:rPr lang="ru-RU" b="1" dirty="0" smtClean="0"/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КРУГ</a:t>
            </a:r>
            <a:r>
              <a:rPr lang="ru-RU" b="1" dirty="0" smtClean="0"/>
              <a:t>, что такое </a:t>
            </a:r>
            <a:r>
              <a:rPr lang="ru-RU" b="1" dirty="0" smtClean="0">
                <a:solidFill>
                  <a:srgbClr val="FF0000"/>
                </a:solidFill>
              </a:rPr>
              <a:t>ОКРУЖНОСТЬ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Выполните следующее задание все вместе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Разложите предметы в 2 группы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E270A64-6EEE-4066-AF86-81197190909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968375" y="0"/>
            <a:ext cx="6931025" cy="1260475"/>
          </a:xfrm>
        </p:spPr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32946A"/>
                </a:solidFill>
                <a:latin typeface="Georgia" pitchFamily="18" charset="0"/>
              </a:rPr>
              <a:t>Итог урока: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254669" y="1115541"/>
            <a:ext cx="9326562" cy="1432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94" tIns="50397" rIns="100794" bIns="50397">
            <a:spAutoFit/>
          </a:bodyPr>
          <a:lstStyle/>
          <a:p>
            <a:r>
              <a:rPr lang="ru-RU" sz="3100" b="1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3100" b="1" dirty="0" smtClean="0">
                <a:solidFill>
                  <a:srgbClr val="000000"/>
                </a:solidFill>
                <a:latin typeface="Century Schoolbook" pitchFamily="18" charset="0"/>
              </a:rPr>
              <a:t>Опишите </a:t>
            </a:r>
            <a:r>
              <a:rPr lang="ru-RU" sz="3100" b="1" dirty="0">
                <a:solidFill>
                  <a:srgbClr val="000000"/>
                </a:solidFill>
                <a:latin typeface="Century Schoolbook" pitchFamily="18" charset="0"/>
              </a:rPr>
              <a:t>свои впечатления о сегодняшнем </a:t>
            </a:r>
            <a:r>
              <a:rPr lang="ru-RU" sz="3100" b="1" dirty="0" smtClean="0">
                <a:solidFill>
                  <a:srgbClr val="000000"/>
                </a:solidFill>
                <a:latin typeface="Century Schoolbook" pitchFamily="18" charset="0"/>
              </a:rPr>
              <a:t>уроке с помощью карточек.</a:t>
            </a:r>
            <a:endParaRPr lang="ru-RU" sz="3100" b="1" dirty="0">
              <a:solidFill>
                <a:srgbClr val="000000"/>
              </a:solidFill>
              <a:latin typeface="Century Schoolbook" pitchFamily="18" charset="0"/>
            </a:endParaRPr>
          </a:p>
          <a:p>
            <a:endParaRPr lang="ru-RU" sz="31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FC6AF35-0980-4C38-BF32-F2899AFC89A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http://ctdug.lviv.ua/golovna_stor/smajlik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424" y="4303498"/>
            <a:ext cx="3883426" cy="31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 bwMode="auto">
          <a:xfrm>
            <a:off x="254669" y="2771725"/>
            <a:ext cx="713706" cy="64807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54669" y="4151141"/>
            <a:ext cx="713706" cy="64807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254669" y="5530557"/>
            <a:ext cx="713706" cy="64807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0811" y="2938695"/>
            <a:ext cx="738266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 отлично всё понял и могу объяснить другим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4229" y="4257264"/>
            <a:ext cx="659590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 усвоил тему, но мне ещё нужна помощь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6435" y="5673616"/>
            <a:ext cx="643490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Было трудно. Я не понял  до конца тему.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45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3/77/232/77232207_76305474_75741863_0_43c2e_d1487a03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16" y="-180603"/>
            <a:ext cx="8712429" cy="71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41218-E2B2-421E-A119-58F4AD4F047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5206">
            <a:off x="7738963" y="4884238"/>
            <a:ext cx="1671143" cy="20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7495132" cy="3799997"/>
          </a:xfrm>
        </p:spPr>
        <p:txBody>
          <a:bodyPr>
            <a:normAutofit/>
          </a:bodyPr>
          <a:lstStyle/>
          <a:p>
            <a:r>
              <a:rPr lang="ru-RU" dirty="0" smtClean="0"/>
              <a:t>УМК «ШКОЛА РОССИИ»</a:t>
            </a:r>
          </a:p>
          <a:p>
            <a:r>
              <a:rPr lang="ru-RU" dirty="0" smtClean="0"/>
              <a:t>Учебник «Математика 3 класс» Моро.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www.otvetin.ru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41218-E2B2-421E-A119-58F4AD4F047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5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808" y="467469"/>
            <a:ext cx="923579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ИСТОРИЧЕСКАЯ СПРАВКА</a:t>
            </a:r>
            <a:endParaRPr lang="ru-RU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81" y="1552786"/>
            <a:ext cx="4337614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376" y="4859957"/>
            <a:ext cx="4248225" cy="2399583"/>
          </a:xfrm>
          <a:prstGeom prst="rect">
            <a:avLst/>
          </a:prstGeom>
        </p:spPr>
      </p:pic>
      <p:pic>
        <p:nvPicPr>
          <p:cNvPr id="1026" name="Picture 2" descr="http://kopirka-ekb.ru/wp-content/uploads/2014/02/animaeart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8" y="2123653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4" y="233443"/>
            <a:ext cx="9577064" cy="71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8" y="107429"/>
            <a:ext cx="6013919" cy="5897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360" y="4017966"/>
            <a:ext cx="4364934" cy="33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6" y="3632633"/>
            <a:ext cx="5008984" cy="3253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256" y="444582"/>
            <a:ext cx="45085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39" y="468344"/>
            <a:ext cx="2553072" cy="2553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568" y="3363467"/>
            <a:ext cx="2613645" cy="40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0" y="539477"/>
            <a:ext cx="7495186" cy="3250282"/>
          </a:xfrm>
          <a:prstGeom prst="rect">
            <a:avLst/>
          </a:prstGeom>
        </p:spPr>
      </p:pic>
      <p:pic>
        <p:nvPicPr>
          <p:cNvPr id="2050" name="Picture 2" descr="http://fb.ru/misc/i/gallery/12025/57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92" y="4486588"/>
            <a:ext cx="3438947" cy="23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3.livemaster.ru/zhurnalfoto/4/9/7/1311011137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232" y="4177263"/>
            <a:ext cx="5585967" cy="32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89120D-7052-4F20-ACA9-83B15976D27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251445"/>
            <a:ext cx="9432272" cy="70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beeline-plakat_circul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75" y="136525"/>
            <a:ext cx="26495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396875" y="279400"/>
            <a:ext cx="65008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2946A"/>
                </a:solidFill>
                <a:latin typeface="Century Schoolbook" pitchFamily="18" charset="0"/>
              </a:rPr>
              <a:t>Мой циркач, циркач лихой</a:t>
            </a:r>
            <a:br>
              <a:rPr lang="ru-RU" sz="2800" b="1">
                <a:solidFill>
                  <a:srgbClr val="32946A"/>
                </a:solidFill>
                <a:latin typeface="Century Schoolbook" pitchFamily="18" charset="0"/>
              </a:rPr>
            </a:br>
            <a:r>
              <a:rPr lang="ru-RU" sz="2800" b="1">
                <a:solidFill>
                  <a:srgbClr val="32946A"/>
                </a:solidFill>
                <a:latin typeface="Century Schoolbook" pitchFamily="18" charset="0"/>
              </a:rPr>
              <a:t>Чертит круг одной ногой,</a:t>
            </a:r>
            <a:br>
              <a:rPr lang="ru-RU" sz="2800" b="1">
                <a:solidFill>
                  <a:srgbClr val="32946A"/>
                </a:solidFill>
                <a:latin typeface="Century Schoolbook" pitchFamily="18" charset="0"/>
              </a:rPr>
            </a:br>
            <a:r>
              <a:rPr lang="ru-RU" sz="2800" b="1">
                <a:solidFill>
                  <a:srgbClr val="32946A"/>
                </a:solidFill>
                <a:latin typeface="Century Schoolbook" pitchFamily="18" charset="0"/>
              </a:rPr>
              <a:t>А другой проткнул бумагу,</a:t>
            </a:r>
            <a:br>
              <a:rPr lang="ru-RU" sz="2800" b="1">
                <a:solidFill>
                  <a:srgbClr val="32946A"/>
                </a:solidFill>
                <a:latin typeface="Century Schoolbook" pitchFamily="18" charset="0"/>
              </a:rPr>
            </a:br>
            <a:r>
              <a:rPr lang="ru-RU" sz="2800" b="1">
                <a:solidFill>
                  <a:srgbClr val="32946A"/>
                </a:solidFill>
                <a:latin typeface="Century Schoolbook" pitchFamily="18" charset="0"/>
              </a:rPr>
              <a:t>Уцепился и ни шагу. </a:t>
            </a:r>
            <a:endParaRPr lang="ru-RU" sz="2800" b="1">
              <a:solidFill>
                <a:srgbClr val="32946A"/>
              </a:solidFill>
            </a:endParaRPr>
          </a:p>
        </p:txBody>
      </p:sp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4740276" y="1577033"/>
            <a:ext cx="2157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 Schoolbook" pitchFamily="18" charset="0"/>
              </a:rPr>
              <a:t>(Циркуль)</a:t>
            </a:r>
          </a:p>
        </p:txBody>
      </p:sp>
      <p:sp>
        <p:nvSpPr>
          <p:cNvPr id="61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99A6B65-F6F0-4ECB-9E22-8C4A3775F50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007" y="2660356"/>
            <a:ext cx="8174097" cy="2096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Круг – “</a:t>
            </a:r>
            <a:r>
              <a:rPr lang="ru-RU" sz="2800" dirty="0" err="1"/>
              <a:t>циркулус</a:t>
            </a:r>
            <a:r>
              <a:rPr lang="ru-RU" sz="2800" dirty="0"/>
              <a:t>” – латинское слово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от него же и “циркуль</a:t>
            </a:r>
            <a:r>
              <a:rPr lang="ru-RU" sz="2800" dirty="0" smtClean="0"/>
              <a:t>”,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без которого бы мы не построили круг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Циркуль и линейка – самые старые </a:t>
            </a:r>
            <a:r>
              <a:rPr lang="ru-RU" sz="2800" dirty="0" smtClean="0"/>
              <a:t>чертежные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инструменты на Земле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473</Words>
  <Application>Microsoft Office PowerPoint</Application>
  <PresentationFormat>Произвольный</PresentationFormat>
  <Paragraphs>120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Unicode MS</vt:lpstr>
      <vt:lpstr>MS Gothic</vt:lpstr>
      <vt:lpstr>Arial</vt:lpstr>
      <vt:lpstr>Century Schoolbook</vt:lpstr>
      <vt:lpstr>Garamond</vt:lpstr>
      <vt:lpstr>Georgia</vt:lpstr>
      <vt:lpstr>Times New Roman</vt:lpstr>
      <vt:lpstr>Тема Office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Загадка для ума: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</vt:lpstr>
      <vt:lpstr>Вернёмся к нашим предметам, которые мы рассматривали в начале урока</vt:lpstr>
      <vt:lpstr>Итог урока:</vt:lpstr>
      <vt:lpstr>Презентация PowerPoint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Вероника</cp:lastModifiedBy>
  <cp:revision>73</cp:revision>
  <cp:lastPrinted>1601-01-01T00:00:00Z</cp:lastPrinted>
  <dcterms:created xsi:type="dcterms:W3CDTF">2010-10-05T12:11:11Z</dcterms:created>
  <dcterms:modified xsi:type="dcterms:W3CDTF">2016-02-15T06:32:35Z</dcterms:modified>
</cp:coreProperties>
</file>