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85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7" r:id="rId14"/>
    <p:sldId id="258" r:id="rId15"/>
    <p:sldId id="267" r:id="rId16"/>
    <p:sldId id="282" r:id="rId17"/>
    <p:sldId id="283" r:id="rId18"/>
    <p:sldId id="259" r:id="rId19"/>
    <p:sldId id="268" r:id="rId20"/>
    <p:sldId id="269" r:id="rId21"/>
    <p:sldId id="261" r:id="rId22"/>
    <p:sldId id="262" r:id="rId23"/>
    <p:sldId id="263" r:id="rId24"/>
    <p:sldId id="264" r:id="rId25"/>
    <p:sldId id="260" r:id="rId26"/>
    <p:sldId id="284" r:id="rId2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94" d="100"/>
          <a:sy n="94" d="100"/>
        </p:scale>
        <p:origin x="2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5E0DE34-A930-4401-8B0B-76B5FA827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43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D9CF3CD-F2B9-4565-85A0-3B6327683CA0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</a:pPr>
              <a:t>13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7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007E6464-3BE6-40EC-BD73-E4CDE09360D3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</a:pPr>
              <a:t>14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789D2604-97A8-4DB4-965C-0AA934864FEA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</a:pPr>
              <a:t>18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A369E47-D534-452C-9F4F-1EA4C6BD680B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</a:pPr>
              <a:t>21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2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F485AB42-979D-4BFC-89FB-0CC97C46DD6B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</a:pPr>
              <a:t>22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3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7836FCCF-F955-4669-A91D-67ABB8C908A2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</a:pPr>
              <a:t>23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0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AF4FE280-BDCF-47AB-A408-25BA96392D50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lnSpc>
                  <a:spcPct val="95000"/>
                </a:lnSpc>
              </a:pPr>
              <a:t>25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2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7026-19CC-4396-B742-33CD0975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7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DC4B-4728-4447-8946-0A399A671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0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6031B-3F3A-49A6-8F3B-6C32748C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E985-77E8-4D63-A809-66E83172A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EC3E-C815-499C-99C6-12A3424F8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8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3156-F4E7-4765-A4B5-CFF5F3682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2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2E14-51C1-4938-B5E5-48ABDCB21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7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5DA1-C78E-4D93-8850-3DD54EE8A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4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4AA88-5120-4FFF-B3AF-1D4C9CBAB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3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3825-F290-4C40-848B-BC384C7B5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A53A-EE0D-4FA5-AEE9-DA50B8E37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4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B9B1BB7-84A0-4CE1-AAA8-063790B94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60363" y="1979613"/>
            <a:ext cx="9069387" cy="1260475"/>
          </a:xfrm>
        </p:spPr>
        <p:txBody>
          <a:bodyPr/>
          <a:lstStyle/>
          <a:p>
            <a:r>
              <a:rPr lang="ru-RU" smtClean="0"/>
              <a:t>Урок окружающего мира</a:t>
            </a:r>
            <a:br>
              <a:rPr lang="ru-RU" smtClean="0"/>
            </a:br>
            <a:r>
              <a:rPr lang="ru-RU" smtClean="0"/>
              <a:t>3 класс </a:t>
            </a:r>
            <a:br>
              <a:rPr lang="ru-RU" smtClean="0"/>
            </a:br>
            <a:r>
              <a:rPr lang="ru-RU" smtClean="0"/>
              <a:t>УМК «Школа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50" y="3348038"/>
            <a:ext cx="9069388" cy="4632325"/>
          </a:xfrm>
        </p:spPr>
        <p:txBody>
          <a:bodyPr/>
          <a:lstStyle/>
          <a:p>
            <a:pPr marL="0" indent="0">
              <a:buFont typeface="Times New Roman" pitchFamily="16" charset="0"/>
              <a:buNone/>
              <a:defRPr/>
            </a:pPr>
            <a:r>
              <a:rPr lang="ru-RU" dirty="0" smtClean="0"/>
              <a:t>      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«ЦАРСТВО ГРИБОВ»</a:t>
            </a:r>
          </a:p>
          <a:p>
            <a:pPr marL="0" indent="0">
              <a:buFont typeface="Times New Roman" pitchFamily="16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Font typeface="Times New Roman" pitchFamily="16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Составила: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000" dirty="0" err="1" smtClean="0">
                <a:solidFill>
                  <a:schemeClr val="tx1"/>
                </a:solidFill>
              </a:rPr>
              <a:t>Юркова</a:t>
            </a:r>
            <a:r>
              <a:rPr lang="ru-RU" sz="2000" dirty="0" smtClean="0">
                <a:solidFill>
                  <a:schemeClr val="tx1"/>
                </a:solidFill>
              </a:rPr>
              <a:t> Оксана Олеговна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38" y="466725"/>
            <a:ext cx="10080625" cy="865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lnSpc>
                <a:spcPct val="93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lnSpc>
                <a:spcPct val="93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с.Лозовое Тамбовского района Амурской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7338" y="1138238"/>
            <a:ext cx="9069387" cy="12604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 грибы можно отнести к животным?</a:t>
            </a:r>
            <a:br>
              <a:rPr lang="ru-RU" smtClean="0"/>
            </a:br>
            <a:r>
              <a:rPr lang="ru-RU" smtClean="0"/>
              <a:t>Почему?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 к растениям?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ЖЕ ТАКОЕ </a:t>
            </a:r>
            <a:r>
              <a:rPr lang="ru-RU" b="1" i="1" smtClean="0">
                <a:solidFill>
                  <a:srgbClr val="FF0000"/>
                </a:solidFill>
              </a:rPr>
              <a:t>ГРИБЫ </a:t>
            </a:r>
            <a:r>
              <a:rPr lang="ru-RU" smtClean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ru-RU" i="1" smtClean="0"/>
              <a:t>    Это особое </a:t>
            </a:r>
            <a:r>
              <a:rPr lang="ru-RU" i="1" smtClean="0">
                <a:solidFill>
                  <a:srgbClr val="FF0000"/>
                </a:solidFill>
              </a:rPr>
              <a:t>царство </a:t>
            </a:r>
            <a:r>
              <a:rPr lang="ru-RU" i="1" smtClean="0"/>
              <a:t>живой природы, 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i="1" smtClean="0"/>
              <a:t>которое не относится ни к миру растений, ни к миру животных</a:t>
            </a:r>
            <a:r>
              <a:rPr lang="ru-RU" smtClean="0"/>
              <a:t>.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ru-RU" smtClean="0"/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smtClean="0"/>
              <a:t>   </a:t>
            </a:r>
            <a:r>
              <a:rPr lang="ru-RU" i="1" smtClean="0"/>
              <a:t>ВОТ МЫ УЗНАЛИ 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i="1" smtClean="0"/>
              <a:t>                   И ЕЩЕ ОДНО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smtClean="0"/>
              <a:t>                         </a:t>
            </a:r>
            <a:r>
              <a:rPr lang="ru-RU" b="1" smtClean="0"/>
              <a:t>ЦАРСТВО ЖИВОЙ ПРИРОДЫ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62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088" y="1133475"/>
            <a:ext cx="3255962" cy="3243263"/>
          </a:xfrm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263" y="1281113"/>
            <a:ext cx="30353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 со стрелкой вверх 6"/>
          <p:cNvSpPr>
            <a:spLocks noChangeArrowheads="1"/>
          </p:cNvSpPr>
          <p:nvPr/>
        </p:nvSpPr>
        <p:spPr bwMode="auto">
          <a:xfrm>
            <a:off x="3792538" y="3924300"/>
            <a:ext cx="2981325" cy="3235325"/>
          </a:xfrm>
          <a:prstGeom prst="upArrowCallout">
            <a:avLst>
              <a:gd name="adj1" fmla="val 25000"/>
              <a:gd name="adj2" fmla="val 25000"/>
              <a:gd name="adj3" fmla="val 25005"/>
              <a:gd name="adj4" fmla="val 6497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320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/>
              <a:t>     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2800" smtClean="0"/>
              <a:t>Царство грибов очень разнообразно. Учёным известно около 100 тысяч видов грибов.</a:t>
            </a:r>
          </a:p>
        </p:txBody>
      </p:sp>
      <p:pic>
        <p:nvPicPr>
          <p:cNvPr id="4" name="Содержимое 3" descr="0001-001-Mnogoobrazie-i-znachenie-gribov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3250" y="4422775"/>
            <a:ext cx="3898900" cy="2924175"/>
          </a:xfrm>
        </p:spPr>
      </p:pic>
      <p:pic>
        <p:nvPicPr>
          <p:cNvPr id="5" name="Рисунок 4" descr="93d379821b7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1350963"/>
            <a:ext cx="33575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5" y="1350963"/>
            <a:ext cx="46196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50px-Morille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313" y="3636963"/>
            <a:ext cx="26924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4151212_oboi_101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5494338"/>
            <a:ext cx="22542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1188" y="301625"/>
            <a:ext cx="4572000" cy="5478463"/>
          </a:xfrm>
        </p:spPr>
        <p:txBody>
          <a:bodyPr/>
          <a:lstStyle/>
          <a:p>
            <a:pPr algn="just"/>
            <a:r>
              <a:rPr lang="ru-RU" sz="2800" smtClean="0"/>
              <a:t>      Грибы, которые мы привыкли видеть в лесу,   состоят из плодового тела которое появляется на поверхности земли в грибной сезон и грибницы, которая круглый год живёт в почве. Она всасывает из почвы воду и питательные 	вещества.	         				  	             		</a:t>
            </a:r>
          </a:p>
        </p:txBody>
      </p:sp>
      <p:pic>
        <p:nvPicPr>
          <p:cNvPr id="17411" name="Содержимое 3" descr="IMG_0006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6125" y="493713"/>
            <a:ext cx="3482975" cy="3082925"/>
          </a:xfrm>
        </p:spPr>
      </p:pic>
      <p:pic>
        <p:nvPicPr>
          <p:cNvPr id="17412" name="Рисунок 4" descr="IMG_00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313" y="4422775"/>
            <a:ext cx="56007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549400"/>
          </a:xfrm>
        </p:spPr>
        <p:txBody>
          <a:bodyPr/>
          <a:lstStyle/>
          <a:p>
            <a:r>
              <a:rPr lang="ru-RU" sz="2800" smtClean="0"/>
              <a:t>Нити грибниц оплетают корни деревьев и помогают деревьям всасывать из почвы воду и соли, взамен получая питательные вещества. </a:t>
            </a:r>
          </a:p>
        </p:txBody>
      </p:sp>
      <p:pic>
        <p:nvPicPr>
          <p:cNvPr id="19459" name="Содержимое 4" descr="93d379821b7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" y="1779588"/>
            <a:ext cx="4611688" cy="4416425"/>
          </a:xfrm>
        </p:spPr>
      </p:pic>
      <p:pic>
        <p:nvPicPr>
          <p:cNvPr id="19460" name="Рисунок 5" descr="os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5" y="3422650"/>
            <a:ext cx="48133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Прочитайте поговорку: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ru-RU" sz="4000" i="1" smtClean="0">
                <a:solidFill>
                  <a:srgbClr val="0070C0"/>
                </a:solidFill>
              </a:rPr>
              <a:t>  Растут как грибы после дождя.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sz="4000" i="1" smtClean="0">
                <a:solidFill>
                  <a:srgbClr val="0070C0"/>
                </a:solidFill>
              </a:rPr>
              <a:t>              </a:t>
            </a:r>
            <a:r>
              <a:rPr lang="ru-RU" sz="4000" i="1" smtClean="0">
                <a:solidFill>
                  <a:schemeClr val="tx1"/>
                </a:solidFill>
              </a:rPr>
              <a:t>Как вы думаете, 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sz="4000" b="1" i="1" smtClean="0">
                <a:solidFill>
                  <a:srgbClr val="0070C0"/>
                </a:solidFill>
              </a:rPr>
              <a:t>                   ПОЧЕМУ 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sz="4000" i="1" smtClean="0">
                <a:solidFill>
                  <a:srgbClr val="0070C0"/>
                </a:solidFill>
              </a:rPr>
              <a:t>                 </a:t>
            </a:r>
            <a:r>
              <a:rPr lang="ru-RU" sz="4000" i="1" smtClean="0">
                <a:solidFill>
                  <a:schemeClr val="tx1"/>
                </a:solidFill>
              </a:rPr>
              <a:t>так говорят?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НАЗОВИТЕ, </a:t>
            </a:r>
            <a:br>
              <a:rPr lang="ru-RU" smtClean="0"/>
            </a:br>
            <a:r>
              <a:rPr lang="ru-RU" smtClean="0"/>
              <a:t>что нужно грибам для роста?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400" y="1897063"/>
            <a:ext cx="3173413" cy="2376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0256">
            <a:off x="6618288" y="1711325"/>
            <a:ext cx="2576512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813" y="4273550"/>
            <a:ext cx="3171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60356" y="4233622"/>
            <a:ext cx="2099165" cy="8651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+mn-ea"/>
              </a:rPr>
              <a:t>влага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49292" y="4499917"/>
            <a:ext cx="2180918" cy="8651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 charset="0"/>
                <a:ea typeface="+mn-ea"/>
              </a:rPr>
              <a:t>тепло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 charset="0"/>
              <a:ea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1768" y="6588149"/>
            <a:ext cx="6106159" cy="7793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Arial" charset="0"/>
                <a:ea typeface="+mn-ea"/>
              </a:rPr>
              <a:t>Питательная среда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835150"/>
          </a:xfrm>
        </p:spPr>
        <p:txBody>
          <a:bodyPr/>
          <a:lstStyle/>
          <a:p>
            <a:r>
              <a:rPr lang="ru-RU" sz="2800" smtClean="0"/>
              <a:t>Многие грибы в лесу тесно связаны с определёнными деревьями и кустарниками. Так  подберёзовик растёт под берёзами.</a:t>
            </a:r>
          </a:p>
        </p:txBody>
      </p:sp>
      <p:pic>
        <p:nvPicPr>
          <p:cNvPr id="22531" name="Содержимое 3" descr="0_70008_ee09c010_XL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4688" y="2065338"/>
            <a:ext cx="3994150" cy="5078412"/>
          </a:xfrm>
        </p:spPr>
      </p:pic>
      <p:pic>
        <p:nvPicPr>
          <p:cNvPr id="22532" name="Рисунок 6" descr="0_7ba81_9ee27645_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2208213"/>
            <a:ext cx="531971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683000" y="301625"/>
            <a:ext cx="5889625" cy="1049338"/>
          </a:xfrm>
        </p:spPr>
        <p:txBody>
          <a:bodyPr/>
          <a:lstStyle/>
          <a:p>
            <a:r>
              <a:rPr lang="ru-RU" sz="2800" smtClean="0"/>
              <a:t>Подосиновики растут под осинами.</a:t>
            </a:r>
          </a:p>
        </p:txBody>
      </p:sp>
      <p:pic>
        <p:nvPicPr>
          <p:cNvPr id="5" name="Рисунок 4" descr="0_6cc05_f215d66f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313" y="1350963"/>
            <a:ext cx="44735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3238" y="1208088"/>
            <a:ext cx="6180137" cy="5548312"/>
          </a:xfrm>
        </p:spPr>
        <p:txBody>
          <a:bodyPr/>
          <a:lstStyle/>
          <a:p>
            <a:r>
              <a:rPr lang="ru-RU" sz="2800" smtClean="0"/>
              <a:t>Рыжики – под соснами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sz="2800" smtClean="0"/>
              <a:t> и елями.</a:t>
            </a:r>
          </a:p>
        </p:txBody>
      </p:sp>
      <p:pic>
        <p:nvPicPr>
          <p:cNvPr id="7" name="Рисунок 6" descr="rijyk1_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22525"/>
            <a:ext cx="4572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47700" y="1138238"/>
            <a:ext cx="9069388" cy="126047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Начинается урок, он пойдет ребятам впрок.</a:t>
            </a:r>
            <a:br>
              <a:rPr lang="ru-RU" smtClean="0"/>
            </a:br>
            <a:r>
              <a:rPr lang="ru-RU" smtClean="0"/>
              <a:t>Постарайтесь все понять, много нового узнать!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Грибы быстро заселяют пни. Они перерабатывают мёртвую древесину и очищают лес.</a:t>
            </a:r>
          </a:p>
        </p:txBody>
      </p:sp>
      <p:pic>
        <p:nvPicPr>
          <p:cNvPr id="25603" name="Содержимое 8" descr="1170980042_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438" y="1493838"/>
            <a:ext cx="2640012" cy="3521075"/>
          </a:xfrm>
        </p:spPr>
      </p:pic>
      <p:pic>
        <p:nvPicPr>
          <p:cNvPr id="10" name="Рисунок 9" descr="%C3%F0%E8%E1%FB_036_6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438" y="4422775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preview.ph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188" y="1350963"/>
            <a:ext cx="47148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08185fbbaf247985e72b6196013d939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38" y="4637088"/>
            <a:ext cx="30210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5465762" cy="1260475"/>
          </a:xfrm>
        </p:spPr>
        <p:txBody>
          <a:bodyPr/>
          <a:lstStyle/>
          <a:p>
            <a:r>
              <a:rPr lang="ru-RU" sz="2800" smtClean="0"/>
              <a:t>А ещё грибы нужны лесу потому, что ими питаются многие лесные животные.</a:t>
            </a:r>
          </a:p>
        </p:txBody>
      </p:sp>
      <p:pic>
        <p:nvPicPr>
          <p:cNvPr id="4" name="Содержимое 3" descr="71733906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063" y="1779588"/>
            <a:ext cx="3430587" cy="2571750"/>
          </a:xfrm>
        </p:spPr>
      </p:pic>
      <p:pic>
        <p:nvPicPr>
          <p:cNvPr id="5" name="Рисунок 4" descr="preview.ph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4422775"/>
            <a:ext cx="473868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88e81aff75ebae470ac9be27c132ec6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0" y="3994150"/>
            <a:ext cx="37401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60849581_48396_jp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350838"/>
            <a:ext cx="39735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 descr="917_en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279400"/>
            <a:ext cx="983456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918_en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350838"/>
            <a:ext cx="9777412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Некоторые грибы можно рассмотреть только в микроскоп: например дрожжи.</a:t>
            </a:r>
          </a:p>
        </p:txBody>
      </p:sp>
      <p:pic>
        <p:nvPicPr>
          <p:cNvPr id="32771" name="Содержимое 3" descr="Pivnye_drojji_Saccharomyces_cerevisia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779588"/>
            <a:ext cx="4937125" cy="4000500"/>
          </a:xfrm>
        </p:spPr>
      </p:pic>
      <p:pic>
        <p:nvPicPr>
          <p:cNvPr id="32772" name="Рисунок 4" descr="600px-S_cerevisiae_under_DIC_micros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75" y="3065463"/>
            <a:ext cx="3929063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422275"/>
            <a:ext cx="9069387" cy="4071938"/>
          </a:xfrm>
        </p:spPr>
        <p:txBody>
          <a:bodyPr/>
          <a:lstStyle/>
          <a:p>
            <a:r>
              <a:rPr lang="ru-RU" sz="6000" b="1" i="1" smtClean="0"/>
              <a:t>Если не станет в лесу грибов – лес начнёт болеть.</a:t>
            </a:r>
          </a:p>
        </p:txBody>
      </p:sp>
      <p:pic>
        <p:nvPicPr>
          <p:cNvPr id="33795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3708400"/>
            <a:ext cx="3040063" cy="2190750"/>
          </a:xfrm>
        </p:spPr>
      </p:pic>
      <p:pic>
        <p:nvPicPr>
          <p:cNvPr id="33796" name="Рисунок 4" descr="2006_0725Suillus202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4137025"/>
            <a:ext cx="47148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литературы: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ru-RU" smtClean="0"/>
              <a:t>УМК «Школа России»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ru-RU" smtClean="0"/>
              <a:t>Учебник «Окружающий мир» 3 класс, Плешаков.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ru-RU" smtClean="0"/>
              <a:t>Копии плакатов «Несъедобные грибы», «Съедобные грибы».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Послушайте звуки. </a:t>
            </a:r>
            <a:br>
              <a:rPr lang="ru-RU" smtClean="0"/>
            </a:br>
            <a:r>
              <a:rPr lang="ru-RU" smtClean="0"/>
              <a:t>Где можно услышать эти звуки?</a:t>
            </a:r>
          </a:p>
        </p:txBody>
      </p:sp>
      <p:pic>
        <p:nvPicPr>
          <p:cNvPr id="5" name="zvuki_prirody_-_golosa_lesa_(zaycev.net)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0813" y="2339975"/>
            <a:ext cx="609600" cy="609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1763713"/>
            <a:ext cx="790416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Какое значение имеет лес в природе?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4688" y="1692275"/>
            <a:ext cx="6551612" cy="5376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природа?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ru-RU" smtClean="0"/>
              <a:t>Какая бывает природа?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05827" y="2411685"/>
            <a:ext cx="3664208" cy="8651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+mn-ea"/>
              </a:rPr>
              <a:t>ПРИРОДА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charset="0"/>
              <a:ea typeface="+mn-ea"/>
            </a:endParaRPr>
          </a:p>
        </p:txBody>
      </p:sp>
      <p:cxnSp>
        <p:nvCxnSpPr>
          <p:cNvPr id="7173" name="Прямая со стрелкой 5"/>
          <p:cNvCxnSpPr>
            <a:cxnSpLocks noChangeShapeType="1"/>
          </p:cNvCxnSpPr>
          <p:nvPr/>
        </p:nvCxnSpPr>
        <p:spPr bwMode="auto">
          <a:xfrm flipH="1">
            <a:off x="2735263" y="3263900"/>
            <a:ext cx="649287" cy="1092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174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3263900"/>
            <a:ext cx="6858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23975" y="4262438"/>
            <a:ext cx="2347913" cy="865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+mn-ea"/>
              </a:rPr>
              <a:t> живая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6250" y="4322763"/>
            <a:ext cx="3106738" cy="865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+mn-ea"/>
              </a:rPr>
              <a:t> </a:t>
            </a:r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+mn-ea"/>
              </a:rPr>
              <a:t>неживая</a:t>
            </a:r>
            <a:endParaRPr lang="ru-RU" sz="5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+mn-ea"/>
            </a:endParaRPr>
          </a:p>
        </p:txBody>
      </p:sp>
      <p:cxnSp>
        <p:nvCxnSpPr>
          <p:cNvPr id="7177" name="Прямая со стрелкой 12"/>
          <p:cNvCxnSpPr>
            <a:cxnSpLocks noChangeShapeType="1"/>
          </p:cNvCxnSpPr>
          <p:nvPr/>
        </p:nvCxnSpPr>
        <p:spPr bwMode="auto">
          <a:xfrm>
            <a:off x="2497138" y="4954588"/>
            <a:ext cx="0" cy="625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78" name="Прямая со стрелкой 13"/>
          <p:cNvCxnSpPr>
            <a:cxnSpLocks noChangeShapeType="1"/>
          </p:cNvCxnSpPr>
          <p:nvPr/>
        </p:nvCxnSpPr>
        <p:spPr bwMode="auto">
          <a:xfrm>
            <a:off x="7343775" y="5127625"/>
            <a:ext cx="0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0" name="Прямоугольник 19"/>
          <p:cNvSpPr/>
          <p:nvPr/>
        </p:nvSpPr>
        <p:spPr>
          <a:xfrm>
            <a:off x="874198" y="5580037"/>
            <a:ext cx="8673259" cy="8651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charset="0"/>
                <a:ea typeface="+mn-ea"/>
              </a:rPr>
              <a:t>Назовите признаки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Царства живой природы</a:t>
            </a:r>
          </a:p>
        </p:txBody>
      </p:sp>
      <p:sp>
        <p:nvSpPr>
          <p:cNvPr id="8195" name="Объект 6"/>
          <p:cNvSpPr>
            <a:spLocks noGrp="1"/>
          </p:cNvSpPr>
          <p:nvPr>
            <p:ph idx="1"/>
          </p:nvPr>
        </p:nvSpPr>
        <p:spPr>
          <a:xfrm>
            <a:off x="503238" y="1187450"/>
            <a:ext cx="9069387" cy="55689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" name="Выноска со стрелкой вверх 7"/>
          <p:cNvSpPr>
            <a:spLocks noChangeArrowheads="1"/>
          </p:cNvSpPr>
          <p:nvPr/>
        </p:nvSpPr>
        <p:spPr bwMode="auto">
          <a:xfrm>
            <a:off x="719138" y="1606550"/>
            <a:ext cx="3241675" cy="3235325"/>
          </a:xfrm>
          <a:prstGeom prst="upArrowCallout">
            <a:avLst>
              <a:gd name="adj1" fmla="val 25012"/>
              <a:gd name="adj2" fmla="val 25012"/>
              <a:gd name="adj3" fmla="val 25000"/>
              <a:gd name="adj4" fmla="val 6497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/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/>
              <a:t>  РАСТЕНИЯ</a:t>
            </a:r>
          </a:p>
        </p:txBody>
      </p:sp>
      <p:sp>
        <p:nvSpPr>
          <p:cNvPr id="9" name="Выноска со стрелкой вверх 8"/>
          <p:cNvSpPr>
            <a:spLocks noChangeArrowheads="1"/>
          </p:cNvSpPr>
          <p:nvPr/>
        </p:nvSpPr>
        <p:spPr bwMode="auto">
          <a:xfrm>
            <a:off x="6335713" y="1606550"/>
            <a:ext cx="2982912" cy="3235325"/>
          </a:xfrm>
          <a:prstGeom prst="upArrowCallout">
            <a:avLst>
              <a:gd name="adj1" fmla="val 25000"/>
              <a:gd name="adj2" fmla="val 25000"/>
              <a:gd name="adj3" fmla="val 24991"/>
              <a:gd name="adj4" fmla="val 6497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320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/>
              <a:t> ЖИВОТНЫЕ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Чтобы узнать о другом царстве, нужно отгадать загадку: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В лесу под елкой крошка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            – только шапка да ножка.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463" y="3113088"/>
            <a:ext cx="5133975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ТЕМА НАШЕГО УРОКА?</a:t>
            </a:r>
          </a:p>
        </p:txBody>
      </p:sp>
      <p:sp>
        <p:nvSpPr>
          <p:cNvPr id="10243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5183" y="2555701"/>
            <a:ext cx="4885496" cy="1237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charset="0"/>
                <a:ea typeface="+mn-ea"/>
              </a:rPr>
              <a:t>ГРИБЫ</a:t>
            </a:r>
            <a:endParaRPr lang="ru-RU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А ЧТО ВЫ ЗНАЕТЕ О ГРИБАХ?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ru-RU" smtClean="0">
                <a:solidFill>
                  <a:srgbClr val="00B0F0"/>
                </a:solidFill>
              </a:rPr>
              <a:t>Давайте заполним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ru-RU" smtClean="0">
                <a:solidFill>
                  <a:srgbClr val="00B0F0"/>
                </a:solidFill>
              </a:rPr>
              <a:t>               нашу корзину идей вашими знаниями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0" y="3203575"/>
            <a:ext cx="36718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362</Words>
  <Application>Microsoft Office PowerPoint</Application>
  <PresentationFormat>Произвольный</PresentationFormat>
  <Paragraphs>72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MS Gothic</vt:lpstr>
      <vt:lpstr>Times New Roman</vt:lpstr>
      <vt:lpstr>Arial Unicode MS</vt:lpstr>
      <vt:lpstr>Тема Office</vt:lpstr>
      <vt:lpstr>Урок окружающего мира 3 класс  УМК «Школа России»</vt:lpstr>
      <vt:lpstr>    Начинается урок, он пойдет ребятам впрок. Постарайтесь все понять, много нового узнать!</vt:lpstr>
      <vt:lpstr>Послушайте звуки.  Где можно услышать эти звуки?</vt:lpstr>
      <vt:lpstr>Какое значение имеет лес в природе?</vt:lpstr>
      <vt:lpstr>Что такое природа?</vt:lpstr>
      <vt:lpstr>Царства живой природы</vt:lpstr>
      <vt:lpstr>Чтобы узнать о другом царстве, нужно отгадать загадку:</vt:lpstr>
      <vt:lpstr>ТЕМА НАШЕГО УРОКА?</vt:lpstr>
      <vt:lpstr>А ЧТО ВЫ ЗНАЕТЕ О ГРИБАХ?</vt:lpstr>
      <vt:lpstr>    А грибы можно отнести к животным? Почему?  А к растениям? Почему?</vt:lpstr>
      <vt:lpstr>ЧТО ЖЕ ТАКОЕ ГРИБЫ ?</vt:lpstr>
      <vt:lpstr>Презентация PowerPoint</vt:lpstr>
      <vt:lpstr>Царство грибов очень разнообразно. Учёным известно около 100 тысяч видов грибов.</vt:lpstr>
      <vt:lpstr>      Грибы, которые мы привыкли видеть в лесу,   состоят из плодового тела которое появляется на поверхности земли в грибной сезон и грибницы, которая круглый год живёт в почве. Она всасывает из почвы воду и питательные  вещества.                                </vt:lpstr>
      <vt:lpstr>Нити грибниц оплетают корни деревьев и помогают деревьям всасывать из почвы воду и соли, взамен получая питательные вещества. </vt:lpstr>
      <vt:lpstr>Прочитайте поговорку:</vt:lpstr>
      <vt:lpstr>НАЗОВИТЕ,  что нужно грибам для роста?</vt:lpstr>
      <vt:lpstr>Многие грибы в лесу тесно связаны с определёнными деревьями и кустарниками. Так  подберёзовик растёт под берёзами.</vt:lpstr>
      <vt:lpstr>Подосиновики растут под осинами.</vt:lpstr>
      <vt:lpstr>Грибы быстро заселяют пни. Они перерабатывают мёртвую древесину и очищают лес.</vt:lpstr>
      <vt:lpstr>А ещё грибы нужны лесу потому, что ими питаются многие лесные животные.</vt:lpstr>
      <vt:lpstr>Презентация PowerPoint</vt:lpstr>
      <vt:lpstr>Презентация PowerPoint</vt:lpstr>
      <vt:lpstr>Некоторые грибы можно рассмотреть только в микроскоп: например дрожжи.</vt:lpstr>
      <vt:lpstr>Если не станет в лесу грибов – лес начнёт болеть.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царстве грибов.</dc:title>
  <dc:creator>Оксана</dc:creator>
  <cp:lastModifiedBy>Вероника</cp:lastModifiedBy>
  <cp:revision>35</cp:revision>
  <cp:lastPrinted>1601-01-01T00:00:00Z</cp:lastPrinted>
  <dcterms:created xsi:type="dcterms:W3CDTF">2010-11-05T07:38:18Z</dcterms:created>
  <dcterms:modified xsi:type="dcterms:W3CDTF">2016-02-15T12:41:43Z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000800ee300000000000010243100207f6000400038000</vt:lpwstr>
  </property>
</Properties>
</file>