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81" r:id="rId2"/>
    <p:sldId id="267" r:id="rId3"/>
    <p:sldId id="270" r:id="rId4"/>
    <p:sldId id="271" r:id="rId5"/>
    <p:sldId id="258" r:id="rId6"/>
    <p:sldId id="261" r:id="rId7"/>
    <p:sldId id="263" r:id="rId8"/>
    <p:sldId id="262" r:id="rId9"/>
    <p:sldId id="264" r:id="rId10"/>
    <p:sldId id="265" r:id="rId11"/>
    <p:sldId id="266" r:id="rId12"/>
    <p:sldId id="275" r:id="rId13"/>
    <p:sldId id="276" r:id="rId14"/>
    <p:sldId id="277" r:id="rId15"/>
    <p:sldId id="278" r:id="rId16"/>
    <p:sldId id="268" r:id="rId17"/>
    <p:sldId id="274" r:id="rId18"/>
    <p:sldId id="269" r:id="rId19"/>
    <p:sldId id="272" r:id="rId20"/>
    <p:sldId id="273" r:id="rId21"/>
    <p:sldId id="280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490EE-AA7D-466B-909C-1AC4BA3BAB72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2B7FD-B62A-4DD6-8ECC-015B87FA7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467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340768"/>
            <a:ext cx="5723468" cy="144016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Презентация к уроку геометрии в 7 классе по теме </a:t>
            </a:r>
            <a:r>
              <a:rPr lang="en-US" sz="2400" b="1" dirty="0" smtClean="0"/>
              <a:t>”</a:t>
            </a:r>
            <a:r>
              <a:rPr lang="ru-RU" sz="2400" b="1" dirty="0" smtClean="0"/>
              <a:t>Определение окружности. Взаимное расположение прямой и окружности.</a:t>
            </a:r>
            <a:r>
              <a:rPr lang="en-US" sz="2400" b="1" dirty="0" smtClean="0"/>
              <a:t>”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2924944"/>
            <a:ext cx="5712179" cy="2520280"/>
          </a:xfrm>
        </p:spPr>
        <p:txBody>
          <a:bodyPr>
            <a:normAutofit fontScale="85000" lnSpcReduction="20000"/>
          </a:bodyPr>
          <a:lstStyle/>
          <a:p>
            <a:pPr algn="r"/>
            <a:endParaRPr lang="ru-RU" sz="2000" b="1" dirty="0" smtClean="0">
              <a:solidFill>
                <a:schemeClr val="tx1"/>
              </a:solidFill>
            </a:endParaRP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Автор материала:</a:t>
            </a:r>
          </a:p>
          <a:p>
            <a:pPr algn="r"/>
            <a:r>
              <a:rPr lang="ru-RU" sz="2000" b="1" dirty="0" err="1" smtClean="0">
                <a:solidFill>
                  <a:schemeClr val="tx1"/>
                </a:solidFill>
              </a:rPr>
              <a:t>Шапшалова</a:t>
            </a:r>
            <a:r>
              <a:rPr lang="ru-RU" sz="2000" b="1" dirty="0" smtClean="0">
                <a:solidFill>
                  <a:schemeClr val="tx1"/>
                </a:solidFill>
              </a:rPr>
              <a:t> Таисия Владимировна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учитель-практикант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МАОУ</a:t>
            </a:r>
            <a:r>
              <a:rPr lang="en-US" sz="2000" dirty="0" smtClean="0">
                <a:solidFill>
                  <a:schemeClr val="tx1"/>
                </a:solidFill>
              </a:rPr>
              <a:t> ”</a:t>
            </a:r>
            <a:r>
              <a:rPr lang="ru-RU" sz="2000" dirty="0" smtClean="0">
                <a:solidFill>
                  <a:schemeClr val="tx1"/>
                </a:solidFill>
              </a:rPr>
              <a:t>Лицей № 37 г. Саратова</a:t>
            </a:r>
            <a:r>
              <a:rPr lang="en-US" sz="2000" dirty="0" smtClean="0">
                <a:solidFill>
                  <a:schemeClr val="tx1"/>
                </a:solidFill>
              </a:rPr>
              <a:t>”</a:t>
            </a:r>
            <a:r>
              <a:rPr lang="ru-RU" sz="2000" dirty="0" smtClean="0">
                <a:solidFill>
                  <a:schemeClr val="tx1"/>
                </a:solidFill>
              </a:rPr>
              <a:t>,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Саратовская область.</a:t>
            </a:r>
          </a:p>
          <a:p>
            <a:pPr algn="r"/>
            <a:endParaRPr lang="ru-RU" sz="2000" dirty="0">
              <a:solidFill>
                <a:schemeClr val="tx1"/>
              </a:solidFill>
            </a:endParaRPr>
          </a:p>
          <a:p>
            <a:pPr algn="r"/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г. Саратов, 2016 год.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05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2195736" y="3068960"/>
            <a:ext cx="4896544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461907" y="3068960"/>
            <a:ext cx="0" cy="71647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9" idx="0"/>
          </p:cNvCxnSpPr>
          <p:nvPr/>
        </p:nvCxnSpPr>
        <p:spPr>
          <a:xfrm>
            <a:off x="3203848" y="3062863"/>
            <a:ext cx="1262221" cy="74121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419872" y="3062863"/>
            <a:ext cx="1042035" cy="72256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170437" y="3072289"/>
            <a:ext cx="277198" cy="277198"/>
          </a:xfrm>
          <a:prstGeom prst="rect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Взаимное расположение прямой и окружности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вал 2"/>
              <p:cNvSpPr/>
              <p:nvPr/>
            </p:nvSpPr>
            <p:spPr>
              <a:xfrm>
                <a:off x="3203848" y="2564904"/>
                <a:ext cx="2441055" cy="2441055"/>
              </a:xfrm>
              <a:prstGeom prst="ellipse">
                <a:avLst/>
              </a:prstGeom>
              <a:noFill/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ru-RU" sz="4000" i="1" smtClean="0">
                        <a:latin typeface="Cambria Math"/>
                      </a:rPr>
                      <m:t>∙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Овал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564904"/>
                <a:ext cx="2441055" cy="2441055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283968" y="380408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60232" y="272747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83968" y="272747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83968" y="2708920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∙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406316" y="326430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36975" y="273209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92538" y="2708920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∙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67735" y="4684494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OA=r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55790" y="27089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475656" y="2204864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1. </a:t>
            </a:r>
            <a:r>
              <a:rPr lang="en-US" b="1" dirty="0" smtClean="0"/>
              <a:t>d&lt;r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0028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2195736" y="3068960"/>
            <a:ext cx="4896544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461907" y="3068960"/>
            <a:ext cx="0" cy="71647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9" idx="0"/>
          </p:cNvCxnSpPr>
          <p:nvPr/>
        </p:nvCxnSpPr>
        <p:spPr>
          <a:xfrm>
            <a:off x="3203848" y="3062863"/>
            <a:ext cx="1262221" cy="74121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419872" y="3062863"/>
            <a:ext cx="1042035" cy="72256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9" idx="0"/>
          </p:cNvCxnSpPr>
          <p:nvPr/>
        </p:nvCxnSpPr>
        <p:spPr>
          <a:xfrm flipV="1">
            <a:off x="4466069" y="3078253"/>
            <a:ext cx="970027" cy="72582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170437" y="3072289"/>
            <a:ext cx="277198" cy="277198"/>
          </a:xfrm>
          <a:prstGeom prst="rect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Взаимное расположение прямой и окружности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вал 2"/>
              <p:cNvSpPr/>
              <p:nvPr/>
            </p:nvSpPr>
            <p:spPr>
              <a:xfrm>
                <a:off x="3203848" y="2564904"/>
                <a:ext cx="2441055" cy="2441055"/>
              </a:xfrm>
              <a:prstGeom prst="ellipse">
                <a:avLst/>
              </a:prstGeom>
              <a:noFill/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ru-RU" sz="4000" i="1" smtClean="0">
                        <a:latin typeface="Cambria Math"/>
                      </a:rPr>
                      <m:t>∙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Овал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564904"/>
                <a:ext cx="2441055" cy="2441055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283968" y="380408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60232" y="272747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83968" y="272747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83968" y="2708920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∙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406316" y="326430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36975" y="273209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92538" y="2708920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∙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67735" y="4684494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HB=HA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OB=OA=r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55790" y="27089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327992" y="273235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475656" y="2204864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1. </a:t>
            </a:r>
            <a:r>
              <a:rPr lang="en-US" b="1" dirty="0" smtClean="0"/>
              <a:t>d&lt;r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3110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2267744" y="2852936"/>
            <a:ext cx="4896544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Взаимное расположение прямой и окружности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85097" y="2336954"/>
                <a:ext cx="55335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5097" y="2336954"/>
                <a:ext cx="553357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Овал 20"/>
          <p:cNvSpPr/>
          <p:nvPr/>
        </p:nvSpPr>
        <p:spPr>
          <a:xfrm>
            <a:off x="2867401" y="2812546"/>
            <a:ext cx="96829" cy="68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211960" y="2805561"/>
            <a:ext cx="96829" cy="68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868144" y="2818539"/>
            <a:ext cx="96829" cy="68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470106" y="2818539"/>
            <a:ext cx="96829" cy="6879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5004048" y="2805561"/>
            <a:ext cx="96829" cy="6879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665262" y="2195831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043808" y="2195830"/>
            <a:ext cx="4331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B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705603" y="2195829"/>
            <a:ext cx="4219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C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259474" y="2985225"/>
            <a:ext cx="518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25477" y="2985225"/>
            <a:ext cx="453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</a:t>
            </a:r>
            <a:endParaRPr lang="ru-RU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4211960" y="5013176"/>
            <a:ext cx="96829" cy="68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4032588" y="5013176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O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463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2267744" y="2852936"/>
            <a:ext cx="4896544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Взаимное расположение прямой и окружности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85097" y="2336954"/>
                <a:ext cx="55335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5097" y="2336954"/>
                <a:ext cx="553357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Овал 20"/>
          <p:cNvSpPr/>
          <p:nvPr/>
        </p:nvSpPr>
        <p:spPr>
          <a:xfrm>
            <a:off x="2867401" y="2812546"/>
            <a:ext cx="96829" cy="68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211960" y="2805561"/>
            <a:ext cx="96829" cy="68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868144" y="2818539"/>
            <a:ext cx="96829" cy="68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470106" y="2818539"/>
            <a:ext cx="96829" cy="6879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004048" y="2805561"/>
            <a:ext cx="96829" cy="6879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665262" y="2195831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043808" y="2195830"/>
            <a:ext cx="4331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B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705603" y="2195829"/>
            <a:ext cx="4219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C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259474" y="2985225"/>
            <a:ext cx="518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25477" y="2985225"/>
            <a:ext cx="453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</a:t>
            </a:r>
            <a:endParaRPr lang="ru-RU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4211960" y="5013176"/>
            <a:ext cx="96829" cy="68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4032588" y="5013176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O</a:t>
            </a:r>
            <a:endParaRPr lang="ru-RU" sz="3200" b="1" dirty="0"/>
          </a:p>
        </p:txBody>
      </p:sp>
      <p:cxnSp>
        <p:nvCxnSpPr>
          <p:cNvPr id="4" name="Прямая соединительная линия 3"/>
          <p:cNvCxnSpPr>
            <a:stCxn id="21" idx="4"/>
            <a:endCxn id="38" idx="0"/>
          </p:cNvCxnSpPr>
          <p:nvPr/>
        </p:nvCxnSpPr>
        <p:spPr>
          <a:xfrm>
            <a:off x="2915816" y="2881339"/>
            <a:ext cx="1338948" cy="2131837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29" idx="4"/>
            <a:endCxn id="38" idx="0"/>
          </p:cNvCxnSpPr>
          <p:nvPr/>
        </p:nvCxnSpPr>
        <p:spPr>
          <a:xfrm flipH="1">
            <a:off x="4254764" y="2874354"/>
            <a:ext cx="5611" cy="2138822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470106" y="3717032"/>
            <a:ext cx="96829" cy="226733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211960" y="3720524"/>
            <a:ext cx="96829" cy="226733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8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2267744" y="2852936"/>
            <a:ext cx="4896544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Взаимное расположение прямой и окружности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85097" y="2336954"/>
                <a:ext cx="55335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5097" y="2336954"/>
                <a:ext cx="553357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Овал 20"/>
          <p:cNvSpPr/>
          <p:nvPr/>
        </p:nvSpPr>
        <p:spPr>
          <a:xfrm>
            <a:off x="2867401" y="2812546"/>
            <a:ext cx="96829" cy="68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211960" y="2805561"/>
            <a:ext cx="96829" cy="68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868144" y="2818539"/>
            <a:ext cx="96829" cy="68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470106" y="2818539"/>
            <a:ext cx="96829" cy="6879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004048" y="2805561"/>
            <a:ext cx="96829" cy="6879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665262" y="2195831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043808" y="2195830"/>
            <a:ext cx="4331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B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705603" y="2195829"/>
            <a:ext cx="4219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C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259474" y="2985225"/>
            <a:ext cx="518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25477" y="2985225"/>
            <a:ext cx="453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</a:t>
            </a:r>
            <a:endParaRPr lang="ru-RU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4211960" y="5013176"/>
            <a:ext cx="96829" cy="68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4032588" y="5013176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O</a:t>
            </a:r>
            <a:endParaRPr lang="ru-RU" sz="3200" b="1" dirty="0"/>
          </a:p>
        </p:txBody>
      </p:sp>
      <p:cxnSp>
        <p:nvCxnSpPr>
          <p:cNvPr id="4" name="Прямая соединительная линия 3"/>
          <p:cNvCxnSpPr>
            <a:stCxn id="21" idx="4"/>
            <a:endCxn id="38" idx="0"/>
          </p:cNvCxnSpPr>
          <p:nvPr/>
        </p:nvCxnSpPr>
        <p:spPr>
          <a:xfrm>
            <a:off x="2915816" y="2881339"/>
            <a:ext cx="1338948" cy="2131837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29" idx="4"/>
            <a:endCxn id="38" idx="0"/>
          </p:cNvCxnSpPr>
          <p:nvPr/>
        </p:nvCxnSpPr>
        <p:spPr>
          <a:xfrm flipH="1">
            <a:off x="4254764" y="2874354"/>
            <a:ext cx="5611" cy="2138822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470106" y="3717032"/>
            <a:ext cx="96829" cy="226733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211960" y="3720524"/>
            <a:ext cx="96829" cy="226733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31" idx="4"/>
            <a:endCxn id="38" idx="0"/>
          </p:cNvCxnSpPr>
          <p:nvPr/>
        </p:nvCxnSpPr>
        <p:spPr>
          <a:xfrm>
            <a:off x="3518521" y="2887332"/>
            <a:ext cx="736243" cy="2125844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777565" y="2852936"/>
            <a:ext cx="109077" cy="19813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3635897" y="3051073"/>
            <a:ext cx="250745" cy="89895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32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Прямая соединительная линия 39"/>
          <p:cNvCxnSpPr/>
          <p:nvPr/>
        </p:nvCxnSpPr>
        <p:spPr>
          <a:xfrm flipH="1">
            <a:off x="3615542" y="3205604"/>
            <a:ext cx="325638" cy="109696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 flipV="1">
            <a:off x="4953331" y="3205604"/>
            <a:ext cx="288032" cy="72008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267744" y="2852936"/>
            <a:ext cx="4896544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Взаимное расположение прямой и окружности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85097" y="2336954"/>
                <a:ext cx="55335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5097" y="2336954"/>
                <a:ext cx="553357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Овал 20"/>
          <p:cNvSpPr/>
          <p:nvPr/>
        </p:nvSpPr>
        <p:spPr>
          <a:xfrm>
            <a:off x="2867401" y="2812546"/>
            <a:ext cx="96829" cy="68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211960" y="2805561"/>
            <a:ext cx="96829" cy="68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868144" y="2818539"/>
            <a:ext cx="96829" cy="68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470106" y="2818539"/>
            <a:ext cx="96829" cy="6879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004048" y="2805561"/>
            <a:ext cx="96829" cy="6879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665262" y="2195831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043808" y="2195830"/>
            <a:ext cx="4331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B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705603" y="2195829"/>
            <a:ext cx="4219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C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259474" y="2985225"/>
            <a:ext cx="518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25477" y="2985225"/>
            <a:ext cx="453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</a:t>
            </a:r>
            <a:endParaRPr lang="ru-RU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4211960" y="5013176"/>
            <a:ext cx="96829" cy="687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4032588" y="5013176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O</a:t>
            </a:r>
            <a:endParaRPr lang="ru-RU" sz="3200" b="1" dirty="0"/>
          </a:p>
        </p:txBody>
      </p:sp>
      <p:cxnSp>
        <p:nvCxnSpPr>
          <p:cNvPr id="4" name="Прямая соединительная линия 3"/>
          <p:cNvCxnSpPr>
            <a:stCxn id="21" idx="4"/>
            <a:endCxn id="38" idx="0"/>
          </p:cNvCxnSpPr>
          <p:nvPr/>
        </p:nvCxnSpPr>
        <p:spPr>
          <a:xfrm>
            <a:off x="2915816" y="2881339"/>
            <a:ext cx="1338948" cy="2131837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29" idx="4"/>
            <a:endCxn id="38" idx="0"/>
          </p:cNvCxnSpPr>
          <p:nvPr/>
        </p:nvCxnSpPr>
        <p:spPr>
          <a:xfrm flipH="1">
            <a:off x="4254764" y="2874354"/>
            <a:ext cx="5611" cy="2138822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470106" y="3717032"/>
            <a:ext cx="96829" cy="226733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211960" y="3720524"/>
            <a:ext cx="96829" cy="226733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31" idx="4"/>
            <a:endCxn id="38" idx="0"/>
          </p:cNvCxnSpPr>
          <p:nvPr/>
        </p:nvCxnSpPr>
        <p:spPr>
          <a:xfrm>
            <a:off x="3518521" y="2887332"/>
            <a:ext cx="736243" cy="2125844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832103" y="2839957"/>
            <a:ext cx="109077" cy="36564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38" idx="0"/>
            <a:endCxn id="30" idx="3"/>
          </p:cNvCxnSpPr>
          <p:nvPr/>
        </p:nvCxnSpPr>
        <p:spPr>
          <a:xfrm flipV="1">
            <a:off x="4254764" y="2877257"/>
            <a:ext cx="1627560" cy="2135919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38" idx="0"/>
            <a:endCxn id="32" idx="4"/>
          </p:cNvCxnSpPr>
          <p:nvPr/>
        </p:nvCxnSpPr>
        <p:spPr>
          <a:xfrm flipV="1">
            <a:off x="4254764" y="2874354"/>
            <a:ext cx="797699" cy="2138822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5241363" y="2852936"/>
            <a:ext cx="122725" cy="424676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5114357" y="3727923"/>
            <a:ext cx="96829" cy="226733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59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2139504" y="2564904"/>
            <a:ext cx="4896544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3" idx="0"/>
          </p:cNvCxnSpPr>
          <p:nvPr/>
        </p:nvCxnSpPr>
        <p:spPr>
          <a:xfrm flipH="1" flipV="1">
            <a:off x="4424376" y="2564904"/>
            <a:ext cx="37531" cy="122052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Взаимное расположение прямой и окружности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вал 2"/>
              <p:cNvSpPr/>
              <p:nvPr/>
            </p:nvSpPr>
            <p:spPr>
              <a:xfrm>
                <a:off x="3203848" y="2564904"/>
                <a:ext cx="2441055" cy="2441055"/>
              </a:xfrm>
              <a:prstGeom prst="ellipse">
                <a:avLst/>
              </a:prstGeom>
              <a:noFill/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ru-RU" sz="4000" i="1" smtClean="0">
                        <a:latin typeface="Cambria Math"/>
                      </a:rPr>
                      <m:t>∙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Овал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564904"/>
                <a:ext cx="2441055" cy="2441055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283968" y="380408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60232" y="272747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83968" y="220486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83968" y="2217058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∙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406316" y="306896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67735" y="4684494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d=r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5656" y="2204864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</a:t>
            </a:r>
            <a:r>
              <a:rPr lang="ru-RU" b="1" dirty="0" smtClean="0"/>
              <a:t>. </a:t>
            </a:r>
            <a:r>
              <a:rPr lang="en-US" b="1" dirty="0" smtClean="0"/>
              <a:t>d=r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139952" y="2564904"/>
            <a:ext cx="277198" cy="277198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37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2139504" y="2564904"/>
            <a:ext cx="4896544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3" idx="0"/>
          </p:cNvCxnSpPr>
          <p:nvPr/>
        </p:nvCxnSpPr>
        <p:spPr>
          <a:xfrm flipH="1" flipV="1">
            <a:off x="4424376" y="2564904"/>
            <a:ext cx="37531" cy="122052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139952" y="2564904"/>
            <a:ext cx="277198" cy="277198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endCxn id="9" idx="0"/>
          </p:cNvCxnSpPr>
          <p:nvPr/>
        </p:nvCxnSpPr>
        <p:spPr>
          <a:xfrm>
            <a:off x="3203848" y="2574196"/>
            <a:ext cx="1262221" cy="122988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20530" y="2204864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∙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Взаимное расположение прямой и окружности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вал 2"/>
              <p:cNvSpPr/>
              <p:nvPr/>
            </p:nvSpPr>
            <p:spPr>
              <a:xfrm>
                <a:off x="3203848" y="2564904"/>
                <a:ext cx="2441055" cy="2441055"/>
              </a:xfrm>
              <a:prstGeom prst="ellipse">
                <a:avLst/>
              </a:prstGeom>
              <a:noFill/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ru-RU" sz="4000" i="1" smtClean="0">
                        <a:latin typeface="Cambria Math"/>
                      </a:rPr>
                      <m:t>∙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Овал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564904"/>
                <a:ext cx="2441055" cy="2441055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283968" y="380408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60232" y="272747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83968" y="220486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83968" y="2217058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∙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406316" y="306896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36975" y="220486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67735" y="4684494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d=r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5656" y="2204864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</a:t>
            </a:r>
            <a:r>
              <a:rPr lang="ru-RU" b="1" dirty="0" smtClean="0"/>
              <a:t>. </a:t>
            </a:r>
            <a:r>
              <a:rPr lang="en-US" b="1" dirty="0" smtClean="0"/>
              <a:t>d=r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9041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2169442" y="2198767"/>
            <a:ext cx="4896544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4458932" y="2220666"/>
            <a:ext cx="14273" cy="156837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9" idx="0"/>
          </p:cNvCxnSpPr>
          <p:nvPr/>
        </p:nvCxnSpPr>
        <p:spPr>
          <a:xfrm>
            <a:off x="3010678" y="2210961"/>
            <a:ext cx="1455391" cy="159311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170437" y="2198767"/>
            <a:ext cx="277198" cy="277198"/>
          </a:xfrm>
          <a:prstGeom prst="rect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Взаимное расположение прямой и окружности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вал 2"/>
              <p:cNvSpPr/>
              <p:nvPr/>
            </p:nvSpPr>
            <p:spPr>
              <a:xfrm>
                <a:off x="3203848" y="2564904"/>
                <a:ext cx="2441055" cy="2441055"/>
              </a:xfrm>
              <a:prstGeom prst="ellipse">
                <a:avLst/>
              </a:prstGeom>
              <a:noFill/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ru-RU" sz="4000" i="1" smtClean="0">
                        <a:latin typeface="Cambria Math"/>
                      </a:rPr>
                      <m:t>∙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Овал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564904"/>
                <a:ext cx="2441055" cy="2441055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283968" y="380408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60232" y="184482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83968" y="184482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83968" y="1844824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∙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406316" y="285293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58543" y="184482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47011" y="1857018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∙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67735" y="4684494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&gt;r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5656" y="2204864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r>
              <a:rPr lang="ru-RU" b="1" dirty="0" smtClean="0"/>
              <a:t>. </a:t>
            </a:r>
            <a:r>
              <a:rPr lang="en-US" b="1" dirty="0" smtClean="0"/>
              <a:t>d&gt;r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7950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Заполните таблицу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446081"/>
              </p:ext>
            </p:extLst>
          </p:nvPr>
        </p:nvGraphicFramePr>
        <p:xfrm>
          <a:off x="827585" y="1700211"/>
          <a:ext cx="7488829" cy="4334491"/>
        </p:xfrm>
        <a:graphic>
          <a:graphicData uri="http://schemas.openxmlformats.org/drawingml/2006/table">
            <a:tbl>
              <a:tblPr firstRow="1" firstCol="1" bandRow="1"/>
              <a:tblGrid>
                <a:gridCol w="873507"/>
                <a:gridCol w="505715"/>
                <a:gridCol w="551688"/>
                <a:gridCol w="564303"/>
                <a:gridCol w="623803"/>
                <a:gridCol w="624259"/>
                <a:gridCol w="624259"/>
                <a:gridCol w="624259"/>
                <a:gridCol w="624259"/>
                <a:gridCol w="624259"/>
                <a:gridCol w="624259"/>
                <a:gridCol w="624259"/>
              </a:tblGrid>
              <a:tr h="867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6,2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1,8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 см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см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7,2</a:t>
                      </a:r>
                      <a:r>
                        <a:rPr lang="ru-RU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 см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см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5,12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9,3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25 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 см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4,2 см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3,7 </a:t>
                      </a:r>
                      <a:r>
                        <a:rPr lang="ru-RU" sz="18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1, 2 </a:t>
                      </a:r>
                      <a:r>
                        <a:rPr lang="ru-RU" sz="18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 мм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6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Вывод 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baseline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Общие </a:t>
                      </a:r>
                      <a:r>
                        <a:rPr lang="ru-RU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точки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общая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точка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Нет общих точек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24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340768"/>
            <a:ext cx="6552728" cy="2282257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Тема урока:</a:t>
            </a:r>
            <a:endParaRPr lang="ru-RU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Взаимное расположение прямой и окружности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88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Решите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110204"/>
            <a:ext cx="72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Даны квадрат </a:t>
            </a:r>
            <a:r>
              <a:rPr lang="en-US" sz="3200" dirty="0"/>
              <a:t>OABC</a:t>
            </a:r>
            <a:r>
              <a:rPr lang="ru-RU" sz="3200" dirty="0"/>
              <a:t>, сторона которого равна 6 см, и окружность с центром в точке </a:t>
            </a:r>
            <a:r>
              <a:rPr lang="en-US" sz="3200" dirty="0"/>
              <a:t>O </a:t>
            </a:r>
            <a:r>
              <a:rPr lang="ru-RU" sz="3200" dirty="0"/>
              <a:t>радиуса 5 см. Какие из прямых </a:t>
            </a:r>
            <a:r>
              <a:rPr lang="en-US" sz="3200" dirty="0"/>
              <a:t>OA</a:t>
            </a:r>
            <a:r>
              <a:rPr lang="ru-RU" sz="3200" dirty="0"/>
              <a:t>, </a:t>
            </a:r>
            <a:r>
              <a:rPr lang="en-US" sz="3200" dirty="0"/>
              <a:t>AB</a:t>
            </a:r>
            <a:r>
              <a:rPr lang="ru-RU" sz="3200" dirty="0"/>
              <a:t>, </a:t>
            </a:r>
            <a:r>
              <a:rPr lang="en-US" sz="3200" dirty="0"/>
              <a:t>BC</a:t>
            </a:r>
            <a:r>
              <a:rPr lang="ru-RU" sz="3200" dirty="0"/>
              <a:t>, </a:t>
            </a:r>
            <a:r>
              <a:rPr lang="en-US" sz="3200" dirty="0"/>
              <a:t>AC</a:t>
            </a:r>
            <a:r>
              <a:rPr lang="ru-RU" sz="3200" dirty="0"/>
              <a:t> являются секущими по отношению к этой окружности?</a:t>
            </a:r>
          </a:p>
        </p:txBody>
      </p:sp>
    </p:spTree>
    <p:extLst>
      <p:ext uri="{BB962C8B-B14F-4D97-AF65-F5344CB8AC3E}">
        <p14:creationId xmlns:p14="http://schemas.microsoft.com/office/powerpoint/2010/main" val="21649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Решите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110204"/>
            <a:ext cx="72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Прямая </a:t>
            </a:r>
            <a:r>
              <a:rPr lang="ru-RU" sz="3200" i="1" dirty="0" smtClean="0"/>
              <a:t>р</a:t>
            </a:r>
            <a:r>
              <a:rPr lang="ru-RU" sz="3200" dirty="0" smtClean="0"/>
              <a:t> пересекает окружность с центром </a:t>
            </a:r>
            <a:r>
              <a:rPr lang="ru-RU" sz="3200" i="1" dirty="0" smtClean="0"/>
              <a:t>О</a:t>
            </a:r>
            <a:r>
              <a:rPr lang="ru-RU" sz="3200" dirty="0" smtClean="0"/>
              <a:t> радиуса </a:t>
            </a:r>
            <a:r>
              <a:rPr lang="en-US" sz="3200" i="1" dirty="0" smtClean="0"/>
              <a:t>r</a:t>
            </a:r>
            <a:r>
              <a:rPr lang="en-US" sz="3200" dirty="0" smtClean="0"/>
              <a:t> </a:t>
            </a:r>
            <a:r>
              <a:rPr lang="ru-RU" sz="3200" dirty="0" smtClean="0"/>
              <a:t>в двух точках </a:t>
            </a:r>
            <a:r>
              <a:rPr lang="ru-RU" sz="3200" i="1" dirty="0" smtClean="0"/>
              <a:t>А</a:t>
            </a:r>
            <a:r>
              <a:rPr lang="ru-RU" sz="3200" dirty="0" smtClean="0"/>
              <a:t> и </a:t>
            </a:r>
            <a:r>
              <a:rPr lang="ru-RU" sz="3200" i="1" dirty="0" smtClean="0"/>
              <a:t>В</a:t>
            </a:r>
            <a:r>
              <a:rPr lang="ru-RU" sz="3200" dirty="0" smtClean="0"/>
              <a:t>. На отрезке </a:t>
            </a:r>
            <a:r>
              <a:rPr lang="ru-RU" sz="3200" i="1" dirty="0" smtClean="0"/>
              <a:t>АВ</a:t>
            </a:r>
            <a:r>
              <a:rPr lang="ru-RU" sz="3200" dirty="0" smtClean="0"/>
              <a:t> отмечена точка </a:t>
            </a:r>
            <a:r>
              <a:rPr lang="ru-RU" sz="3200" i="1" dirty="0" smtClean="0"/>
              <a:t>Н</a:t>
            </a:r>
            <a:r>
              <a:rPr lang="ru-RU" sz="3200" dirty="0" smtClean="0"/>
              <a:t> таким образом, что </a:t>
            </a:r>
            <a:r>
              <a:rPr lang="ru-RU" sz="3200" i="1" dirty="0" smtClean="0"/>
              <a:t>НА=НВ</a:t>
            </a:r>
            <a:r>
              <a:rPr lang="ru-RU" sz="3200" dirty="0" smtClean="0"/>
              <a:t> и </a:t>
            </a:r>
            <a:r>
              <a:rPr lang="ru-RU" sz="3200" i="1" dirty="0" smtClean="0"/>
              <a:t>Н </a:t>
            </a:r>
            <a:r>
              <a:rPr lang="ru-RU" sz="3200" dirty="0" smtClean="0"/>
              <a:t>принадлежит диаметру </a:t>
            </a:r>
            <a:r>
              <a:rPr lang="en-US" sz="3200" i="1" dirty="0" smtClean="0"/>
              <a:t>CD</a:t>
            </a:r>
            <a:r>
              <a:rPr lang="ru-RU" sz="3200" dirty="0" smtClean="0"/>
              <a:t>. Доказать, что</a:t>
            </a:r>
            <a:r>
              <a:rPr lang="en-US" sz="3200" dirty="0" smtClean="0"/>
              <a:t> </a:t>
            </a:r>
            <a:r>
              <a:rPr lang="en-US" sz="3200" i="1" dirty="0" smtClean="0"/>
              <a:t>CD</a:t>
            </a:r>
            <a:r>
              <a:rPr lang="en-US" sz="3200" dirty="0" smtClean="0"/>
              <a:t> </a:t>
            </a:r>
            <a:r>
              <a:rPr lang="ru-RU" sz="3200" dirty="0" smtClean="0"/>
              <a:t>перпендикулярно </a:t>
            </a:r>
            <a:r>
              <a:rPr lang="ru-RU" sz="3200" i="1" dirty="0" smtClean="0"/>
              <a:t>АВ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1567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Источники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204864"/>
            <a:ext cx="67687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Бутузов В. Ф. </a:t>
            </a:r>
            <a:r>
              <a:rPr lang="ru-RU" sz="2000" dirty="0" smtClean="0"/>
              <a:t>/ Геометрия </a:t>
            </a:r>
            <a:r>
              <a:rPr lang="ru-RU" sz="2000" dirty="0"/>
              <a:t>7 класс: </a:t>
            </a:r>
            <a:r>
              <a:rPr lang="ru-RU" sz="2000" dirty="0" smtClean="0"/>
              <a:t>учебник для                      </a:t>
            </a:r>
            <a:r>
              <a:rPr lang="ru-RU" sz="2000" dirty="0"/>
              <a:t>общеобразовательных </a:t>
            </a:r>
            <a:r>
              <a:rPr lang="ru-RU" sz="2000" dirty="0" smtClean="0"/>
              <a:t>организаций / В</a:t>
            </a:r>
            <a:r>
              <a:rPr lang="ru-RU" sz="2000" dirty="0"/>
              <a:t>. Ф. Бутузов, С. Б. Кадомцев, В.В. Прасолов; под ред. В. А. </a:t>
            </a:r>
            <a:r>
              <a:rPr lang="ru-RU" sz="2000" dirty="0" err="1"/>
              <a:t>Садовничего</a:t>
            </a:r>
            <a:r>
              <a:rPr lang="ru-RU" sz="2000" dirty="0"/>
              <a:t>. – </a:t>
            </a:r>
            <a:r>
              <a:rPr lang="ru-RU" sz="2000" dirty="0" smtClean="0"/>
              <a:t>2-е </a:t>
            </a:r>
            <a:r>
              <a:rPr lang="ru-RU" sz="2000" dirty="0"/>
              <a:t>изд., </a:t>
            </a:r>
            <a:r>
              <a:rPr lang="ru-RU" sz="2000" dirty="0" err="1"/>
              <a:t>дораб</a:t>
            </a:r>
            <a:r>
              <a:rPr lang="ru-RU" sz="2000" dirty="0"/>
              <a:t>. – М.: Просвещение , 2014. – 128 с.</a:t>
            </a:r>
          </a:p>
        </p:txBody>
      </p:sp>
    </p:spTree>
    <p:extLst>
      <p:ext uri="{BB962C8B-B14F-4D97-AF65-F5344CB8AC3E}">
        <p14:creationId xmlns:p14="http://schemas.microsoft.com/office/powerpoint/2010/main" val="3504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>
            <a:off x="3158358" y="4581127"/>
            <a:ext cx="2683267" cy="451019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3" idx="7"/>
          </p:cNvCxnSpPr>
          <p:nvPr/>
        </p:nvCxnSpPr>
        <p:spPr>
          <a:xfrm flipV="1">
            <a:off x="4696365" y="2689949"/>
            <a:ext cx="1118742" cy="1165003"/>
          </a:xfrm>
          <a:prstGeom prst="line">
            <a:avLst/>
          </a:prstGeom>
          <a:ln w="28575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987824" y="3861048"/>
            <a:ext cx="3312368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Окружность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987824" y="2204864"/>
            <a:ext cx="3312368" cy="3312368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532698" y="3501008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∙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9992" y="385175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627784" y="36357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300192" y="363573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766452" y="241159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781833" y="436510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D</a:t>
            </a:r>
            <a:endParaRPr lang="ru-RU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796136" y="493343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 smtClean="0">
                <a:solidFill>
                  <a:prstClr val="black"/>
                </a:solidFill>
              </a:rPr>
              <a:t>F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67944" y="54452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7256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Окружность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963846"/>
            <a:ext cx="7056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Окружность</a:t>
            </a:r>
            <a:r>
              <a:rPr lang="ru-RU" sz="2000" i="1" dirty="0"/>
              <a:t> – геометрическая фигура, состоящая из всех точек плоскости, расположенных на заданном расстоянии от данной точки</a:t>
            </a:r>
            <a:r>
              <a:rPr lang="ru-RU" sz="2000" i="1" dirty="0" smtClean="0"/>
              <a:t>.</a:t>
            </a:r>
          </a:p>
          <a:p>
            <a:pPr algn="just"/>
            <a:r>
              <a:rPr lang="ru-RU" sz="2000" i="1" dirty="0" smtClean="0"/>
              <a:t> </a:t>
            </a:r>
            <a:endParaRPr lang="en-US" sz="2000" i="1" dirty="0" smtClean="0"/>
          </a:p>
          <a:p>
            <a:pPr algn="just"/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адиус</a:t>
            </a:r>
            <a:r>
              <a:rPr lang="ru-RU" sz="2000" i="1" dirty="0" smtClean="0"/>
              <a:t> </a:t>
            </a:r>
            <a:r>
              <a:rPr lang="ru-RU" sz="2000" i="1" dirty="0"/>
              <a:t>– отрезок, соединяющий центр с точкой </a:t>
            </a:r>
            <a:r>
              <a:rPr lang="ru-RU" sz="2000" i="1" dirty="0" smtClean="0"/>
              <a:t>окружности. </a:t>
            </a:r>
          </a:p>
          <a:p>
            <a:pPr algn="just"/>
            <a:endParaRPr lang="ru-RU" sz="2000" i="1" dirty="0" smtClean="0"/>
          </a:p>
          <a:p>
            <a:pPr algn="just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Диаметр</a:t>
            </a:r>
            <a:r>
              <a:rPr lang="ru-RU" sz="2000" i="1" dirty="0" smtClean="0"/>
              <a:t> </a:t>
            </a:r>
            <a:r>
              <a:rPr lang="ru-RU" sz="2000" i="1" dirty="0"/>
              <a:t>– отрезок, проходящий через центр и соединяющий две точки окружности. </a:t>
            </a:r>
            <a:endParaRPr lang="ru-RU" sz="2000" i="1" dirty="0" smtClean="0"/>
          </a:p>
          <a:p>
            <a:pPr algn="just"/>
            <a:endParaRPr lang="ru-RU" sz="2000" i="1" dirty="0" smtClean="0"/>
          </a:p>
          <a:p>
            <a:pPr algn="just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Хорда</a:t>
            </a:r>
            <a:r>
              <a:rPr lang="ru-RU" sz="2000" i="1" dirty="0" smtClean="0"/>
              <a:t> </a:t>
            </a:r>
            <a:r>
              <a:rPr lang="ru-RU" sz="2000" i="1" dirty="0"/>
              <a:t>– отрезок, соединяющий две точки </a:t>
            </a:r>
            <a:r>
              <a:rPr lang="ru-RU" sz="2000" i="1" dirty="0" smtClean="0"/>
              <a:t>окружности.</a:t>
            </a:r>
          </a:p>
          <a:p>
            <a:pPr algn="just"/>
            <a:endParaRPr lang="ru-RU" sz="2000" i="1" dirty="0" smtClean="0"/>
          </a:p>
          <a:p>
            <a:pPr algn="just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Дуга</a:t>
            </a:r>
            <a:r>
              <a:rPr lang="ru-RU" sz="2000" i="1" dirty="0" smtClean="0"/>
              <a:t> </a:t>
            </a:r>
            <a:r>
              <a:rPr lang="ru-RU" sz="2000" i="1" dirty="0"/>
              <a:t>– часть окружности, стягиваемая хордой. </a:t>
            </a:r>
            <a:endParaRPr lang="ru-RU" sz="2000" dirty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9126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я соединительная линия 26"/>
          <p:cNvCxnSpPr/>
          <p:nvPr/>
        </p:nvCxnSpPr>
        <p:spPr>
          <a:xfrm>
            <a:off x="2059321" y="3789040"/>
            <a:ext cx="114452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644903" y="3789040"/>
            <a:ext cx="1144527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Взаимное расположение прямой и окружности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вал 2"/>
              <p:cNvSpPr/>
              <p:nvPr/>
            </p:nvSpPr>
            <p:spPr>
              <a:xfrm>
                <a:off x="3203848" y="2564904"/>
                <a:ext cx="2441055" cy="2441055"/>
              </a:xfrm>
              <a:prstGeom prst="ellipse">
                <a:avLst/>
              </a:prstGeom>
              <a:noFill/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ru-RU" sz="4000" i="1" smtClean="0">
                        <a:latin typeface="Cambria Math"/>
                      </a:rPr>
                      <m:t>∙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Овал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564904"/>
                <a:ext cx="2441055" cy="2441055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461907" y="378543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</a:t>
            </a:r>
            <a:endParaRPr lang="ru-RU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203848" y="3789040"/>
            <a:ext cx="246792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82936" y="341609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508104" y="3429000"/>
            <a:ext cx="3273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prstClr val="black"/>
                </a:solidFill>
              </a:rPr>
              <a:t>∙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059832" y="3429000"/>
            <a:ext cx="3273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prstClr val="black"/>
                </a:solidFill>
              </a:rPr>
              <a:t>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79940" y="5334380"/>
            <a:ext cx="1479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/>
              <a:t>Окр</a:t>
            </a:r>
            <a:r>
              <a:rPr lang="ru-RU" sz="2400" b="1" dirty="0" smtClean="0"/>
              <a:t> (О,</a:t>
            </a:r>
            <a:r>
              <a:rPr lang="en-US" sz="2400" b="1" dirty="0" smtClean="0"/>
              <a:t>r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96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Взаимное расположение прямой и окружности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вал 2"/>
              <p:cNvSpPr/>
              <p:nvPr/>
            </p:nvSpPr>
            <p:spPr>
              <a:xfrm>
                <a:off x="3203848" y="2564904"/>
                <a:ext cx="2441055" cy="2441055"/>
              </a:xfrm>
              <a:prstGeom prst="ellipse">
                <a:avLst/>
              </a:prstGeom>
              <a:noFill/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ru-RU" sz="4000" i="1" smtClean="0">
                        <a:latin typeface="Cambria Math"/>
                      </a:rPr>
                      <m:t>∙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Овал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564904"/>
                <a:ext cx="2441055" cy="2441055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283968" y="380408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</a:t>
            </a:r>
            <a:endParaRPr lang="ru-RU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195736" y="3068960"/>
            <a:ext cx="4896544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60232" y="272747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79940" y="5334380"/>
            <a:ext cx="1479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/>
              <a:t>Окр</a:t>
            </a:r>
            <a:r>
              <a:rPr lang="ru-RU" sz="2400" b="1" dirty="0" smtClean="0"/>
              <a:t> (О,</a:t>
            </a:r>
            <a:r>
              <a:rPr lang="en-US" sz="2400" b="1" dirty="0" smtClean="0"/>
              <a:t>r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7207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170437" y="3072289"/>
            <a:ext cx="277198" cy="277198"/>
          </a:xfrm>
          <a:prstGeom prst="rect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195736" y="3068960"/>
            <a:ext cx="4896544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461907" y="3068960"/>
            <a:ext cx="0" cy="71647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Взаимное расположение прямой и окружности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вал 2"/>
              <p:cNvSpPr/>
              <p:nvPr/>
            </p:nvSpPr>
            <p:spPr>
              <a:xfrm>
                <a:off x="3203848" y="2564904"/>
                <a:ext cx="2441055" cy="2441055"/>
              </a:xfrm>
              <a:prstGeom prst="ellipse">
                <a:avLst/>
              </a:prstGeom>
              <a:noFill/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ru-RU" sz="4000" i="1" smtClean="0">
                        <a:latin typeface="Cambria Math"/>
                      </a:rPr>
                      <m:t>∙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Овал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564904"/>
                <a:ext cx="2441055" cy="2441055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283968" y="380408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60232" y="272747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83968" y="272747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83968" y="2708920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∙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406316" y="326430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12160" y="4653136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OH=d&lt;r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2204864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1. </a:t>
            </a:r>
            <a:r>
              <a:rPr lang="en-US" b="1" dirty="0" smtClean="0"/>
              <a:t>d&lt;r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3051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170437" y="3072289"/>
            <a:ext cx="277198" cy="277198"/>
          </a:xfrm>
          <a:prstGeom prst="rect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4461907" y="3068960"/>
            <a:ext cx="0" cy="71647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95736" y="3068960"/>
            <a:ext cx="4896544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Взаимное расположение прямой и окружности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вал 2"/>
              <p:cNvSpPr/>
              <p:nvPr/>
            </p:nvSpPr>
            <p:spPr>
              <a:xfrm>
                <a:off x="3203848" y="2564904"/>
                <a:ext cx="2441055" cy="2441055"/>
              </a:xfrm>
              <a:prstGeom prst="ellipse">
                <a:avLst/>
              </a:prstGeom>
              <a:noFill/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ru-RU" sz="4000" i="1" smtClean="0">
                        <a:latin typeface="Cambria Math"/>
                      </a:rPr>
                      <m:t>∙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Овал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564904"/>
                <a:ext cx="2441055" cy="2441055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283968" y="380408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60232" y="272747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83968" y="272747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83968" y="2708920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∙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406316" y="326430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36975" y="273209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92538" y="2708920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∙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224215" y="4684494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HD=r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5656" y="2204864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1. </a:t>
            </a:r>
            <a:r>
              <a:rPr lang="en-US" b="1" dirty="0" smtClean="0"/>
              <a:t>d&lt;r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3573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2195736" y="3068960"/>
            <a:ext cx="4896544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461907" y="3068960"/>
            <a:ext cx="0" cy="71647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9" idx="0"/>
          </p:cNvCxnSpPr>
          <p:nvPr/>
        </p:nvCxnSpPr>
        <p:spPr>
          <a:xfrm>
            <a:off x="3203848" y="3062863"/>
            <a:ext cx="1262221" cy="74121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170437" y="3072289"/>
            <a:ext cx="277198" cy="277198"/>
          </a:xfrm>
          <a:prstGeom prst="rect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Взаимное расположение прямой и окружности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вал 2"/>
              <p:cNvSpPr/>
              <p:nvPr/>
            </p:nvSpPr>
            <p:spPr>
              <a:xfrm>
                <a:off x="3203848" y="2564904"/>
                <a:ext cx="2441055" cy="2441055"/>
              </a:xfrm>
              <a:prstGeom prst="ellipse">
                <a:avLst/>
              </a:prstGeom>
              <a:noFill/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ru-RU" sz="4000" i="1" smtClean="0">
                        <a:latin typeface="Cambria Math"/>
                      </a:rPr>
                      <m:t>∙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Овал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564904"/>
                <a:ext cx="2441055" cy="2441055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283968" y="380408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60232" y="272747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83968" y="272747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83968" y="2708920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∙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406316" y="326430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36975" y="273209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92538" y="2708920"/>
            <a:ext cx="327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∙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67735" y="4684494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OD&gt;HD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5656" y="2204864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1. </a:t>
            </a:r>
            <a:r>
              <a:rPr lang="en-US" b="1" dirty="0" smtClean="0"/>
              <a:t>d&lt;r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5184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1011</TotalTime>
  <Words>542</Words>
  <Application>Microsoft Office PowerPoint</Application>
  <PresentationFormat>Экран (4:3)</PresentationFormat>
  <Paragraphs>222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Кнопка</vt:lpstr>
      <vt:lpstr>Презентация к уроку геометрии в 7 классе по теме ”Определение окружности. Взаимное расположение прямой и окружности.”</vt:lpstr>
      <vt:lpstr>Тема урока:</vt:lpstr>
      <vt:lpstr>Окружность</vt:lpstr>
      <vt:lpstr>Окружность</vt:lpstr>
      <vt:lpstr>Взаимное расположение прямой и окружности</vt:lpstr>
      <vt:lpstr>Взаимное расположение прямой и окружности</vt:lpstr>
      <vt:lpstr>Взаимное расположение прямой и окружности</vt:lpstr>
      <vt:lpstr>Взаимное расположение прямой и окружности</vt:lpstr>
      <vt:lpstr>Взаимное расположение прямой и окружности</vt:lpstr>
      <vt:lpstr>Взаимное расположение прямой и окружности</vt:lpstr>
      <vt:lpstr>Взаимное расположение прямой и окружности</vt:lpstr>
      <vt:lpstr>Взаимное расположение прямой и окружности</vt:lpstr>
      <vt:lpstr>Взаимное расположение прямой и окружности</vt:lpstr>
      <vt:lpstr>Взаимное расположение прямой и окружности</vt:lpstr>
      <vt:lpstr>Взаимное расположение прямой и окружности</vt:lpstr>
      <vt:lpstr>Взаимное расположение прямой и окружности</vt:lpstr>
      <vt:lpstr>Взаимное расположение прямой и окружности</vt:lpstr>
      <vt:lpstr>Взаимное расположение прямой и окружности</vt:lpstr>
      <vt:lpstr>Заполните таблицу</vt:lpstr>
      <vt:lpstr>Решите</vt:lpstr>
      <vt:lpstr>Решите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Тася</dc:creator>
  <cp:lastModifiedBy>Тася</cp:lastModifiedBy>
  <cp:revision>45</cp:revision>
  <dcterms:created xsi:type="dcterms:W3CDTF">2016-01-25T09:17:45Z</dcterms:created>
  <dcterms:modified xsi:type="dcterms:W3CDTF">2016-02-16T12:18:08Z</dcterms:modified>
</cp:coreProperties>
</file>